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8"/>
  </p:sldMasterIdLst>
  <p:notesMasterIdLst>
    <p:notesMasterId r:id="rId26"/>
  </p:notesMasterIdLst>
  <p:handoutMasterIdLst>
    <p:handoutMasterId r:id="rId27"/>
  </p:handoutMasterIdLst>
  <p:sldIdLst>
    <p:sldId id="256" r:id="rId9"/>
    <p:sldId id="273"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2" r:id="rId24"/>
    <p:sldId id="275" r:id="rId25"/>
  </p:sldIdLst>
  <p:sldSz cx="9144000" cy="6858000" type="screen4x3"/>
  <p:notesSz cx="6797675" cy="9928225"/>
  <p:custDataLst>
    <p:custData r:id="rId1"/>
    <p:custData r:id="rId4"/>
    <p:custData r:id="rId5"/>
    <p:custData r:id="rId3"/>
    <p:custData r:id="rId7"/>
    <p:custData r:id="rId6"/>
    <p:custData r:id="rId2"/>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orient="horz" pos="3974">
          <p15:clr>
            <a:srgbClr val="A4A3A4"/>
          </p15:clr>
        </p15:guide>
        <p15:guide id="3" pos="286">
          <p15:clr>
            <a:srgbClr val="A4A3A4"/>
          </p15:clr>
        </p15:guide>
        <p15:guide id="4" pos="5472">
          <p15:clr>
            <a:srgbClr val="A4A3A4"/>
          </p15:clr>
        </p15:guide>
        <p15:guide id="5" orient="horz" pos="960" userDrawn="1">
          <p15:clr>
            <a:srgbClr val="A4A3A4"/>
          </p15:clr>
        </p15:guide>
        <p15:guide id="6"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E7F7"/>
    <a:srgbClr val="E8F3FB"/>
    <a:srgbClr val="E8F4FB"/>
    <a:srgbClr val="C0E1F5"/>
    <a:srgbClr val="004B87"/>
    <a:srgbClr val="009CA6"/>
    <a:srgbClr val="FF505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EE8FC66-ACAE-452D-929F-855108370F52}">
  <a:tblStyle styleId="{6EE8FC66-ACAE-452D-929F-855108370F52}" styleName="TIAA Table 1">
    <a:wholeTbl>
      <a:tcTxStyle>
        <a:fontRef idx="minor"/>
        <a:srgbClr val="000000"/>
      </a:tcTxStyle>
      <a:tcStyle>
        <a:tcBdr>
          <a:left>
            <a:ln>
              <a:noFill/>
            </a:ln>
          </a:left>
          <a:right>
            <a:ln>
              <a:noFill/>
            </a:ln>
          </a:right>
          <a:top>
            <a:ln>
              <a:noFill/>
            </a:ln>
          </a:top>
          <a:bottom>
            <a:ln>
              <a:noFill/>
            </a:ln>
          </a:bottom>
          <a:insideH>
            <a:ln w="38100">
              <a:solidFill>
                <a:srgbClr val="FFFFFF"/>
              </a:solidFill>
            </a:ln>
          </a:insideH>
          <a:insideV>
            <a:ln w="38100">
              <a:solidFill>
                <a:srgbClr val="FFFFFF"/>
              </a:solidFill>
            </a:ln>
          </a:insideV>
        </a:tcBdr>
        <a:fill>
          <a:solidFill>
            <a:srgbClr val="E8F4FB"/>
          </a:solidFill>
        </a:fill>
      </a:tcStyle>
    </a:wholeTbl>
    <a:band1H>
      <a:tcStyle>
        <a:tcBdr/>
        <a:fill>
          <a:solidFill>
            <a:srgbClr val="E8F4FB"/>
          </a:solidFill>
        </a:fill>
      </a:tcStyle>
    </a:band1H>
    <a:band2H>
      <a:tcStyle>
        <a:tcBdr/>
        <a:fill>
          <a:solidFill>
            <a:srgbClr val="FFFFFF"/>
          </a:solidFill>
        </a:fill>
      </a:tcStyle>
    </a:band2H>
    <a:band1V>
      <a:tcStyle>
        <a:tcBdr/>
        <a:fill>
          <a:solidFill>
            <a:srgbClr val="E8F4FB"/>
          </a:solidFill>
        </a:fill>
      </a:tcStyle>
    </a:band1V>
    <a:band2V>
      <a:tcStyle>
        <a:tcBdr/>
        <a:fill>
          <a:solidFill>
            <a:srgbClr val="FFFFFF"/>
          </a:solidFill>
        </a:fill>
      </a:tcStyle>
    </a:band2V>
    <a:lastCol>
      <a:tcTxStyle>
        <a:fontRef idx="minor"/>
        <a:srgbClr val="FFFFFF"/>
      </a:tcTxStyle>
      <a:tcStyle>
        <a:tcBdr/>
        <a:fill>
          <a:solidFill>
            <a:srgbClr val="62B5E5"/>
          </a:solidFill>
        </a:fill>
      </a:tcStyle>
    </a:lastCol>
    <a:firstCol>
      <a:tcTxStyle>
        <a:fontRef idx="minor"/>
        <a:srgbClr val="FFFFFF"/>
      </a:tcTxStyle>
      <a:tcStyle>
        <a:tcBdr/>
        <a:fill>
          <a:solidFill>
            <a:srgbClr val="62B5E5"/>
          </a:solidFill>
        </a:fill>
      </a:tcStyle>
    </a:firstCol>
    <a:lastRow>
      <a:tcTxStyle b="on">
        <a:fontRef idx="minor"/>
        <a:srgbClr val="FFFFFF"/>
      </a:tcTxStyle>
      <a:tcStyle>
        <a:tcBdr>
          <a:top>
            <a:ln w="38100">
              <a:solidFill>
                <a:srgbClr val="FFFFFF"/>
              </a:solidFill>
            </a:ln>
          </a:top>
          <a:bottom>
            <a:ln>
              <a:noFill/>
            </a:ln>
          </a:bottom>
        </a:tcBdr>
        <a:fill>
          <a:solidFill>
            <a:srgbClr val="53565A"/>
          </a:solidFill>
        </a:fill>
      </a:tcStyle>
    </a:lastRow>
    <a:firstRow>
      <a:tcTxStyle b="on">
        <a:fontRef idx="minor"/>
        <a:srgbClr val="FFFFFF"/>
      </a:tcTxStyle>
      <a:tcStyle>
        <a:tcBdr>
          <a:top>
            <a:ln>
              <a:noFill/>
            </a:ln>
          </a:top>
          <a:bottom>
            <a:ln w="38100">
              <a:solidFill>
                <a:srgbClr val="FFFFFF"/>
              </a:solidFill>
            </a:ln>
          </a:bottom>
        </a:tcBdr>
        <a:fill>
          <a:solidFill>
            <a:srgbClr val="004B87"/>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27" autoAdjust="0"/>
    <p:restoredTop sz="95461" autoAdjust="0"/>
  </p:normalViewPr>
  <p:slideViewPr>
    <p:cSldViewPr>
      <p:cViewPr>
        <p:scale>
          <a:sx n="125" d="100"/>
          <a:sy n="125" d="100"/>
        </p:scale>
        <p:origin x="-1878" y="150"/>
      </p:cViewPr>
      <p:guideLst>
        <p:guide orient="horz" pos="3974"/>
        <p:guide orient="horz" pos="960"/>
        <p:guide pos="286"/>
        <p:guide pos="5472"/>
        <p:guide pos="288"/>
      </p:guideLst>
    </p:cSldViewPr>
  </p:slideViewPr>
  <p:notesTextViewPr>
    <p:cViewPr>
      <p:scale>
        <a:sx n="75" d="100"/>
        <a:sy n="7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gs" Target="tags/tag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50443" y="0"/>
            <a:ext cx="2945659" cy="496411"/>
          </a:xfrm>
          <a:prstGeom prst="rect">
            <a:avLst/>
          </a:prstGeom>
        </p:spPr>
        <p:txBody>
          <a:bodyPr vert="horz" lIns="93177" tIns="46589" rIns="93177" bIns="46589" rtlCol="0"/>
          <a:lstStyle>
            <a:lvl1pPr algn="r">
              <a:defRPr sz="1200"/>
            </a:lvl1pPr>
          </a:lstStyle>
          <a:p>
            <a:fld id="{91348240-7AE3-9949-A171-A6D0AEBCEE97}" type="datetimeFigureOut">
              <a:rPr lang="en-US" smtClean="0">
                <a:latin typeface="Arial"/>
              </a:rPr>
              <a:pPr/>
              <a:t>10/4/2016</a:t>
            </a:fld>
            <a:endParaRPr lang="en-US" dirty="0">
              <a:latin typeface="Arial"/>
            </a:endParaRPr>
          </a:p>
        </p:txBody>
      </p:sp>
      <p:sp>
        <p:nvSpPr>
          <p:cNvPr id="4" name="Footer Placeholder 3"/>
          <p:cNvSpPr>
            <a:spLocks noGrp="1"/>
          </p:cNvSpPr>
          <p:nvPr>
            <p:ph type="ftr" sz="quarter" idx="2"/>
          </p:nvPr>
        </p:nvSpPr>
        <p:spPr>
          <a:xfrm>
            <a:off x="0" y="9430091"/>
            <a:ext cx="2945659" cy="496411"/>
          </a:xfrm>
          <a:prstGeom prst="rect">
            <a:avLst/>
          </a:prstGeom>
        </p:spPr>
        <p:txBody>
          <a:bodyPr vert="horz" lIns="93177" tIns="46589" rIns="93177" bIns="46589"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3177" tIns="46589" rIns="93177" bIns="46589" rtlCol="0" anchor="b"/>
          <a:lstStyle>
            <a:lvl1pPr algn="r">
              <a:defRPr sz="1200"/>
            </a:lvl1pPr>
          </a:lstStyle>
          <a:p>
            <a:fld id="{AFB87596-C1DE-6F4A-80E1-FC7FCCB3DA0C}"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7762592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atin typeface="Arial"/>
              </a:defRPr>
            </a:lvl1pPr>
          </a:lstStyle>
          <a:p>
            <a:endParaRPr lang="en-US" dirty="0"/>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atin typeface="Arial"/>
              </a:defRPr>
            </a:lvl1pPr>
          </a:lstStyle>
          <a:p>
            <a:fld id="{D3BB0C12-8218-254D-A1FB-AC097F013DDF}" type="datetimeFigureOut">
              <a:rPr lang="en-US" smtClean="0"/>
              <a:pPr/>
              <a:t>10/4/2016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atin typeface="Arial"/>
              </a:defRPr>
            </a:lvl1pPr>
          </a:lstStyle>
          <a:p>
            <a:fld id="{EACC8096-350A-8549-8326-7DB8C88DCED3}" type="slidenum">
              <a:rPr lang="en-US" smtClean="0"/>
              <a:pPr/>
              <a:t>‹#›</a:t>
            </a:fld>
            <a:endParaRPr lang="en-US" dirty="0"/>
          </a:p>
        </p:txBody>
      </p:sp>
    </p:spTree>
    <p:extLst>
      <p:ext uri="{BB962C8B-B14F-4D97-AF65-F5344CB8AC3E}">
        <p14:creationId xmlns:p14="http://schemas.microsoft.com/office/powerpoint/2010/main" val="400299155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AFD9E3D-ECF5-43BC-99BA-71CEA0362810}"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AFD9E3D-ECF5-43BC-99BA-71CEA0362810}" type="slidenum">
              <a:rPr lang="en-US" smtClean="0"/>
              <a:pPr/>
              <a:t>‹#›</a:t>
            </a:fld>
            <a:endParaRPr lang="en-US" dirty="0"/>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AFD9E3D-ECF5-43BC-99BA-71CEA0362810}" type="slidenum">
              <a:rPr lang="en-US" smtClean="0"/>
              <a:pPr/>
              <a:t>‹#›</a:t>
            </a:fld>
            <a:endParaRPr lang="en-US" dirty="0"/>
          </a:p>
        </p:txBody>
      </p:sp>
    </p:spTree>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Slide title</a:t>
            </a:r>
            <a:endParaRPr lang="en-US" dirty="0"/>
          </a:p>
        </p:txBody>
      </p:sp>
      <p:sp>
        <p:nvSpPr>
          <p:cNvPr id="3" name="Content Placeholder 2"/>
          <p:cNvSpPr>
            <a:spLocks noGrp="1"/>
          </p:cNvSpPr>
          <p:nvPr>
            <p:ph sz="half" idx="1"/>
          </p:nvPr>
        </p:nvSpPr>
        <p:spPr>
          <a:xfrm>
            <a:off x="457200" y="1460500"/>
            <a:ext cx="6172200" cy="4848225"/>
          </a:xfrm>
        </p:spPr>
        <p:txBody>
          <a:bodyPr>
            <a:normAutofit/>
          </a:bodyPr>
          <a:lstStyle>
            <a:lvl1pPr>
              <a:defRPr sz="180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FD9E3D-ECF5-43BC-99BA-71CEA0362810}" type="slidenum">
              <a:rPr lang="en-US" smtClean="0"/>
              <a:pPr/>
              <a:t>‹#›</a:t>
            </a:fld>
            <a:endParaRPr lang="en-US" dirty="0"/>
          </a:p>
        </p:txBody>
      </p:sp>
      <p:sp>
        <p:nvSpPr>
          <p:cNvPr id="9" name="Picture Placeholder 8"/>
          <p:cNvSpPr>
            <a:spLocks noGrp="1"/>
          </p:cNvSpPr>
          <p:nvPr>
            <p:ph type="pic" sz="quarter" idx="13" hasCustomPrompt="1"/>
          </p:nvPr>
        </p:nvSpPr>
        <p:spPr>
          <a:xfrm>
            <a:off x="6858000" y="1447800"/>
            <a:ext cx="1828800" cy="1828800"/>
          </a:xfrm>
        </p:spPr>
        <p:txBody>
          <a:bodyPr anchor="ctr" anchorCtr="0">
            <a:normAutofit/>
          </a:bodyPr>
          <a:lstStyle>
            <a:lvl1pPr marL="0" indent="0" algn="ctr">
              <a:spcAft>
                <a:spcPts val="0"/>
              </a:spcAft>
              <a:buNone/>
              <a:defRPr sz="1000" cap="all"/>
            </a:lvl1pPr>
          </a:lstStyle>
          <a:p>
            <a:r>
              <a:rPr lang="en-US" dirty="0" smtClean="0"/>
              <a:t>CLICK PHOTO SYMBOL TO ADD PHOTOGRAPH</a:t>
            </a:r>
            <a:endParaRPr lang="en-US" dirty="0"/>
          </a:p>
        </p:txBody>
      </p:sp>
      <p:sp>
        <p:nvSpPr>
          <p:cNvPr id="14" name="Text Placeholder 13"/>
          <p:cNvSpPr>
            <a:spLocks noGrp="1"/>
          </p:cNvSpPr>
          <p:nvPr>
            <p:ph type="body" sz="quarter" idx="14"/>
          </p:nvPr>
        </p:nvSpPr>
        <p:spPr>
          <a:xfrm>
            <a:off x="6858000" y="3474085"/>
            <a:ext cx="1828800" cy="2834640"/>
          </a:xfrm>
          <a:solidFill>
            <a:schemeClr val="bg2"/>
          </a:solidFill>
        </p:spPr>
        <p:txBody>
          <a:bodyPr lIns="182880" tIns="182880" rIns="182880" bIns="182880">
            <a:normAutofit/>
          </a:bodyPr>
          <a:lstStyle>
            <a:lvl1pPr marL="0" indent="0">
              <a:spcBef>
                <a:spcPts val="0"/>
              </a:spcBef>
              <a:spcAft>
                <a:spcPts val="600"/>
              </a:spcAft>
              <a:buFont typeface="Arial"/>
              <a:buNone/>
              <a:defRPr sz="1200">
                <a:solidFill>
                  <a:schemeClr val="tx1"/>
                </a:solidFill>
              </a:defRPr>
            </a:lvl1pPr>
            <a:lvl2pPr marL="115888" indent="-115888">
              <a:spcBef>
                <a:spcPts val="0"/>
              </a:spcBef>
              <a:spcAft>
                <a:spcPts val="600"/>
              </a:spcAft>
              <a:buFont typeface="Arial"/>
              <a:buChar char="–"/>
              <a:defRPr sz="1200">
                <a:solidFill>
                  <a:schemeClr val="tx1"/>
                </a:solidFill>
              </a:defRPr>
            </a:lvl2pPr>
            <a:lvl3pPr marL="230188" indent="-114300">
              <a:spcBef>
                <a:spcPts val="0"/>
              </a:spcBef>
              <a:spcAft>
                <a:spcPts val="600"/>
              </a:spcAft>
              <a:buFont typeface="Arial"/>
              <a:buChar char="–"/>
              <a:defRPr sz="1200">
                <a:solidFill>
                  <a:schemeClr val="tx1"/>
                </a:solidFill>
              </a:defRPr>
            </a:lvl3pPr>
            <a:lvl4pPr marL="346075" indent="-115888">
              <a:spcBef>
                <a:spcPts val="0"/>
              </a:spcBef>
              <a:spcAft>
                <a:spcPts val="600"/>
              </a:spcAft>
              <a:buFont typeface="Arial"/>
              <a:buChar char="–"/>
              <a:defRPr sz="1200">
                <a:solidFill>
                  <a:schemeClr val="tx1"/>
                </a:solidFill>
              </a:defRPr>
            </a:lvl4pPr>
            <a:lvl5pPr marL="452438" indent="-106363">
              <a:spcBef>
                <a:spcPts val="0"/>
              </a:spcBef>
              <a:spcAft>
                <a:spcPts val="600"/>
              </a:spcAft>
              <a:buFont typeface="Arial"/>
              <a:buChar char="–"/>
              <a:defRPr sz="12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3179881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mp;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35E4B-468A-D641-9C69-1F585C992D8D}" type="slidenum">
              <a:rPr lang="en-US" smtClean="0"/>
              <a:pPr/>
              <a:t>‹#›</a:t>
            </a:fld>
            <a:endParaRPr lang="en-US" dirty="0"/>
          </a:p>
        </p:txBody>
      </p:sp>
      <p:sp>
        <p:nvSpPr>
          <p:cNvPr id="11" name="Picture Placeholder 10"/>
          <p:cNvSpPr>
            <a:spLocks noGrp="1"/>
          </p:cNvSpPr>
          <p:nvPr>
            <p:ph type="pic" sz="quarter" idx="13" hasCustomPrompt="1"/>
          </p:nvPr>
        </p:nvSpPr>
        <p:spPr>
          <a:xfrm>
            <a:off x="0" y="1005839"/>
            <a:ext cx="9144000" cy="5303520"/>
          </a:xfrm>
        </p:spPr>
        <p:txBody>
          <a:bodyPr anchor="ctr" anchorCtr="0">
            <a:normAutofit/>
          </a:bodyPr>
          <a:lstStyle>
            <a:lvl1pPr marL="0" indent="0" algn="ctr">
              <a:spcBef>
                <a:spcPts val="0"/>
              </a:spcBef>
              <a:spcAft>
                <a:spcPts val="0"/>
              </a:spcAft>
              <a:buNone/>
              <a:defRPr sz="1000" cap="all" baseline="0"/>
            </a:lvl1pPr>
          </a:lstStyle>
          <a:p>
            <a:r>
              <a:rPr lang="en-US" dirty="0" smtClean="0"/>
              <a:t>CLICK PHOTO ICON TO ADD PHOTO</a:t>
            </a:r>
            <a:endParaRPr lang="en-US" dirty="0"/>
          </a:p>
        </p:txBody>
      </p:sp>
    </p:spTree>
    <p:extLst>
      <p:ext uri="{BB962C8B-B14F-4D97-AF65-F5344CB8AC3E}">
        <p14:creationId xmlns:p14="http://schemas.microsoft.com/office/powerpoint/2010/main" val="26733555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mp; Text Ove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35E4B-468A-D641-9C69-1F585C992D8D}" type="slidenum">
              <a:rPr lang="en-US" smtClean="0"/>
              <a:pPr/>
              <a:t>‹#›</a:t>
            </a:fld>
            <a:endParaRPr lang="en-US" dirty="0"/>
          </a:p>
        </p:txBody>
      </p:sp>
      <p:sp>
        <p:nvSpPr>
          <p:cNvPr id="9" name="Content Placeholder 6"/>
          <p:cNvSpPr>
            <a:spLocks noGrp="1"/>
          </p:cNvSpPr>
          <p:nvPr>
            <p:ph sz="quarter" idx="14"/>
          </p:nvPr>
        </p:nvSpPr>
        <p:spPr>
          <a:xfrm>
            <a:off x="454025" y="3931284"/>
            <a:ext cx="8232775" cy="2377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6"/>
          <p:cNvSpPr>
            <a:spLocks noGrp="1"/>
          </p:cNvSpPr>
          <p:nvPr>
            <p:ph sz="quarter" idx="16"/>
          </p:nvPr>
        </p:nvSpPr>
        <p:spPr>
          <a:xfrm>
            <a:off x="454025" y="1460500"/>
            <a:ext cx="8232775" cy="23774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264999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ograp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35E4B-468A-D641-9C69-1F585C992D8D}" type="slidenum">
              <a:rPr lang="en-US" smtClean="0"/>
              <a:pPr/>
              <a:t>‹#›</a:t>
            </a:fld>
            <a:endParaRPr lang="en-US" dirty="0"/>
          </a:p>
        </p:txBody>
      </p:sp>
      <p:sp>
        <p:nvSpPr>
          <p:cNvPr id="8" name="Content Placeholder 6"/>
          <p:cNvSpPr>
            <a:spLocks noGrp="1"/>
          </p:cNvSpPr>
          <p:nvPr>
            <p:ph sz="quarter" idx="16"/>
          </p:nvPr>
        </p:nvSpPr>
        <p:spPr>
          <a:xfrm>
            <a:off x="454024" y="1460500"/>
            <a:ext cx="6583680" cy="2377440"/>
          </a:xfrm>
        </p:spPr>
        <p:txBody>
          <a:bodyPr bIns="182880"/>
          <a:lstStyle>
            <a:lvl1pPr marL="0" indent="0">
              <a:spcBef>
                <a:spcPts val="0"/>
              </a:spcBef>
              <a:spcAft>
                <a:spcPts val="0"/>
              </a:spcAft>
              <a:buNone/>
              <a:defRPr>
                <a:solidFill>
                  <a:schemeClr val="tx2"/>
                </a:solidFill>
              </a:defRPr>
            </a:lvl1pPr>
            <a:lvl2pPr marL="0" indent="0">
              <a:spcBef>
                <a:spcPts val="600"/>
              </a:spcBef>
              <a:spcAft>
                <a:spcPts val="0"/>
              </a:spcAft>
              <a:buNone/>
              <a:defRPr sz="1400"/>
            </a:lvl2pPr>
            <a:lvl3pPr marL="0" indent="0">
              <a:spcBef>
                <a:spcPts val="600"/>
              </a:spcBef>
              <a:spcAft>
                <a:spcPts val="0"/>
              </a:spcAft>
              <a:buNone/>
              <a:defRPr sz="1400"/>
            </a:lvl3pPr>
            <a:lvl4pPr marL="0" indent="0">
              <a:spcBef>
                <a:spcPts val="600"/>
              </a:spcBef>
              <a:spcAft>
                <a:spcPts val="0"/>
              </a:spcAft>
              <a:buNone/>
              <a:defRPr sz="1400"/>
            </a:lvl4pPr>
            <a:lvl5pPr marL="0" indent="0">
              <a:spcBef>
                <a:spcPts val="600"/>
              </a:spcBef>
              <a:spcAft>
                <a:spcPts val="0"/>
              </a:spcAft>
              <a:buNone/>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Picture Placeholder 8"/>
          <p:cNvSpPr>
            <a:spLocks noGrp="1"/>
          </p:cNvSpPr>
          <p:nvPr>
            <p:ph type="pic" sz="quarter" idx="13" hasCustomPrompt="1"/>
          </p:nvPr>
        </p:nvSpPr>
        <p:spPr>
          <a:xfrm>
            <a:off x="7315200" y="1460500"/>
            <a:ext cx="1371600" cy="1371600"/>
          </a:xfrm>
        </p:spPr>
        <p:txBody>
          <a:bodyPr anchor="ctr" anchorCtr="0">
            <a:normAutofit/>
          </a:bodyPr>
          <a:lstStyle>
            <a:lvl1pPr marL="0" indent="0" algn="ctr">
              <a:spcAft>
                <a:spcPts val="0"/>
              </a:spcAft>
              <a:buNone/>
              <a:defRPr sz="1000" cap="all"/>
            </a:lvl1pPr>
          </a:lstStyle>
          <a:p>
            <a:r>
              <a:rPr lang="en-US" dirty="0" smtClean="0"/>
              <a:t>CLICK PHOTO SYMBOL TO ADD PHOTOGRAPH</a:t>
            </a:r>
            <a:endParaRPr lang="en-US" dirty="0"/>
          </a:p>
        </p:txBody>
      </p:sp>
      <p:sp>
        <p:nvSpPr>
          <p:cNvPr id="11" name="Picture Placeholder 8"/>
          <p:cNvSpPr>
            <a:spLocks noGrp="1"/>
          </p:cNvSpPr>
          <p:nvPr>
            <p:ph type="pic" sz="quarter" idx="17" hasCustomPrompt="1"/>
          </p:nvPr>
        </p:nvSpPr>
        <p:spPr>
          <a:xfrm>
            <a:off x="7315200" y="3931284"/>
            <a:ext cx="1371600" cy="1371600"/>
          </a:xfrm>
        </p:spPr>
        <p:txBody>
          <a:bodyPr anchor="ctr" anchorCtr="0">
            <a:normAutofit/>
          </a:bodyPr>
          <a:lstStyle>
            <a:lvl1pPr marL="0" indent="0" algn="ctr">
              <a:spcAft>
                <a:spcPts val="0"/>
              </a:spcAft>
              <a:buNone/>
              <a:defRPr sz="1000" cap="all"/>
            </a:lvl1pPr>
          </a:lstStyle>
          <a:p>
            <a:r>
              <a:rPr lang="en-US" dirty="0" smtClean="0"/>
              <a:t>CLICK PHOTO SYMBOL TO ADD PHOTOGRAPH</a:t>
            </a:r>
            <a:endParaRPr lang="en-US" dirty="0"/>
          </a:p>
        </p:txBody>
      </p:sp>
      <p:sp>
        <p:nvSpPr>
          <p:cNvPr id="14" name="Content Placeholder 6"/>
          <p:cNvSpPr>
            <a:spLocks noGrp="1"/>
          </p:cNvSpPr>
          <p:nvPr>
            <p:ph sz="quarter" idx="19"/>
          </p:nvPr>
        </p:nvSpPr>
        <p:spPr>
          <a:xfrm>
            <a:off x="454024" y="3931284"/>
            <a:ext cx="6583680" cy="2377440"/>
          </a:xfrm>
        </p:spPr>
        <p:txBody>
          <a:bodyPr bIns="182880"/>
          <a:lstStyle>
            <a:lvl1pPr marL="0" indent="0">
              <a:spcBef>
                <a:spcPts val="0"/>
              </a:spcBef>
              <a:spcAft>
                <a:spcPts val="0"/>
              </a:spcAft>
              <a:buNone/>
              <a:defRPr>
                <a:solidFill>
                  <a:schemeClr val="tx2"/>
                </a:solidFill>
              </a:defRPr>
            </a:lvl1pPr>
            <a:lvl2pPr marL="0" indent="0">
              <a:spcBef>
                <a:spcPts val="600"/>
              </a:spcBef>
              <a:spcAft>
                <a:spcPts val="0"/>
              </a:spcAft>
              <a:buNone/>
              <a:defRPr sz="1400"/>
            </a:lvl2pPr>
            <a:lvl3pPr marL="0" indent="0">
              <a:spcBef>
                <a:spcPts val="600"/>
              </a:spcBef>
              <a:spcAft>
                <a:spcPts val="0"/>
              </a:spcAft>
              <a:buNone/>
              <a:defRPr sz="1400"/>
            </a:lvl3pPr>
            <a:lvl4pPr marL="0" indent="0">
              <a:spcBef>
                <a:spcPts val="600"/>
              </a:spcBef>
              <a:spcAft>
                <a:spcPts val="0"/>
              </a:spcAft>
              <a:buNone/>
              <a:defRPr sz="1400"/>
            </a:lvl4pPr>
            <a:lvl5pPr marL="0" indent="0">
              <a:spcBef>
                <a:spcPts val="600"/>
              </a:spcBef>
              <a:spcAft>
                <a:spcPts val="0"/>
              </a:spcAft>
              <a:buNone/>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7648141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FD9E3D-ECF5-43BC-99BA-71CEA0362810}" type="slidenum">
              <a:rPr lang="en-US" smtClean="0"/>
              <a:pPr/>
              <a:t>‹#›</a:t>
            </a:fld>
            <a:endParaRPr lang="en-US" dirty="0"/>
          </a:p>
        </p:txBody>
      </p:sp>
    </p:spTree>
    <p:extLst>
      <p:ext uri="{BB962C8B-B14F-4D97-AF65-F5344CB8AC3E}">
        <p14:creationId xmlns:p14="http://schemas.microsoft.com/office/powerpoint/2010/main" val="362438602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FD9E3D-ECF5-43BC-99BA-71CEA0362810}" type="slidenum">
              <a:rPr lang="en-US" smtClean="0"/>
              <a:pPr/>
              <a:t>‹#›</a:t>
            </a:fld>
            <a:endParaRPr lang="en-US" dirty="0"/>
          </a:p>
        </p:txBody>
      </p:sp>
    </p:spTree>
    <p:extLst>
      <p:ext uri="{BB962C8B-B14F-4D97-AF65-F5344CB8AC3E}">
        <p14:creationId xmlns:p14="http://schemas.microsoft.com/office/powerpoint/2010/main" val="38341281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FD9E3D-ECF5-43BC-99BA-71CEA0362810}" type="slidenum">
              <a:rPr lang="en-US" smtClean="0"/>
              <a:pPr/>
              <a:t>‹#›</a:t>
            </a:fld>
            <a:endParaRPr lang="en-US" dirty="0"/>
          </a:p>
        </p:txBody>
      </p:sp>
    </p:spTree>
    <p:extLst>
      <p:ext uri="{BB962C8B-B14F-4D97-AF65-F5344CB8AC3E}">
        <p14:creationId xmlns:p14="http://schemas.microsoft.com/office/powerpoint/2010/main" val="254861884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FD9E3D-ECF5-43BC-99BA-71CEA0362810}" type="slidenum">
              <a:rPr lang="en-US" smtClean="0"/>
              <a:pPr/>
              <a:t>‹#›</a:t>
            </a:fld>
            <a:endParaRPr lang="en-US" dirty="0"/>
          </a:p>
        </p:txBody>
      </p:sp>
    </p:spTree>
    <p:extLst>
      <p:ext uri="{BB962C8B-B14F-4D97-AF65-F5344CB8AC3E}">
        <p14:creationId xmlns:p14="http://schemas.microsoft.com/office/powerpoint/2010/main" val="16896429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AFD9E3D-ECF5-43BC-99BA-71CEA03628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AFD9E3D-ECF5-43BC-99BA-71CEA0362810}"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AFD9E3D-ECF5-43BC-99BA-71CEA0362810}"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AFD9E3D-ECF5-43BC-99BA-71CEA036281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FE35E4B-468A-D641-9C69-1F585C992D8D}"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AFD9E3D-ECF5-43BC-99BA-71CEA0362810}" type="slidenum">
              <a:rPr lang="en-US" smtClean="0"/>
              <a:pPr/>
              <a:t>‹#›</a:t>
            </a:fld>
            <a:endParaRPr lang="en-US" dirty="0"/>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AFD9E3D-ECF5-43BC-99BA-71CEA0362810}"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AFD9E3D-ECF5-43BC-99BA-71CEA0362810}"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vmlDrawing" Target="../drawings/vmlDrawing1.v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AFD9E3D-ECF5-43BC-99BA-71CEA0362810}"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graphicFrame>
        <p:nvGraphicFramePr>
          <p:cNvPr id="8" name="Object 7" hidden="1"/>
          <p:cNvGraphicFramePr>
            <a:graphicFrameLocks noChangeAspect="1"/>
          </p:cNvGraphicFramePr>
          <p:nvPr userDrawn="1">
            <p:custDataLst>
              <p:tags r:id="rId22"/>
            </p:custDataLst>
            <p:extLst>
              <p:ext uri="{D42A27DB-BD31-4B8C-83A1-F6EECF244321}">
                <p14:modId xmlns:p14="http://schemas.microsoft.com/office/powerpoint/2010/main" val="35257673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69" name="think-cell Slide" r:id="rId23" imgW="270" imgH="270" progId="TCLayout.ActiveDocument.1">
                  <p:embed/>
                </p:oleObj>
              </mc:Choice>
              <mc:Fallback>
                <p:oleObj name="think-cell Slide" r:id="rId23" imgW="270" imgH="270" progId="TCLayout.ActiveDocument.1">
                  <p:embed/>
                  <p:pic>
                    <p:nvPicPr>
                      <p:cNvPr id="0" name=""/>
                      <p:cNvPicPr/>
                      <p:nvPr/>
                    </p:nvPicPr>
                    <p:blipFill>
                      <a:blip r:embed="rId24"/>
                      <a:stretch>
                        <a:fillRect/>
                      </a:stretch>
                    </p:blipFill>
                    <p:spPr>
                      <a:xfrm>
                        <a:off x="1588" y="1588"/>
                        <a:ext cx="1587" cy="1587"/>
                      </a:xfrm>
                      <a:prstGeom prst="rect">
                        <a:avLst/>
                      </a:prstGeom>
                    </p:spPr>
                  </p:pic>
                </p:oleObj>
              </mc:Fallback>
            </mc:AlternateContent>
          </a:graphicData>
        </a:graphic>
      </p:graphicFrame>
    </p:spTree>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690" r:id="rId12"/>
    <p:sldLayoutId id="2147483688" r:id="rId13"/>
    <p:sldLayoutId id="2147483689" r:id="rId14"/>
    <p:sldLayoutId id="2147483691" r:id="rId15"/>
    <p:sldLayoutId id="2147483707" r:id="rId16"/>
    <p:sldLayoutId id="2147483704" r:id="rId17"/>
    <p:sldLayoutId id="2147483705" r:id="rId18"/>
    <p:sldLayoutId id="2147483706" r:id="rId19"/>
  </p:sldLayoutIdLst>
  <p:hf sldNum="0" hd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0.png"/><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9.png"/><Relationship Id="rId5" Type="http://schemas.openxmlformats.org/officeDocument/2006/relationships/image" Target="../media/image2.e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6.xml"/><Relationship Id="rId7" Type="http://schemas.openxmlformats.org/officeDocument/2006/relationships/image" Target="../media/image12.png"/><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11.png"/><Relationship Id="rId5" Type="http://schemas.openxmlformats.org/officeDocument/2006/relationships/image" Target="../media/image2.e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17.xml"/><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chor="ctr">
            <a:normAutofit/>
          </a:bodyPr>
          <a:lstStyle/>
          <a:p>
            <a:pPr algn="ctr"/>
            <a:r>
              <a:rPr lang="en-US" dirty="0" smtClean="0"/>
              <a:t>Creating a Cyber Risk Intelligence Framework</a:t>
            </a:r>
            <a:endParaRPr lang="en-US" dirty="0"/>
          </a:p>
        </p:txBody>
      </p:sp>
      <p:sp>
        <p:nvSpPr>
          <p:cNvPr id="2" name="Subtitle 1"/>
          <p:cNvSpPr>
            <a:spLocks noGrp="1"/>
          </p:cNvSpPr>
          <p:nvPr>
            <p:ph type="subTitle" idx="1"/>
          </p:nvPr>
        </p:nvSpPr>
        <p:spPr>
          <a:xfrm>
            <a:off x="5334000" y="4533899"/>
            <a:ext cx="3397934" cy="533400"/>
          </a:xfrm>
        </p:spPr>
        <p:txBody>
          <a:bodyPr>
            <a:normAutofit/>
          </a:bodyPr>
          <a:lstStyle/>
          <a:p>
            <a:r>
              <a:rPr lang="en-US" sz="2800" dirty="0" smtClean="0"/>
              <a:t>Jack Freund, PhD</a:t>
            </a:r>
            <a:endParaRPr lang="en-US" sz="2800" dirty="0"/>
          </a:p>
        </p:txBody>
      </p:sp>
      <p:pic>
        <p:nvPicPr>
          <p:cNvPr id="9218" name="Picture 2" descr="http://www.adlittle.com/uploads/tx_adlreports/Risk-Intelligence-of-Leaders1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352799"/>
            <a:ext cx="5143500" cy="2895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123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Object 66" hidden="1"/>
          <p:cNvGraphicFramePr>
            <a:graphicFrameLocks noChangeAspect="1"/>
          </p:cNvGraphicFramePr>
          <p:nvPr>
            <p:custDataLst>
              <p:tags r:id="rId2"/>
            </p:custDataLst>
            <p:extLst>
              <p:ext uri="{D42A27DB-BD31-4B8C-83A1-F6EECF244321}">
                <p14:modId xmlns:p14="http://schemas.microsoft.com/office/powerpoint/2010/main" val="8344694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9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Title 2"/>
          <p:cNvSpPr>
            <a:spLocks noGrp="1"/>
          </p:cNvSpPr>
          <p:nvPr>
            <p:ph type="title"/>
          </p:nvPr>
        </p:nvSpPr>
        <p:spPr/>
        <p:txBody>
          <a:bodyPr>
            <a:normAutofit/>
          </a:bodyPr>
          <a:lstStyle/>
          <a:p>
            <a:r>
              <a:rPr lang="en-US" sz="3200" dirty="0" smtClean="0"/>
              <a:t>Sample </a:t>
            </a:r>
            <a:r>
              <a:rPr lang="en-US" sz="3200" dirty="0" smtClean="0"/>
              <a:t>Threat Profile</a:t>
            </a:r>
            <a:endParaRPr lang="en-US" sz="3200" dirty="0"/>
          </a:p>
        </p:txBody>
      </p:sp>
      <p:sp>
        <p:nvSpPr>
          <p:cNvPr id="48" name="Rectangle 47"/>
          <p:cNvSpPr/>
          <p:nvPr/>
        </p:nvSpPr>
        <p:spPr>
          <a:xfrm>
            <a:off x="457200" y="5842057"/>
            <a:ext cx="1828800" cy="4666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Personal Risk Tolerance</a:t>
            </a:r>
            <a:endParaRPr lang="en-US" sz="1200" b="1" dirty="0"/>
          </a:p>
        </p:txBody>
      </p:sp>
      <p:sp>
        <p:nvSpPr>
          <p:cNvPr id="49" name="Rectangle 48"/>
          <p:cNvSpPr/>
          <p:nvPr/>
        </p:nvSpPr>
        <p:spPr>
          <a:xfrm>
            <a:off x="457200" y="1524000"/>
            <a:ext cx="1828800" cy="4666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t>Motive</a:t>
            </a:r>
            <a:endParaRPr lang="en-US" sz="1200" b="1" dirty="0"/>
          </a:p>
        </p:txBody>
      </p:sp>
      <p:sp>
        <p:nvSpPr>
          <p:cNvPr id="50" name="Rectangle 49"/>
          <p:cNvSpPr/>
          <p:nvPr/>
        </p:nvSpPr>
        <p:spPr>
          <a:xfrm>
            <a:off x="457200" y="2063758"/>
            <a:ext cx="1828800" cy="4666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t>Primary Intent</a:t>
            </a:r>
            <a:endParaRPr lang="en-US" sz="1200" b="1" dirty="0"/>
          </a:p>
        </p:txBody>
      </p:sp>
      <p:sp>
        <p:nvSpPr>
          <p:cNvPr id="51" name="Rectangle 50"/>
          <p:cNvSpPr/>
          <p:nvPr/>
        </p:nvSpPr>
        <p:spPr>
          <a:xfrm>
            <a:off x="457200" y="2603516"/>
            <a:ext cx="1828800" cy="4666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Sponsorship</a:t>
            </a:r>
            <a:endParaRPr lang="en-US" sz="1200" b="1" dirty="0"/>
          </a:p>
        </p:txBody>
      </p:sp>
      <p:sp>
        <p:nvSpPr>
          <p:cNvPr id="52" name="Rectangle 51"/>
          <p:cNvSpPr/>
          <p:nvPr/>
        </p:nvSpPr>
        <p:spPr>
          <a:xfrm>
            <a:off x="457200" y="3143274"/>
            <a:ext cx="1828800" cy="4666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General Targets Types</a:t>
            </a:r>
            <a:endParaRPr lang="en-US" sz="1200" b="1" dirty="0"/>
          </a:p>
        </p:txBody>
      </p:sp>
      <p:sp>
        <p:nvSpPr>
          <p:cNvPr id="53" name="Rectangle 52"/>
          <p:cNvSpPr/>
          <p:nvPr/>
        </p:nvSpPr>
        <p:spPr>
          <a:xfrm>
            <a:off x="457200" y="3683032"/>
            <a:ext cx="1828800" cy="4666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Specific Targets Types</a:t>
            </a:r>
            <a:endParaRPr lang="en-US" sz="1200" b="1" dirty="0"/>
          </a:p>
        </p:txBody>
      </p:sp>
      <p:sp>
        <p:nvSpPr>
          <p:cNvPr id="54" name="Rectangle 53"/>
          <p:cNvSpPr/>
          <p:nvPr/>
        </p:nvSpPr>
        <p:spPr>
          <a:xfrm>
            <a:off x="457200" y="4222790"/>
            <a:ext cx="1828800" cy="4666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Preferred Targets</a:t>
            </a:r>
            <a:endParaRPr lang="en-US" sz="1200" b="1" dirty="0"/>
          </a:p>
        </p:txBody>
      </p:sp>
      <p:sp>
        <p:nvSpPr>
          <p:cNvPr id="55" name="Rectangle 54"/>
          <p:cNvSpPr/>
          <p:nvPr/>
        </p:nvSpPr>
        <p:spPr>
          <a:xfrm>
            <a:off x="457200" y="4762548"/>
            <a:ext cx="1828800" cy="4666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Concern for Collateral Damage</a:t>
            </a:r>
            <a:endParaRPr lang="en-US" sz="1200" b="1" dirty="0"/>
          </a:p>
        </p:txBody>
      </p:sp>
      <p:sp>
        <p:nvSpPr>
          <p:cNvPr id="56" name="Rectangle 55"/>
          <p:cNvSpPr/>
          <p:nvPr/>
        </p:nvSpPr>
        <p:spPr>
          <a:xfrm>
            <a:off x="457200" y="5302306"/>
            <a:ext cx="1828800" cy="4666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t>Capability</a:t>
            </a:r>
            <a:endParaRPr lang="en-US" sz="1200" b="1" dirty="0"/>
          </a:p>
        </p:txBody>
      </p:sp>
      <p:sp>
        <p:nvSpPr>
          <p:cNvPr id="57" name="Round Diagonal Corner Rectangle 56"/>
          <p:cNvSpPr/>
          <p:nvPr/>
        </p:nvSpPr>
        <p:spPr>
          <a:xfrm>
            <a:off x="2286000" y="1524000"/>
            <a:ext cx="6400800" cy="466668"/>
          </a:xfrm>
          <a:prstGeom prst="round2DiagRect">
            <a:avLst/>
          </a:prstGeom>
          <a:noFill/>
        </p:spPr>
        <p:txBody>
          <a:bodyPr wrap="square" lIns="91440" tIns="91440" rIns="91440" bIns="91440">
            <a:noAutofit/>
          </a:bodyPr>
          <a:lstStyle/>
          <a:p>
            <a:pPr marL="144463" lvl="1" indent="-144463">
              <a:lnSpc>
                <a:spcPct val="95000"/>
              </a:lnSpc>
              <a:spcBef>
                <a:spcPts val="600"/>
              </a:spcBef>
              <a:spcAft>
                <a:spcPts val="300"/>
              </a:spcAft>
              <a:buFont typeface="Wingdings" charset="2"/>
              <a:buChar char="§"/>
            </a:pPr>
            <a:r>
              <a:rPr lang="en-US" sz="1000" dirty="0" smtClean="0"/>
              <a:t>Financial</a:t>
            </a:r>
            <a:endParaRPr lang="en-US" sz="1000" dirty="0"/>
          </a:p>
        </p:txBody>
      </p:sp>
      <p:sp>
        <p:nvSpPr>
          <p:cNvPr id="58" name="Round Diagonal Corner Rectangle 57"/>
          <p:cNvSpPr/>
          <p:nvPr/>
        </p:nvSpPr>
        <p:spPr>
          <a:xfrm>
            <a:off x="2286000" y="2063757"/>
            <a:ext cx="6400800" cy="466668"/>
          </a:xfrm>
          <a:prstGeom prst="round2DiagRect">
            <a:avLst/>
          </a:prstGeom>
          <a:noFill/>
        </p:spPr>
        <p:txBody>
          <a:bodyPr wrap="square" lIns="91440" tIns="91440" rIns="91440" bIns="91440">
            <a:noAutofit/>
          </a:bodyPr>
          <a:lstStyle/>
          <a:p>
            <a:pPr marL="144463" lvl="1" indent="-144463">
              <a:lnSpc>
                <a:spcPct val="95000"/>
              </a:lnSpc>
              <a:spcBef>
                <a:spcPts val="600"/>
              </a:spcBef>
              <a:spcAft>
                <a:spcPts val="300"/>
              </a:spcAft>
              <a:buFont typeface="Wingdings" charset="2"/>
              <a:buChar char="§"/>
            </a:pPr>
            <a:r>
              <a:rPr lang="en-US" sz="1000" dirty="0" smtClean="0"/>
              <a:t>Monetize proceeds of successful attacks</a:t>
            </a:r>
            <a:endParaRPr lang="en-US" sz="1000" dirty="0"/>
          </a:p>
        </p:txBody>
      </p:sp>
      <p:sp>
        <p:nvSpPr>
          <p:cNvPr id="59" name="Round Diagonal Corner Rectangle 58"/>
          <p:cNvSpPr/>
          <p:nvPr/>
        </p:nvSpPr>
        <p:spPr>
          <a:xfrm>
            <a:off x="2286000" y="2603514"/>
            <a:ext cx="6400800" cy="466668"/>
          </a:xfrm>
          <a:prstGeom prst="round2DiagRect">
            <a:avLst/>
          </a:prstGeom>
          <a:noFill/>
        </p:spPr>
        <p:txBody>
          <a:bodyPr wrap="square" lIns="91440" tIns="0" rIns="91440" bIns="0">
            <a:noAutofit/>
          </a:bodyPr>
          <a:lstStyle/>
          <a:p>
            <a:pPr marL="144463" lvl="1" indent="-144463">
              <a:lnSpc>
                <a:spcPct val="95000"/>
              </a:lnSpc>
              <a:spcBef>
                <a:spcPts val="300"/>
              </a:spcBef>
              <a:buFont typeface="Wingdings" charset="2"/>
              <a:buChar char="§"/>
            </a:pPr>
            <a:r>
              <a:rPr lang="en-US" sz="1000" dirty="0" smtClean="0"/>
              <a:t>Usually None</a:t>
            </a:r>
          </a:p>
          <a:p>
            <a:pPr marL="144463" lvl="1" indent="-144463">
              <a:lnSpc>
                <a:spcPct val="95000"/>
              </a:lnSpc>
              <a:spcBef>
                <a:spcPts val="300"/>
              </a:spcBef>
              <a:buFont typeface="Wingdings" charset="2"/>
              <a:buChar char="§"/>
            </a:pPr>
            <a:r>
              <a:rPr lang="en-US" sz="1000" dirty="0" smtClean="0"/>
              <a:t>Occasionally the beneficiary of state-sponsored intelligence (e.g. Russian </a:t>
            </a:r>
            <a:r>
              <a:rPr lang="en-US" sz="1000" dirty="0" smtClean="0"/>
              <a:t>KGB</a:t>
            </a:r>
            <a:r>
              <a:rPr lang="en-US" sz="1000" dirty="0" smtClean="0"/>
              <a:t>, Chinese government)</a:t>
            </a:r>
            <a:endParaRPr lang="en-US" sz="1000" dirty="0"/>
          </a:p>
        </p:txBody>
      </p:sp>
      <p:sp>
        <p:nvSpPr>
          <p:cNvPr id="60" name="Round Diagonal Corner Rectangle 59"/>
          <p:cNvSpPr/>
          <p:nvPr/>
        </p:nvSpPr>
        <p:spPr>
          <a:xfrm>
            <a:off x="2286000" y="3143271"/>
            <a:ext cx="6400800" cy="466668"/>
          </a:xfrm>
          <a:prstGeom prst="round2DiagRect">
            <a:avLst/>
          </a:prstGeom>
          <a:noFill/>
        </p:spPr>
        <p:txBody>
          <a:bodyPr wrap="square" lIns="91440" tIns="91440" rIns="91440" bIns="91440">
            <a:noAutofit/>
          </a:bodyPr>
          <a:lstStyle/>
          <a:p>
            <a:pPr marL="144463" lvl="1" indent="-144463">
              <a:lnSpc>
                <a:spcPct val="95000"/>
              </a:lnSpc>
              <a:spcBef>
                <a:spcPts val="600"/>
              </a:spcBef>
              <a:spcAft>
                <a:spcPts val="300"/>
              </a:spcAft>
              <a:buFont typeface="Wingdings" charset="2"/>
              <a:buChar char="§"/>
            </a:pPr>
            <a:r>
              <a:rPr lang="en-US" sz="1000" dirty="0" smtClean="0"/>
              <a:t>Financial instruments and their issuing institutions</a:t>
            </a:r>
            <a:endParaRPr lang="en-US" sz="1000" dirty="0"/>
          </a:p>
        </p:txBody>
      </p:sp>
      <p:sp>
        <p:nvSpPr>
          <p:cNvPr id="61" name="Round Diagonal Corner Rectangle 60"/>
          <p:cNvSpPr/>
          <p:nvPr/>
        </p:nvSpPr>
        <p:spPr>
          <a:xfrm>
            <a:off x="2286000" y="3683028"/>
            <a:ext cx="6400800" cy="466668"/>
          </a:xfrm>
          <a:prstGeom prst="round2DiagRect">
            <a:avLst/>
          </a:prstGeom>
          <a:noFill/>
        </p:spPr>
        <p:txBody>
          <a:bodyPr wrap="square" lIns="91440" tIns="0" rIns="91440" bIns="0">
            <a:noAutofit/>
          </a:bodyPr>
          <a:lstStyle/>
          <a:p>
            <a:pPr marL="144463" lvl="1" indent="-144463">
              <a:lnSpc>
                <a:spcPct val="95000"/>
              </a:lnSpc>
              <a:spcBef>
                <a:spcPts val="600"/>
              </a:spcBef>
              <a:buFont typeface="Wingdings" charset="2"/>
              <a:buChar char="§"/>
            </a:pPr>
            <a:r>
              <a:rPr lang="en-US" sz="1000" dirty="0" smtClean="0"/>
              <a:t>Financial Services institutions</a:t>
            </a:r>
          </a:p>
          <a:p>
            <a:pPr marL="144463" lvl="1" indent="-144463">
              <a:lnSpc>
                <a:spcPct val="95000"/>
              </a:lnSpc>
              <a:spcBef>
                <a:spcPts val="600"/>
              </a:spcBef>
              <a:buFont typeface="Wingdings" charset="2"/>
              <a:buChar char="§"/>
            </a:pPr>
            <a:r>
              <a:rPr lang="en-US" sz="1000" dirty="0" smtClean="0"/>
              <a:t>General Public</a:t>
            </a:r>
            <a:endParaRPr lang="en-US" sz="1000" dirty="0"/>
          </a:p>
        </p:txBody>
      </p:sp>
      <p:sp>
        <p:nvSpPr>
          <p:cNvPr id="62" name="Round Diagonal Corner Rectangle 61"/>
          <p:cNvSpPr/>
          <p:nvPr/>
        </p:nvSpPr>
        <p:spPr>
          <a:xfrm>
            <a:off x="2286000" y="4222785"/>
            <a:ext cx="6400800" cy="466668"/>
          </a:xfrm>
          <a:prstGeom prst="round2DiagRect">
            <a:avLst/>
          </a:prstGeom>
          <a:noFill/>
        </p:spPr>
        <p:txBody>
          <a:bodyPr wrap="square" lIns="91440" tIns="0" rIns="91440" bIns="0">
            <a:noAutofit/>
          </a:bodyPr>
          <a:lstStyle/>
          <a:p>
            <a:pPr marL="144463" lvl="1" indent="-144463">
              <a:lnSpc>
                <a:spcPct val="95000"/>
              </a:lnSpc>
              <a:spcBef>
                <a:spcPts val="600"/>
              </a:spcBef>
              <a:buFont typeface="Wingdings" charset="2"/>
              <a:buChar char="§"/>
            </a:pPr>
            <a:r>
              <a:rPr lang="en-US" sz="1000" dirty="0" smtClean="0"/>
              <a:t>Liquid asset accounts</a:t>
            </a:r>
          </a:p>
          <a:p>
            <a:pPr marL="144463" lvl="1" indent="-144463">
              <a:lnSpc>
                <a:spcPct val="95000"/>
              </a:lnSpc>
              <a:spcBef>
                <a:spcPts val="600"/>
              </a:spcBef>
              <a:buFont typeface="Wingdings" charset="2"/>
              <a:buChar char="§"/>
            </a:pPr>
            <a:r>
              <a:rPr lang="en-US" sz="1000" dirty="0" smtClean="0"/>
              <a:t>Payment cards</a:t>
            </a:r>
            <a:endParaRPr lang="en-US" sz="1000" dirty="0"/>
          </a:p>
        </p:txBody>
      </p:sp>
      <p:sp>
        <p:nvSpPr>
          <p:cNvPr id="63" name="Round Diagonal Corner Rectangle 62"/>
          <p:cNvSpPr/>
          <p:nvPr/>
        </p:nvSpPr>
        <p:spPr>
          <a:xfrm>
            <a:off x="2286000" y="4762542"/>
            <a:ext cx="6400800" cy="466668"/>
          </a:xfrm>
          <a:prstGeom prst="round2DiagRect">
            <a:avLst/>
          </a:prstGeom>
          <a:noFill/>
        </p:spPr>
        <p:txBody>
          <a:bodyPr wrap="square" lIns="91440" tIns="91440" rIns="91440" bIns="91440">
            <a:noAutofit/>
          </a:bodyPr>
          <a:lstStyle/>
          <a:p>
            <a:pPr marL="144463" lvl="1" indent="-144463">
              <a:lnSpc>
                <a:spcPct val="95000"/>
              </a:lnSpc>
              <a:spcBef>
                <a:spcPts val="600"/>
              </a:spcBef>
              <a:spcAft>
                <a:spcPts val="300"/>
              </a:spcAft>
              <a:buFont typeface="Wingdings" charset="2"/>
              <a:buChar char="§"/>
            </a:pPr>
            <a:r>
              <a:rPr lang="en-US" sz="1000" dirty="0" smtClean="0"/>
              <a:t>Limited</a:t>
            </a:r>
            <a:endParaRPr lang="en-US" sz="1000" dirty="0"/>
          </a:p>
        </p:txBody>
      </p:sp>
      <p:sp>
        <p:nvSpPr>
          <p:cNvPr id="64" name="Round Diagonal Corner Rectangle 63"/>
          <p:cNvSpPr/>
          <p:nvPr/>
        </p:nvSpPr>
        <p:spPr>
          <a:xfrm>
            <a:off x="2286000" y="5302299"/>
            <a:ext cx="6400800" cy="466668"/>
          </a:xfrm>
          <a:prstGeom prst="round2DiagRect">
            <a:avLst/>
          </a:prstGeom>
          <a:noFill/>
        </p:spPr>
        <p:txBody>
          <a:bodyPr wrap="square" lIns="91440" tIns="0" rIns="91440" bIns="0">
            <a:noAutofit/>
          </a:bodyPr>
          <a:lstStyle/>
          <a:p>
            <a:pPr marL="144463" lvl="1" indent="-144463">
              <a:lnSpc>
                <a:spcPct val="95000"/>
              </a:lnSpc>
              <a:spcBef>
                <a:spcPts val="600"/>
              </a:spcBef>
              <a:buFont typeface="Wingdings" charset="2"/>
              <a:buChar char="§"/>
            </a:pPr>
            <a:r>
              <a:rPr lang="en-US" sz="1000" dirty="0" smtClean="0"/>
              <a:t>High degree of technological skill</a:t>
            </a:r>
          </a:p>
          <a:p>
            <a:pPr marL="144463" lvl="1" indent="-144463">
              <a:lnSpc>
                <a:spcPct val="95000"/>
              </a:lnSpc>
              <a:spcBef>
                <a:spcPts val="600"/>
              </a:spcBef>
              <a:buFont typeface="Wingdings" charset="2"/>
              <a:buChar char="§"/>
            </a:pPr>
            <a:r>
              <a:rPr lang="en-US" sz="1000" dirty="0" smtClean="0"/>
              <a:t>Very high degree of social engineering skills</a:t>
            </a:r>
            <a:endParaRPr lang="en-US" sz="1000" dirty="0"/>
          </a:p>
        </p:txBody>
      </p:sp>
      <p:sp>
        <p:nvSpPr>
          <p:cNvPr id="65" name="Round Diagonal Corner Rectangle 64"/>
          <p:cNvSpPr/>
          <p:nvPr/>
        </p:nvSpPr>
        <p:spPr>
          <a:xfrm>
            <a:off x="2286000" y="5842057"/>
            <a:ext cx="6400800" cy="466668"/>
          </a:xfrm>
          <a:prstGeom prst="round2DiagRect">
            <a:avLst/>
          </a:prstGeom>
          <a:noFill/>
        </p:spPr>
        <p:txBody>
          <a:bodyPr wrap="square" lIns="91440" tIns="91440" rIns="91440" bIns="91440">
            <a:noAutofit/>
          </a:bodyPr>
          <a:lstStyle/>
          <a:p>
            <a:pPr marL="144463" lvl="1" indent="-144463">
              <a:lnSpc>
                <a:spcPct val="95000"/>
              </a:lnSpc>
              <a:spcBef>
                <a:spcPts val="600"/>
              </a:spcBef>
              <a:spcAft>
                <a:spcPts val="300"/>
              </a:spcAft>
              <a:buFont typeface="Wingdings" charset="2"/>
              <a:buChar char="§"/>
            </a:pPr>
            <a:r>
              <a:rPr lang="en-US" sz="1000" dirty="0" smtClean="0"/>
              <a:t>Moderate to High</a:t>
            </a:r>
            <a:endParaRPr lang="en-US" sz="1000" dirty="0"/>
          </a:p>
        </p:txBody>
      </p:sp>
      <p:cxnSp>
        <p:nvCxnSpPr>
          <p:cNvPr id="6" name="Straight Connector 5"/>
          <p:cNvCxnSpPr/>
          <p:nvPr/>
        </p:nvCxnSpPr>
        <p:spPr>
          <a:xfrm>
            <a:off x="457200" y="2027213"/>
            <a:ext cx="8229600" cy="0"/>
          </a:xfrm>
          <a:prstGeom prst="line">
            <a:avLst/>
          </a:prstGeom>
          <a:ln>
            <a:solidFill>
              <a:schemeClr val="bg1">
                <a:lumMod val="50000"/>
              </a:schemeClr>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57200" y="2566971"/>
            <a:ext cx="8229600" cy="0"/>
          </a:xfrm>
          <a:prstGeom prst="line">
            <a:avLst/>
          </a:prstGeom>
          <a:ln>
            <a:solidFill>
              <a:schemeClr val="bg1">
                <a:lumMod val="50000"/>
              </a:schemeClr>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57200" y="3106729"/>
            <a:ext cx="8229600" cy="0"/>
          </a:xfrm>
          <a:prstGeom prst="line">
            <a:avLst/>
          </a:prstGeom>
          <a:ln>
            <a:solidFill>
              <a:schemeClr val="bg1">
                <a:lumMod val="50000"/>
              </a:schemeClr>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57200" y="3646487"/>
            <a:ext cx="8229600" cy="0"/>
          </a:xfrm>
          <a:prstGeom prst="line">
            <a:avLst/>
          </a:prstGeom>
          <a:ln>
            <a:solidFill>
              <a:schemeClr val="bg1">
                <a:lumMod val="50000"/>
              </a:schemeClr>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57200" y="4186245"/>
            <a:ext cx="8229600" cy="0"/>
          </a:xfrm>
          <a:prstGeom prst="line">
            <a:avLst/>
          </a:prstGeom>
          <a:ln>
            <a:solidFill>
              <a:schemeClr val="bg1">
                <a:lumMod val="50000"/>
              </a:schemeClr>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57200" y="4726003"/>
            <a:ext cx="8229600" cy="0"/>
          </a:xfrm>
          <a:prstGeom prst="line">
            <a:avLst/>
          </a:prstGeom>
          <a:ln>
            <a:solidFill>
              <a:schemeClr val="bg1">
                <a:lumMod val="50000"/>
              </a:schemeClr>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57200" y="5265761"/>
            <a:ext cx="8229600" cy="0"/>
          </a:xfrm>
          <a:prstGeom prst="line">
            <a:avLst/>
          </a:prstGeom>
          <a:ln>
            <a:solidFill>
              <a:schemeClr val="bg1">
                <a:lumMod val="50000"/>
              </a:schemeClr>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57200" y="5805519"/>
            <a:ext cx="8229600" cy="0"/>
          </a:xfrm>
          <a:prstGeom prst="line">
            <a:avLst/>
          </a:prstGeom>
          <a:ln>
            <a:solidFill>
              <a:schemeClr val="bg1">
                <a:lumMod val="50000"/>
              </a:schemeClr>
            </a:solidFill>
            <a:prstDash val="dash"/>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383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t>Threat Rating Tables</a:t>
            </a:r>
          </a:p>
        </p:txBody>
      </p:sp>
      <p:graphicFrame>
        <p:nvGraphicFramePr>
          <p:cNvPr id="6" name="Table 5"/>
          <p:cNvGraphicFramePr>
            <a:graphicFrameLocks noGrp="1"/>
          </p:cNvGraphicFramePr>
          <p:nvPr>
            <p:extLst>
              <p:ext uri="{D42A27DB-BD31-4B8C-83A1-F6EECF244321}">
                <p14:modId xmlns:p14="http://schemas.microsoft.com/office/powerpoint/2010/main" val="2493656433"/>
              </p:ext>
            </p:extLst>
          </p:nvPr>
        </p:nvGraphicFramePr>
        <p:xfrm>
          <a:off x="456670" y="1667212"/>
          <a:ext cx="8230130" cy="2523788"/>
        </p:xfrm>
        <a:graphic>
          <a:graphicData uri="http://schemas.openxmlformats.org/drawingml/2006/table">
            <a:tbl>
              <a:tblPr firstRow="1" bandRow="1">
                <a:tableStyleId>{5C22544A-7EE6-4342-B048-85BDC9FD1C3A}</a:tableStyleId>
              </a:tblPr>
              <a:tblGrid>
                <a:gridCol w="3740727"/>
                <a:gridCol w="785553"/>
                <a:gridCol w="822960"/>
                <a:gridCol w="822959"/>
                <a:gridCol w="685801"/>
                <a:gridCol w="617220"/>
                <a:gridCol w="754910"/>
              </a:tblGrid>
              <a:tr h="221876">
                <a:tc rowSpan="2">
                  <a:txBody>
                    <a:bodyPr/>
                    <a:lstStyle/>
                    <a:p>
                      <a:pPr algn="l"/>
                      <a:r>
                        <a:rPr lang="en-US" sz="1200" dirty="0" smtClean="0"/>
                        <a:t>Threat Community (TCom)</a:t>
                      </a:r>
                      <a:endParaRPr lang="en-US" sz="1200" dirty="0"/>
                    </a:p>
                  </a:txBody>
                  <a:tcPr anchor="ctr"/>
                </a:tc>
                <a:tc gridSpan="3">
                  <a:txBody>
                    <a:bodyPr/>
                    <a:lstStyle/>
                    <a:p>
                      <a:pPr algn="ctr"/>
                      <a:r>
                        <a:rPr lang="en-US" sz="1200" dirty="0" smtClean="0"/>
                        <a:t>Threat Event Frequency (TEF)</a:t>
                      </a:r>
                      <a:endParaRPr lang="en-US" sz="1200" b="1" dirty="0"/>
                    </a:p>
                  </a:txBody>
                  <a:tcPr/>
                </a:tc>
                <a:tc hMerge="1">
                  <a:txBody>
                    <a:bodyPr/>
                    <a:lstStyle/>
                    <a:p>
                      <a:endParaRPr lang="en-US"/>
                    </a:p>
                  </a:txBody>
                  <a:tcPr/>
                </a:tc>
                <a:tc hMerge="1">
                  <a:txBody>
                    <a:bodyPr/>
                    <a:lstStyle/>
                    <a:p>
                      <a:endParaRPr lang="en-US"/>
                    </a:p>
                  </a:txBody>
                  <a:tcPr/>
                </a:tc>
                <a:tc gridSpan="3">
                  <a:txBody>
                    <a:bodyPr/>
                    <a:lstStyle/>
                    <a:p>
                      <a:pPr algn="ctr"/>
                      <a:r>
                        <a:rPr lang="en-US" sz="1200" dirty="0" smtClean="0"/>
                        <a:t>Threat Capability (TCap)</a:t>
                      </a:r>
                      <a:endParaRPr lang="en-US" sz="1200" b="1" dirty="0"/>
                    </a:p>
                  </a:txBody>
                  <a:tcPr/>
                </a:tc>
                <a:tc hMerge="1">
                  <a:txBody>
                    <a:bodyPr/>
                    <a:lstStyle/>
                    <a:p>
                      <a:endParaRPr lang="en-US"/>
                    </a:p>
                  </a:txBody>
                  <a:tcPr/>
                </a:tc>
                <a:tc hMerge="1">
                  <a:txBody>
                    <a:bodyPr/>
                    <a:lstStyle/>
                    <a:p>
                      <a:endParaRPr lang="en-US"/>
                    </a:p>
                  </a:txBody>
                  <a:tcPr/>
                </a:tc>
              </a:tr>
              <a:tr h="221876">
                <a:tc vMerge="1">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sz="1200" dirty="0" smtClean="0"/>
                        <a:t>Min</a:t>
                      </a:r>
                      <a:endParaRPr lang="en-US" sz="1200" b="1" dirty="0">
                        <a:solidFill>
                          <a:schemeClr val="bg1"/>
                        </a:solidFill>
                      </a:endParaRPr>
                    </a:p>
                  </a:txBody>
                  <a:tcPr/>
                </a:tc>
                <a:tc>
                  <a:txBody>
                    <a:bodyPr/>
                    <a:lstStyle/>
                    <a:p>
                      <a:pPr algn="ctr"/>
                      <a:r>
                        <a:rPr lang="en-US" sz="1200" dirty="0" smtClean="0"/>
                        <a:t>ML</a:t>
                      </a:r>
                      <a:endParaRPr lang="en-US" sz="1200" b="1" dirty="0">
                        <a:solidFill>
                          <a:schemeClr val="bg1"/>
                        </a:solidFill>
                      </a:endParaRPr>
                    </a:p>
                  </a:txBody>
                  <a:tcPr/>
                </a:tc>
                <a:tc>
                  <a:txBody>
                    <a:bodyPr/>
                    <a:lstStyle/>
                    <a:p>
                      <a:pPr algn="ctr"/>
                      <a:r>
                        <a:rPr lang="en-US" sz="1200" dirty="0" smtClean="0"/>
                        <a:t>Max</a:t>
                      </a:r>
                      <a:endParaRPr lang="en-US" sz="1200" b="1" dirty="0">
                        <a:solidFill>
                          <a:schemeClr val="bg1"/>
                        </a:solidFill>
                      </a:endParaRPr>
                    </a:p>
                  </a:txBody>
                  <a:tcPr/>
                </a:tc>
                <a:tc>
                  <a:txBody>
                    <a:bodyPr/>
                    <a:lstStyle/>
                    <a:p>
                      <a:pPr algn="ctr"/>
                      <a:r>
                        <a:rPr lang="en-US" sz="1200" dirty="0" smtClean="0"/>
                        <a:t>Min</a:t>
                      </a:r>
                      <a:endParaRPr lang="en-US" sz="1200" b="1" dirty="0">
                        <a:solidFill>
                          <a:schemeClr val="bg1"/>
                        </a:solidFill>
                      </a:endParaRPr>
                    </a:p>
                  </a:txBody>
                  <a:tcPr/>
                </a:tc>
                <a:tc>
                  <a:txBody>
                    <a:bodyPr/>
                    <a:lstStyle/>
                    <a:p>
                      <a:pPr algn="ctr"/>
                      <a:r>
                        <a:rPr lang="en-US" sz="1200" dirty="0" smtClean="0"/>
                        <a:t>ML</a:t>
                      </a:r>
                      <a:endParaRPr lang="en-US" sz="1200" b="1" dirty="0">
                        <a:solidFill>
                          <a:schemeClr val="bg1"/>
                        </a:solidFill>
                      </a:endParaRPr>
                    </a:p>
                  </a:txBody>
                  <a:tcPr/>
                </a:tc>
                <a:tc>
                  <a:txBody>
                    <a:bodyPr/>
                    <a:lstStyle/>
                    <a:p>
                      <a:pPr algn="ctr"/>
                      <a:r>
                        <a:rPr lang="en-US" sz="1200" dirty="0" smtClean="0"/>
                        <a:t>Max</a:t>
                      </a:r>
                      <a:endParaRPr lang="en-US" sz="1200" b="1" dirty="0">
                        <a:solidFill>
                          <a:schemeClr val="bg1"/>
                        </a:solidFill>
                      </a:endParaRPr>
                    </a:p>
                  </a:txBody>
                  <a:tcPr/>
                </a:tc>
              </a:tr>
              <a:tr h="282164">
                <a:tc>
                  <a:txBody>
                    <a:bodyPr/>
                    <a:lstStyle/>
                    <a:p>
                      <a:pPr algn="l"/>
                      <a:r>
                        <a:rPr lang="en-US" sz="1000" dirty="0" smtClean="0"/>
                        <a:t>Nation States</a:t>
                      </a:r>
                      <a:endParaRPr lang="en-US" sz="1000" b="1" dirty="0"/>
                    </a:p>
                  </a:txBody>
                  <a:tcPr anchor="ctr"/>
                </a:tc>
                <a:tc>
                  <a:txBody>
                    <a:bodyPr/>
                    <a:lstStyle/>
                    <a:p>
                      <a:pPr algn="r"/>
                      <a:r>
                        <a:rPr lang="en-US" sz="1000" dirty="0" smtClean="0"/>
                        <a:t>0.04</a:t>
                      </a:r>
                      <a:endParaRPr lang="en-US" sz="1000" dirty="0"/>
                    </a:p>
                  </a:txBody>
                  <a:tcPr marR="274320"/>
                </a:tc>
                <a:tc>
                  <a:txBody>
                    <a:bodyPr/>
                    <a:lstStyle/>
                    <a:p>
                      <a:pPr algn="r"/>
                      <a:r>
                        <a:rPr lang="en-US" sz="1000" dirty="0" smtClean="0"/>
                        <a:t>0.05</a:t>
                      </a:r>
                      <a:endParaRPr lang="en-US" sz="1000" dirty="0"/>
                    </a:p>
                  </a:txBody>
                  <a:tcPr marR="274320"/>
                </a:tc>
                <a:tc>
                  <a:txBody>
                    <a:bodyPr/>
                    <a:lstStyle/>
                    <a:p>
                      <a:pPr algn="r"/>
                      <a:r>
                        <a:rPr lang="en-US" sz="1000" dirty="0" smtClean="0"/>
                        <a:t>0.10</a:t>
                      </a:r>
                      <a:endParaRPr lang="en-US" sz="1000" dirty="0"/>
                    </a:p>
                  </a:txBody>
                  <a:tcPr marR="274320"/>
                </a:tc>
                <a:tc>
                  <a:txBody>
                    <a:bodyPr/>
                    <a:lstStyle/>
                    <a:p>
                      <a:pPr algn="ctr"/>
                      <a:r>
                        <a:rPr lang="en-US" sz="1000" dirty="0" smtClean="0"/>
                        <a:t>95</a:t>
                      </a:r>
                      <a:endParaRPr lang="en-US" sz="1000" dirty="0"/>
                    </a:p>
                  </a:txBody>
                  <a:tcPr/>
                </a:tc>
                <a:tc>
                  <a:txBody>
                    <a:bodyPr/>
                    <a:lstStyle/>
                    <a:p>
                      <a:pPr algn="ctr"/>
                      <a:r>
                        <a:rPr lang="en-US" sz="1000" dirty="0" smtClean="0"/>
                        <a:t>97</a:t>
                      </a:r>
                      <a:endParaRPr lang="en-US" sz="1000" dirty="0"/>
                    </a:p>
                  </a:txBody>
                  <a:tcPr/>
                </a:tc>
                <a:tc>
                  <a:txBody>
                    <a:bodyPr/>
                    <a:lstStyle/>
                    <a:p>
                      <a:pPr algn="ctr"/>
                      <a:r>
                        <a:rPr lang="en-US" sz="1000" dirty="0" smtClean="0"/>
                        <a:t>99</a:t>
                      </a:r>
                      <a:endParaRPr lang="en-US" sz="1000" dirty="0"/>
                    </a:p>
                  </a:txBody>
                  <a:tcPr/>
                </a:tc>
              </a:tr>
              <a:tr h="282164">
                <a:tc>
                  <a:txBody>
                    <a:bodyPr/>
                    <a:lstStyle/>
                    <a:p>
                      <a:pPr algn="l"/>
                      <a:r>
                        <a:rPr lang="en-US" sz="1000" dirty="0" smtClean="0"/>
                        <a:t>Cyber Criminals</a:t>
                      </a:r>
                      <a:endParaRPr lang="en-US" sz="1000" b="1" dirty="0"/>
                    </a:p>
                  </a:txBody>
                  <a:tcPr anchor="ctr"/>
                </a:tc>
                <a:tc>
                  <a:txBody>
                    <a:bodyPr/>
                    <a:lstStyle/>
                    <a:p>
                      <a:pPr algn="r"/>
                      <a:r>
                        <a:rPr lang="en-US" sz="1000" dirty="0" smtClean="0"/>
                        <a:t>4.00</a:t>
                      </a:r>
                      <a:endParaRPr lang="en-US" sz="1000" dirty="0"/>
                    </a:p>
                  </a:txBody>
                  <a:tcPr marR="274320"/>
                </a:tc>
                <a:tc>
                  <a:txBody>
                    <a:bodyPr/>
                    <a:lstStyle/>
                    <a:p>
                      <a:pPr algn="r"/>
                      <a:r>
                        <a:rPr lang="en-US" sz="1000" dirty="0" smtClean="0"/>
                        <a:t>6.00</a:t>
                      </a:r>
                      <a:endParaRPr lang="en-US" sz="1000" dirty="0"/>
                    </a:p>
                  </a:txBody>
                  <a:tcPr marR="274320"/>
                </a:tc>
                <a:tc>
                  <a:txBody>
                    <a:bodyPr/>
                    <a:lstStyle/>
                    <a:p>
                      <a:pPr algn="r"/>
                      <a:r>
                        <a:rPr lang="en-US" sz="1000" dirty="0" smtClean="0"/>
                        <a:t>12.00</a:t>
                      </a:r>
                      <a:endParaRPr lang="en-US" sz="1000" dirty="0"/>
                    </a:p>
                  </a:txBody>
                  <a:tcPr marR="274320"/>
                </a:tc>
                <a:tc>
                  <a:txBody>
                    <a:bodyPr/>
                    <a:lstStyle/>
                    <a:p>
                      <a:pPr algn="ctr"/>
                      <a:r>
                        <a:rPr lang="en-US" sz="1000" dirty="0" smtClean="0"/>
                        <a:t>85</a:t>
                      </a:r>
                      <a:endParaRPr lang="en-US" sz="1000" dirty="0"/>
                    </a:p>
                  </a:txBody>
                  <a:tcPr/>
                </a:tc>
                <a:tc>
                  <a:txBody>
                    <a:bodyPr/>
                    <a:lstStyle/>
                    <a:p>
                      <a:pPr algn="ctr"/>
                      <a:r>
                        <a:rPr lang="en-US" sz="1000" dirty="0" smtClean="0"/>
                        <a:t>90</a:t>
                      </a:r>
                      <a:endParaRPr lang="en-US" sz="1000" dirty="0"/>
                    </a:p>
                  </a:txBody>
                  <a:tcPr/>
                </a:tc>
                <a:tc>
                  <a:txBody>
                    <a:bodyPr/>
                    <a:lstStyle/>
                    <a:p>
                      <a:pPr algn="ctr"/>
                      <a:r>
                        <a:rPr lang="en-US" sz="1000" dirty="0" smtClean="0"/>
                        <a:t>95</a:t>
                      </a:r>
                      <a:endParaRPr lang="en-US" sz="1000" dirty="0"/>
                    </a:p>
                  </a:txBody>
                  <a:tcPr/>
                </a:tc>
              </a:tr>
              <a:tr h="282164">
                <a:tc>
                  <a:txBody>
                    <a:bodyPr/>
                    <a:lstStyle/>
                    <a:p>
                      <a:pPr algn="l"/>
                      <a:r>
                        <a:rPr lang="en-US" sz="1000" dirty="0" smtClean="0"/>
                        <a:t>Privileged Insiders (Malicious)</a:t>
                      </a:r>
                      <a:endParaRPr lang="en-US" sz="1000" b="1" dirty="0"/>
                    </a:p>
                  </a:txBody>
                  <a:tcPr anchor="ctr"/>
                </a:tc>
                <a:tc>
                  <a:txBody>
                    <a:bodyPr/>
                    <a:lstStyle/>
                    <a:p>
                      <a:pPr algn="r"/>
                      <a:r>
                        <a:rPr lang="en-US" sz="1000" dirty="0" smtClean="0"/>
                        <a:t>0.05</a:t>
                      </a:r>
                      <a:endParaRPr lang="en-US" sz="1000" dirty="0"/>
                    </a:p>
                  </a:txBody>
                  <a:tcPr marR="274320"/>
                </a:tc>
                <a:tc>
                  <a:txBody>
                    <a:bodyPr/>
                    <a:lstStyle/>
                    <a:p>
                      <a:pPr algn="r"/>
                      <a:r>
                        <a:rPr lang="en-US" sz="1000" dirty="0" smtClean="0"/>
                        <a:t>0.20</a:t>
                      </a:r>
                      <a:endParaRPr lang="en-US" sz="1000" dirty="0"/>
                    </a:p>
                  </a:txBody>
                  <a:tcPr marR="274320"/>
                </a:tc>
                <a:tc>
                  <a:txBody>
                    <a:bodyPr/>
                    <a:lstStyle/>
                    <a:p>
                      <a:pPr algn="r"/>
                      <a:r>
                        <a:rPr lang="en-US" sz="1000" dirty="0" smtClean="0"/>
                        <a:t>0.10</a:t>
                      </a:r>
                      <a:endParaRPr lang="en-US" sz="1000" dirty="0"/>
                    </a:p>
                  </a:txBody>
                  <a:tcPr marR="274320"/>
                </a:tc>
                <a:tc>
                  <a:txBody>
                    <a:bodyPr/>
                    <a:lstStyle/>
                    <a:p>
                      <a:pPr algn="ctr"/>
                      <a:r>
                        <a:rPr lang="en-US" sz="1000" dirty="0" smtClean="0"/>
                        <a:t>99</a:t>
                      </a:r>
                      <a:endParaRPr lang="en-US" sz="1000" dirty="0"/>
                    </a:p>
                  </a:txBody>
                  <a:tcPr/>
                </a:tc>
                <a:tc>
                  <a:txBody>
                    <a:bodyPr/>
                    <a:lstStyle/>
                    <a:p>
                      <a:pPr algn="ctr"/>
                      <a:r>
                        <a:rPr lang="en-US" sz="1000" dirty="0" smtClean="0"/>
                        <a:t>99</a:t>
                      </a:r>
                      <a:endParaRPr lang="en-US" sz="1000" dirty="0"/>
                    </a:p>
                  </a:txBody>
                  <a:tcPr/>
                </a:tc>
                <a:tc>
                  <a:txBody>
                    <a:bodyPr/>
                    <a:lstStyle/>
                    <a:p>
                      <a:pPr algn="ctr"/>
                      <a:r>
                        <a:rPr lang="en-US" sz="1000" dirty="0" smtClean="0"/>
                        <a:t>99</a:t>
                      </a:r>
                      <a:endParaRPr lang="en-US" sz="1000" dirty="0"/>
                    </a:p>
                  </a:txBody>
                  <a:tcPr/>
                </a:tc>
              </a:tr>
              <a:tr h="282164">
                <a:tc>
                  <a:txBody>
                    <a:bodyPr/>
                    <a:lstStyle/>
                    <a:p>
                      <a:pPr algn="l"/>
                      <a:r>
                        <a:rPr lang="en-US" sz="1000" dirty="0" smtClean="0"/>
                        <a:t>Privileged Insiders (Errors)</a:t>
                      </a:r>
                      <a:endParaRPr lang="en-US" sz="1000" b="1" dirty="0" smtClean="0"/>
                    </a:p>
                  </a:txBody>
                  <a:tcPr anchor="ctr"/>
                </a:tc>
                <a:tc>
                  <a:txBody>
                    <a:bodyPr/>
                    <a:lstStyle/>
                    <a:p>
                      <a:pPr algn="r"/>
                      <a:r>
                        <a:rPr lang="en-US" sz="1000" dirty="0" smtClean="0"/>
                        <a:t>2.00</a:t>
                      </a:r>
                      <a:endParaRPr lang="en-US" sz="1000" dirty="0"/>
                    </a:p>
                  </a:txBody>
                  <a:tcPr marR="274320"/>
                </a:tc>
                <a:tc>
                  <a:txBody>
                    <a:bodyPr/>
                    <a:lstStyle/>
                    <a:p>
                      <a:pPr algn="r"/>
                      <a:r>
                        <a:rPr lang="en-US" sz="1000" dirty="0" smtClean="0"/>
                        <a:t>12.00</a:t>
                      </a:r>
                      <a:endParaRPr lang="en-US" sz="1000" dirty="0"/>
                    </a:p>
                  </a:txBody>
                  <a:tcPr marR="274320"/>
                </a:tc>
                <a:tc>
                  <a:txBody>
                    <a:bodyPr/>
                    <a:lstStyle/>
                    <a:p>
                      <a:pPr algn="r"/>
                      <a:r>
                        <a:rPr lang="en-US" sz="1000" dirty="0" smtClean="0"/>
                        <a:t>24.00</a:t>
                      </a:r>
                      <a:endParaRPr lang="en-US" sz="1000" dirty="0"/>
                    </a:p>
                  </a:txBody>
                  <a:tcPr marR="274320"/>
                </a:tc>
                <a:tc>
                  <a:txBody>
                    <a:bodyPr/>
                    <a:lstStyle/>
                    <a:p>
                      <a:pPr algn="ctr"/>
                      <a:r>
                        <a:rPr lang="en-US" sz="1000" dirty="0" smtClean="0"/>
                        <a:t>99</a:t>
                      </a:r>
                      <a:endParaRPr lang="en-US" sz="1000" dirty="0"/>
                    </a:p>
                  </a:txBody>
                  <a:tcPr/>
                </a:tc>
                <a:tc>
                  <a:txBody>
                    <a:bodyPr/>
                    <a:lstStyle/>
                    <a:p>
                      <a:pPr algn="ctr"/>
                      <a:r>
                        <a:rPr lang="en-US" sz="1000" dirty="0" smtClean="0"/>
                        <a:t>99</a:t>
                      </a:r>
                      <a:endParaRPr lang="en-US" sz="1000" dirty="0"/>
                    </a:p>
                  </a:txBody>
                  <a:tcPr/>
                </a:tc>
                <a:tc>
                  <a:txBody>
                    <a:bodyPr/>
                    <a:lstStyle/>
                    <a:p>
                      <a:pPr algn="ctr"/>
                      <a:r>
                        <a:rPr lang="en-US" sz="1000" dirty="0" smtClean="0"/>
                        <a:t>99</a:t>
                      </a:r>
                      <a:endParaRPr lang="en-US" sz="1000" dirty="0"/>
                    </a:p>
                  </a:txBody>
                  <a:tcPr/>
                </a:tc>
              </a:tr>
              <a:tr h="282164">
                <a:tc>
                  <a:txBody>
                    <a:bodyPr/>
                    <a:lstStyle/>
                    <a:p>
                      <a:pPr algn="l"/>
                      <a:r>
                        <a:rPr lang="en-US" sz="1000" dirty="0" smtClean="0"/>
                        <a:t>Privileged Insiders (M&amp;A)</a:t>
                      </a:r>
                      <a:endParaRPr lang="en-US" sz="1000" b="1" dirty="0" smtClean="0"/>
                    </a:p>
                  </a:txBody>
                  <a:tcPr anchor="ctr"/>
                </a:tc>
                <a:tc>
                  <a:txBody>
                    <a:bodyPr/>
                    <a:lstStyle/>
                    <a:p>
                      <a:pPr algn="r"/>
                      <a:r>
                        <a:rPr lang="en-US" sz="1000" dirty="0" smtClean="0"/>
                        <a:t>0.50</a:t>
                      </a:r>
                      <a:endParaRPr lang="en-US" sz="1000" dirty="0"/>
                    </a:p>
                  </a:txBody>
                  <a:tcPr marR="274320"/>
                </a:tc>
                <a:tc>
                  <a:txBody>
                    <a:bodyPr/>
                    <a:lstStyle/>
                    <a:p>
                      <a:pPr algn="r"/>
                      <a:r>
                        <a:rPr lang="en-US" sz="1000" dirty="0" smtClean="0"/>
                        <a:t>2.00</a:t>
                      </a:r>
                      <a:endParaRPr lang="en-US" sz="1000" dirty="0"/>
                    </a:p>
                  </a:txBody>
                  <a:tcPr marR="274320"/>
                </a:tc>
                <a:tc>
                  <a:txBody>
                    <a:bodyPr/>
                    <a:lstStyle/>
                    <a:p>
                      <a:pPr algn="r"/>
                      <a:r>
                        <a:rPr lang="en-US" sz="1000" dirty="0" smtClean="0"/>
                        <a:t>6.00</a:t>
                      </a:r>
                      <a:endParaRPr lang="en-US" sz="1000" dirty="0"/>
                    </a:p>
                  </a:txBody>
                  <a:tcPr marR="274320"/>
                </a:tc>
                <a:tc>
                  <a:txBody>
                    <a:bodyPr/>
                    <a:lstStyle/>
                    <a:p>
                      <a:pPr algn="ctr"/>
                      <a:r>
                        <a:rPr lang="en-US" sz="1000" dirty="0" smtClean="0"/>
                        <a:t>99</a:t>
                      </a:r>
                      <a:endParaRPr lang="en-US" sz="1000" dirty="0"/>
                    </a:p>
                  </a:txBody>
                  <a:tcPr/>
                </a:tc>
                <a:tc>
                  <a:txBody>
                    <a:bodyPr/>
                    <a:lstStyle/>
                    <a:p>
                      <a:pPr algn="ctr"/>
                      <a:r>
                        <a:rPr lang="en-US" sz="1000" dirty="0" smtClean="0"/>
                        <a:t>99</a:t>
                      </a:r>
                      <a:endParaRPr lang="en-US" sz="1000" dirty="0"/>
                    </a:p>
                  </a:txBody>
                  <a:tcPr/>
                </a:tc>
                <a:tc>
                  <a:txBody>
                    <a:bodyPr/>
                    <a:lstStyle/>
                    <a:p>
                      <a:pPr algn="ctr"/>
                      <a:r>
                        <a:rPr lang="en-US" sz="1000" dirty="0" smtClean="0"/>
                        <a:t>99</a:t>
                      </a:r>
                      <a:endParaRPr lang="en-US" sz="1000" dirty="0"/>
                    </a:p>
                  </a:txBody>
                  <a:tcPr/>
                </a:tc>
              </a:tr>
              <a:tr h="282164">
                <a:tc>
                  <a:txBody>
                    <a:bodyPr/>
                    <a:lstStyle/>
                    <a:p>
                      <a:pPr algn="l"/>
                      <a:r>
                        <a:rPr lang="en-US" sz="1000" dirty="0" smtClean="0"/>
                        <a:t>Non-Privileged Insiders (Malicious)</a:t>
                      </a:r>
                      <a:endParaRPr lang="en-US" sz="1000" b="1" dirty="0" smtClean="0"/>
                    </a:p>
                  </a:txBody>
                  <a:tcPr anchor="ctr"/>
                </a:tc>
                <a:tc>
                  <a:txBody>
                    <a:bodyPr/>
                    <a:lstStyle/>
                    <a:p>
                      <a:pPr algn="r"/>
                      <a:r>
                        <a:rPr lang="en-US" sz="1000" dirty="0" smtClean="0"/>
                        <a:t>0.10</a:t>
                      </a:r>
                      <a:endParaRPr lang="en-US" sz="1000" dirty="0"/>
                    </a:p>
                  </a:txBody>
                  <a:tcPr marR="274320"/>
                </a:tc>
                <a:tc>
                  <a:txBody>
                    <a:bodyPr/>
                    <a:lstStyle/>
                    <a:p>
                      <a:pPr algn="r"/>
                      <a:r>
                        <a:rPr lang="en-US" sz="1000" dirty="0" smtClean="0"/>
                        <a:t>2.00</a:t>
                      </a:r>
                      <a:endParaRPr lang="en-US" sz="1000" dirty="0"/>
                    </a:p>
                  </a:txBody>
                  <a:tcPr marR="274320"/>
                </a:tc>
                <a:tc>
                  <a:txBody>
                    <a:bodyPr/>
                    <a:lstStyle/>
                    <a:p>
                      <a:pPr algn="r"/>
                      <a:r>
                        <a:rPr lang="en-US" sz="1000" dirty="0" smtClean="0"/>
                        <a:t>6.00</a:t>
                      </a:r>
                      <a:endParaRPr lang="en-US" sz="1000" dirty="0"/>
                    </a:p>
                  </a:txBody>
                  <a:tcPr marR="274320"/>
                </a:tc>
                <a:tc>
                  <a:txBody>
                    <a:bodyPr/>
                    <a:lstStyle/>
                    <a:p>
                      <a:pPr algn="ctr"/>
                      <a:r>
                        <a:rPr lang="en-US" sz="1000" dirty="0" smtClean="0"/>
                        <a:t>60</a:t>
                      </a:r>
                      <a:endParaRPr lang="en-US" sz="1000" dirty="0"/>
                    </a:p>
                  </a:txBody>
                  <a:tcPr/>
                </a:tc>
                <a:tc>
                  <a:txBody>
                    <a:bodyPr/>
                    <a:lstStyle/>
                    <a:p>
                      <a:pPr algn="ctr"/>
                      <a:r>
                        <a:rPr lang="en-US" sz="1000" dirty="0" smtClean="0"/>
                        <a:t>72</a:t>
                      </a:r>
                      <a:endParaRPr lang="en-US" sz="1000" dirty="0"/>
                    </a:p>
                  </a:txBody>
                  <a:tcPr/>
                </a:tc>
                <a:tc>
                  <a:txBody>
                    <a:bodyPr/>
                    <a:lstStyle/>
                    <a:p>
                      <a:pPr algn="ctr"/>
                      <a:r>
                        <a:rPr lang="en-US" sz="1000" dirty="0" smtClean="0"/>
                        <a:t>80</a:t>
                      </a:r>
                      <a:endParaRPr lang="en-US" sz="1000" dirty="0"/>
                    </a:p>
                  </a:txBody>
                  <a:tcPr/>
                </a:tc>
              </a:tr>
              <a:tr h="282164">
                <a:tc>
                  <a:txBody>
                    <a:bodyPr/>
                    <a:lstStyle/>
                    <a:p>
                      <a:pPr algn="l"/>
                      <a:r>
                        <a:rPr lang="en-US" sz="1000" dirty="0" err="1" smtClean="0"/>
                        <a:t>Hacktivists</a:t>
                      </a:r>
                      <a:r>
                        <a:rPr lang="en-US" sz="1000" dirty="0" smtClean="0"/>
                        <a:t>/Eco-Terrorist</a:t>
                      </a:r>
                      <a:endParaRPr lang="en-US" sz="1000" b="1" dirty="0" smtClean="0"/>
                    </a:p>
                  </a:txBody>
                  <a:tcPr anchor="ctr"/>
                </a:tc>
                <a:tc>
                  <a:txBody>
                    <a:bodyPr/>
                    <a:lstStyle/>
                    <a:p>
                      <a:pPr algn="r"/>
                      <a:r>
                        <a:rPr lang="en-US" sz="1000" dirty="0" smtClean="0"/>
                        <a:t>0.25</a:t>
                      </a:r>
                      <a:endParaRPr lang="en-US" sz="1000" dirty="0"/>
                    </a:p>
                  </a:txBody>
                  <a:tcPr marR="274320"/>
                </a:tc>
                <a:tc>
                  <a:txBody>
                    <a:bodyPr/>
                    <a:lstStyle/>
                    <a:p>
                      <a:pPr algn="r"/>
                      <a:r>
                        <a:rPr lang="en-US" sz="1000" dirty="0" smtClean="0"/>
                        <a:t>1.00</a:t>
                      </a:r>
                      <a:endParaRPr lang="en-US" sz="1000" dirty="0"/>
                    </a:p>
                  </a:txBody>
                  <a:tcPr marR="274320"/>
                </a:tc>
                <a:tc>
                  <a:txBody>
                    <a:bodyPr/>
                    <a:lstStyle/>
                    <a:p>
                      <a:pPr algn="r"/>
                      <a:r>
                        <a:rPr lang="en-US" sz="1000" dirty="0" smtClean="0"/>
                        <a:t>3.00</a:t>
                      </a:r>
                      <a:endParaRPr lang="en-US" sz="1000" dirty="0"/>
                    </a:p>
                  </a:txBody>
                  <a:tcPr marR="274320"/>
                </a:tc>
                <a:tc>
                  <a:txBody>
                    <a:bodyPr/>
                    <a:lstStyle/>
                    <a:p>
                      <a:pPr algn="ctr"/>
                      <a:r>
                        <a:rPr lang="en-US" sz="1000" dirty="0" smtClean="0"/>
                        <a:t>70</a:t>
                      </a:r>
                      <a:endParaRPr lang="en-US" sz="1000" dirty="0"/>
                    </a:p>
                  </a:txBody>
                  <a:tcPr/>
                </a:tc>
                <a:tc>
                  <a:txBody>
                    <a:bodyPr/>
                    <a:lstStyle/>
                    <a:p>
                      <a:pPr algn="ctr"/>
                      <a:r>
                        <a:rPr lang="en-US" sz="1000" dirty="0" smtClean="0"/>
                        <a:t>80</a:t>
                      </a:r>
                      <a:endParaRPr lang="en-US" sz="1000" dirty="0"/>
                    </a:p>
                  </a:txBody>
                  <a:tcPr/>
                </a:tc>
                <a:tc>
                  <a:txBody>
                    <a:bodyPr/>
                    <a:lstStyle/>
                    <a:p>
                      <a:pPr algn="ctr"/>
                      <a:r>
                        <a:rPr lang="en-US" sz="1000" dirty="0" smtClean="0"/>
                        <a:t>86</a:t>
                      </a:r>
                      <a:endParaRPr lang="en-US" sz="1000" dirty="0"/>
                    </a:p>
                  </a:txBody>
                  <a:tcPr/>
                </a:tc>
              </a:tr>
            </a:tbl>
          </a:graphicData>
        </a:graphic>
      </p:graphicFrame>
      <p:grpSp>
        <p:nvGrpSpPr>
          <p:cNvPr id="2" name="Group 1"/>
          <p:cNvGrpSpPr/>
          <p:nvPr/>
        </p:nvGrpSpPr>
        <p:grpSpPr>
          <a:xfrm>
            <a:off x="441960" y="4471611"/>
            <a:ext cx="8251359" cy="1849111"/>
            <a:chOff x="441960" y="4114779"/>
            <a:chExt cx="8251359" cy="1849111"/>
          </a:xfrm>
        </p:grpSpPr>
        <p:sp>
          <p:nvSpPr>
            <p:cNvPr id="11" name="Rectangle 6"/>
            <p:cNvSpPr>
              <a:spLocks/>
            </p:cNvSpPr>
            <p:nvPr/>
          </p:nvSpPr>
          <p:spPr bwMode="auto">
            <a:xfrm>
              <a:off x="3213243" y="5585298"/>
              <a:ext cx="1444335" cy="368300"/>
            </a:xfrm>
            <a:prstGeom prst="rect">
              <a:avLst/>
            </a:prstGeom>
            <a:noFill/>
            <a:ln w="12700" cap="flat">
              <a:noFill/>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ctr"/>
            <a:lstStyle/>
            <a:p>
              <a:pPr algn="ctr" fontAlgn="base">
                <a:spcBef>
                  <a:spcPct val="0"/>
                </a:spcBef>
                <a:spcAft>
                  <a:spcPct val="0"/>
                </a:spcAft>
              </a:pPr>
              <a:r>
                <a:rPr lang="en-US" sz="1000" dirty="0">
                  <a:solidFill>
                    <a:srgbClr val="000000"/>
                  </a:solidFill>
                  <a:latin typeface="+mj-lt"/>
                  <a:cs typeface="Helvetica Neue Light" charset="0"/>
                  <a:sym typeface="Helvetica Neue Light" charset="0"/>
                </a:rPr>
                <a:t>Capability Continuum</a:t>
              </a:r>
            </a:p>
          </p:txBody>
        </p:sp>
        <p:sp>
          <p:nvSpPr>
            <p:cNvPr id="12" name="Line 7"/>
            <p:cNvSpPr>
              <a:spLocks noChangeShapeType="1"/>
            </p:cNvSpPr>
            <p:nvPr/>
          </p:nvSpPr>
          <p:spPr bwMode="auto">
            <a:xfrm rot="10800000">
              <a:off x="3048289" y="5671820"/>
              <a:ext cx="2010785" cy="0"/>
            </a:xfrm>
            <a:prstGeom prst="line">
              <a:avLst/>
            </a:prstGeom>
            <a:noFill/>
            <a:ln w="12700" cap="flat">
              <a:solidFill>
                <a:srgbClr val="000000"/>
              </a:solidFill>
              <a:prstDash val="solid"/>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16" name="Rectangle 15"/>
            <p:cNvSpPr>
              <a:spLocks/>
            </p:cNvSpPr>
            <p:nvPr/>
          </p:nvSpPr>
          <p:spPr bwMode="auto">
            <a:xfrm>
              <a:off x="7260935" y="4226289"/>
              <a:ext cx="1432384"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1000" dirty="0" smtClean="0">
                  <a:solidFill>
                    <a:srgbClr val="000000"/>
                  </a:solidFill>
                  <a:latin typeface="+mj-lt"/>
                  <a:cs typeface="Helvetica Neue Light" charset="0"/>
                  <a:sym typeface="Helvetica Neue Light" charset="0"/>
                </a:rPr>
                <a:t>Nation States</a:t>
              </a:r>
              <a:endParaRPr lang="en-US" sz="1000" dirty="0">
                <a:solidFill>
                  <a:srgbClr val="000000"/>
                </a:solidFill>
                <a:latin typeface="+mj-lt"/>
                <a:cs typeface="Helvetica Neue Light" charset="0"/>
                <a:sym typeface="Helvetica Neue Light" charset="0"/>
              </a:endParaRPr>
            </a:p>
          </p:txBody>
        </p:sp>
        <p:sp>
          <p:nvSpPr>
            <p:cNvPr id="17" name="Line 20"/>
            <p:cNvSpPr>
              <a:spLocks noChangeShapeType="1"/>
            </p:cNvSpPr>
            <p:nvPr/>
          </p:nvSpPr>
          <p:spPr bwMode="auto">
            <a:xfrm rot="10800000" flipH="1">
              <a:off x="7086600" y="4523099"/>
              <a:ext cx="827102" cy="616160"/>
            </a:xfrm>
            <a:prstGeom prst="line">
              <a:avLst/>
            </a:prstGeom>
            <a:noFill/>
            <a:ln w="12700" cap="flat">
              <a:solidFill>
                <a:srgbClr val="000000"/>
              </a:solidFill>
              <a:prstDash val="solid"/>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18" name="Rectangle 15"/>
            <p:cNvSpPr>
              <a:spLocks/>
            </p:cNvSpPr>
            <p:nvPr/>
          </p:nvSpPr>
          <p:spPr bwMode="auto">
            <a:xfrm>
              <a:off x="5834422" y="4114779"/>
              <a:ext cx="1710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1000" dirty="0" smtClean="0">
                  <a:solidFill>
                    <a:srgbClr val="000000"/>
                  </a:solidFill>
                  <a:latin typeface="+mj-lt"/>
                  <a:cs typeface="Helvetica Neue Light" charset="0"/>
                  <a:sym typeface="Helvetica Neue Light" charset="0"/>
                </a:rPr>
                <a:t>Cyber Criminals</a:t>
              </a:r>
              <a:endParaRPr lang="en-US" sz="1000" dirty="0">
                <a:solidFill>
                  <a:srgbClr val="000000"/>
                </a:solidFill>
                <a:latin typeface="+mj-lt"/>
                <a:cs typeface="Helvetica Neue Light" charset="0"/>
                <a:sym typeface="Helvetica Neue Light" charset="0"/>
              </a:endParaRPr>
            </a:p>
          </p:txBody>
        </p:sp>
        <p:sp>
          <p:nvSpPr>
            <p:cNvPr id="19" name="Line 20"/>
            <p:cNvSpPr>
              <a:spLocks noChangeShapeType="1"/>
            </p:cNvSpPr>
            <p:nvPr/>
          </p:nvSpPr>
          <p:spPr bwMode="auto">
            <a:xfrm rot="10800000" flipH="1">
              <a:off x="6468917" y="4489608"/>
              <a:ext cx="109410" cy="563759"/>
            </a:xfrm>
            <a:prstGeom prst="line">
              <a:avLst/>
            </a:prstGeom>
            <a:noFill/>
            <a:ln w="12700" cap="flat">
              <a:solidFill>
                <a:srgbClr val="000000"/>
              </a:solidFill>
              <a:prstDash val="solid"/>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20" name="Rectangle 15"/>
            <p:cNvSpPr>
              <a:spLocks/>
            </p:cNvSpPr>
            <p:nvPr/>
          </p:nvSpPr>
          <p:spPr bwMode="auto">
            <a:xfrm>
              <a:off x="3046412" y="4544817"/>
              <a:ext cx="1870076" cy="453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1000" dirty="0" smtClean="0">
                  <a:solidFill>
                    <a:srgbClr val="000000"/>
                  </a:solidFill>
                  <a:latin typeface="+mj-lt"/>
                  <a:cs typeface="Helvetica Neue Light" charset="0"/>
                  <a:sym typeface="Helvetica Neue Light" charset="0"/>
                </a:rPr>
                <a:t>Non-Privileged</a:t>
              </a:r>
            </a:p>
            <a:p>
              <a:pPr algn="ctr" fontAlgn="base">
                <a:spcBef>
                  <a:spcPct val="0"/>
                </a:spcBef>
                <a:spcAft>
                  <a:spcPct val="0"/>
                </a:spcAft>
              </a:pPr>
              <a:r>
                <a:rPr lang="en-US" sz="1000" dirty="0" smtClean="0">
                  <a:solidFill>
                    <a:srgbClr val="000000"/>
                  </a:solidFill>
                  <a:latin typeface="+mj-lt"/>
                  <a:cs typeface="Helvetica Neue Light" charset="0"/>
                  <a:sym typeface="Helvetica Neue Light" charset="0"/>
                </a:rPr>
                <a:t>Insiders</a:t>
              </a:r>
              <a:endParaRPr lang="en-US" sz="1000" dirty="0">
                <a:solidFill>
                  <a:srgbClr val="000000"/>
                </a:solidFill>
                <a:latin typeface="+mj-lt"/>
                <a:cs typeface="Helvetica Neue Light" charset="0"/>
                <a:sym typeface="Helvetica Neue Light" charset="0"/>
              </a:endParaRPr>
            </a:p>
          </p:txBody>
        </p:sp>
        <p:sp>
          <p:nvSpPr>
            <p:cNvPr id="21" name="Line 20"/>
            <p:cNvSpPr>
              <a:spLocks noChangeShapeType="1"/>
            </p:cNvSpPr>
            <p:nvPr/>
          </p:nvSpPr>
          <p:spPr bwMode="auto">
            <a:xfrm rot="10800000">
              <a:off x="5486399" y="4523099"/>
              <a:ext cx="271607" cy="606937"/>
            </a:xfrm>
            <a:prstGeom prst="line">
              <a:avLst/>
            </a:prstGeom>
            <a:noFill/>
            <a:ln w="12700" cap="flat">
              <a:solidFill>
                <a:srgbClr val="000000"/>
              </a:solidFill>
              <a:prstDash val="solid"/>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dirty="0">
                <a:solidFill>
                  <a:srgbClr val="000000"/>
                </a:solidFill>
                <a:latin typeface="+mj-lt"/>
              </a:endParaRPr>
            </a:p>
          </p:txBody>
        </p:sp>
        <p:sp>
          <p:nvSpPr>
            <p:cNvPr id="22" name="Rectangle 15"/>
            <p:cNvSpPr>
              <a:spLocks/>
            </p:cNvSpPr>
            <p:nvPr/>
          </p:nvSpPr>
          <p:spPr bwMode="auto">
            <a:xfrm>
              <a:off x="4256378" y="4233730"/>
              <a:ext cx="1870076" cy="295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1000" dirty="0" err="1" smtClean="0">
                  <a:solidFill>
                    <a:srgbClr val="000000"/>
                  </a:solidFill>
                  <a:latin typeface="+mj-lt"/>
                  <a:cs typeface="Helvetica Neue Light" charset="0"/>
                  <a:sym typeface="Helvetica Neue Light" charset="0"/>
                </a:rPr>
                <a:t>Hacktivist</a:t>
              </a:r>
              <a:r>
                <a:rPr lang="en-US" sz="1000" dirty="0" smtClean="0">
                  <a:solidFill>
                    <a:srgbClr val="000000"/>
                  </a:solidFill>
                  <a:latin typeface="+mj-lt"/>
                  <a:cs typeface="Helvetica Neue Light" charset="0"/>
                  <a:sym typeface="Helvetica Neue Light" charset="0"/>
                </a:rPr>
                <a:t>/Eco-Terrorist</a:t>
              </a:r>
              <a:endParaRPr lang="en-US" sz="1000" dirty="0">
                <a:solidFill>
                  <a:srgbClr val="000000"/>
                </a:solidFill>
                <a:latin typeface="+mj-lt"/>
                <a:cs typeface="Helvetica Neue Light" charset="0"/>
                <a:sym typeface="Helvetica Neue Light" charset="0"/>
              </a:endParaRPr>
            </a:p>
          </p:txBody>
        </p:sp>
        <p:sp>
          <p:nvSpPr>
            <p:cNvPr id="23" name="Line 20"/>
            <p:cNvSpPr>
              <a:spLocks noChangeShapeType="1"/>
            </p:cNvSpPr>
            <p:nvPr/>
          </p:nvSpPr>
          <p:spPr bwMode="auto">
            <a:xfrm rot="10800000">
              <a:off x="4343400" y="4850227"/>
              <a:ext cx="705140" cy="289031"/>
            </a:xfrm>
            <a:prstGeom prst="line">
              <a:avLst/>
            </a:prstGeom>
            <a:noFill/>
            <a:ln w="12700" cap="flat">
              <a:solidFill>
                <a:srgbClr val="000000"/>
              </a:solidFill>
              <a:prstDash val="solid"/>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24" name="Rectangle 15"/>
            <p:cNvSpPr>
              <a:spLocks/>
            </p:cNvSpPr>
            <p:nvPr/>
          </p:nvSpPr>
          <p:spPr bwMode="auto">
            <a:xfrm>
              <a:off x="6719760" y="5595590"/>
              <a:ext cx="144433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1000" dirty="0" smtClean="0">
                  <a:solidFill>
                    <a:srgbClr val="000000"/>
                  </a:solidFill>
                  <a:latin typeface="+mj-lt"/>
                  <a:cs typeface="Helvetica Neue Light" charset="0"/>
                  <a:sym typeface="Helvetica Neue Light" charset="0"/>
                </a:rPr>
                <a:t>Highly Skilled</a:t>
              </a:r>
              <a:endParaRPr lang="en-US" sz="1000" dirty="0">
                <a:solidFill>
                  <a:srgbClr val="000000"/>
                </a:solidFill>
                <a:latin typeface="+mj-lt"/>
                <a:cs typeface="Helvetica Neue Light" charset="0"/>
                <a:sym typeface="Helvetica Neue Light" charset="0"/>
              </a:endParaRPr>
            </a:p>
          </p:txBody>
        </p:sp>
        <p:sp>
          <p:nvSpPr>
            <p:cNvPr id="25" name="Rectangle 15"/>
            <p:cNvSpPr>
              <a:spLocks/>
            </p:cNvSpPr>
            <p:nvPr/>
          </p:nvSpPr>
          <p:spPr bwMode="auto">
            <a:xfrm>
              <a:off x="441960" y="5595590"/>
              <a:ext cx="1143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1000" dirty="0" smtClean="0">
                  <a:solidFill>
                    <a:srgbClr val="000000"/>
                  </a:solidFill>
                  <a:latin typeface="+mj-lt"/>
                  <a:cs typeface="Helvetica Neue Light" charset="0"/>
                  <a:sym typeface="Helvetica Neue Light" charset="0"/>
                </a:rPr>
                <a:t>Highly Unskilled</a:t>
              </a:r>
              <a:endParaRPr lang="en-US" sz="1000" dirty="0">
                <a:solidFill>
                  <a:srgbClr val="000000"/>
                </a:solidFill>
                <a:latin typeface="+mj-lt"/>
                <a:cs typeface="Helvetica Neue Light" charset="0"/>
                <a:sym typeface="Helvetica Neue Light" charset="0"/>
              </a:endParaRPr>
            </a:p>
          </p:txBody>
        </p:sp>
        <p:pic>
          <p:nvPicPr>
            <p:cNvPr id="7" name="Picture 8"/>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62764" y="5139259"/>
              <a:ext cx="1349086" cy="348323"/>
            </a:xfrm>
            <a:prstGeom prst="rect">
              <a:avLst/>
            </a:prstGeom>
            <a:noFill/>
            <a:ln>
              <a:noFill/>
            </a:ln>
            <a:effectLst/>
            <a:extLst>
              <a:ext uri="{91240B29-F687-4F45-9708-019B960494DF}">
                <a14:hiddenLine xmlns:a14="http://schemas.microsoft.com/office/drawing/2010/main" w="12700" cap="flat">
                  <a:solidFill>
                    <a:srgbClr val="000000"/>
                  </a:solidFill>
                  <a:miter lim="800000"/>
                  <a:headEnd/>
                  <a:tailEnd/>
                </a14:hiddenLine>
              </a:ext>
            </a:extLst>
          </p:spPr>
        </p:pic>
        <p:pic>
          <p:nvPicPr>
            <p:cNvPr id="9" name="Picture 8"/>
            <p:cNvPicPr>
              <a:picLocks noChangeAspect="1" noChangeArrowheads="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96000" y="5139259"/>
              <a:ext cx="745834" cy="348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pic>
          <p:nvPicPr>
            <p:cNvPr id="26" name="Picture 2" descr="C:\Users\freundj\Desktop\Picture1.pn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91416" y="5130036"/>
              <a:ext cx="1133184" cy="354013"/>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27" name="Picture 3" descr="C:\Users\freundj\Desktop\Picture2.png"/>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837109" y="5133569"/>
              <a:ext cx="334693" cy="354013"/>
            </a:xfrm>
            <a:prstGeom prst="rect">
              <a:avLst/>
            </a:prstGeom>
            <a:noFill/>
            <a:effectLst/>
            <a:extLst>
              <a:ext uri="{909E8E84-426E-40DD-AFC4-6F175D3DCCD1}">
                <a14:hiddenFill xmlns:a14="http://schemas.microsoft.com/office/drawing/2010/main">
                  <a:solidFill>
                    <a:srgbClr val="FFFFFF"/>
                  </a:solidFill>
                </a14:hiddenFill>
              </a:ext>
            </a:extLst>
          </p:spPr>
        </p:pic>
        <p:sp>
          <p:nvSpPr>
            <p:cNvPr id="33" name="Line 4"/>
            <p:cNvSpPr>
              <a:spLocks noChangeShapeType="1"/>
            </p:cNvSpPr>
            <p:nvPr/>
          </p:nvSpPr>
          <p:spPr bwMode="auto">
            <a:xfrm flipH="1">
              <a:off x="685799" y="5475759"/>
              <a:ext cx="6499225" cy="0"/>
            </a:xfrm>
            <a:prstGeom prst="line">
              <a:avLst/>
            </a:prstGeom>
            <a:noFill/>
            <a:ln w="12700" cap="flat">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800">
                <a:solidFill>
                  <a:srgbClr val="000000"/>
                </a:solidFill>
                <a:latin typeface="+mj-lt"/>
              </a:endParaRPr>
            </a:p>
          </p:txBody>
        </p:sp>
        <p:sp>
          <p:nvSpPr>
            <p:cNvPr id="34" name="Rectangle 19"/>
            <p:cNvSpPr>
              <a:spLocks/>
            </p:cNvSpPr>
            <p:nvPr/>
          </p:nvSpPr>
          <p:spPr bwMode="auto">
            <a:xfrm>
              <a:off x="592136" y="5493223"/>
              <a:ext cx="1873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800" dirty="0" smtClean="0">
                  <a:solidFill>
                    <a:srgbClr val="000000"/>
                  </a:solidFill>
                  <a:latin typeface="+mj-lt"/>
                  <a:cs typeface="Helvetica Neue Light" charset="0"/>
                  <a:sym typeface="Helvetica Neue Light" charset="0"/>
                </a:rPr>
                <a:t>1</a:t>
              </a:r>
              <a:endParaRPr lang="en-US" sz="800" dirty="0">
                <a:solidFill>
                  <a:srgbClr val="000000"/>
                </a:solidFill>
                <a:latin typeface="+mj-lt"/>
                <a:cs typeface="Helvetica Neue Light" charset="0"/>
                <a:sym typeface="Helvetica Neue Light" charset="0"/>
              </a:endParaRPr>
            </a:p>
          </p:txBody>
        </p:sp>
        <p:sp>
          <p:nvSpPr>
            <p:cNvPr id="35" name="Rectangle 19"/>
            <p:cNvSpPr>
              <a:spLocks/>
            </p:cNvSpPr>
            <p:nvPr/>
          </p:nvSpPr>
          <p:spPr bwMode="auto">
            <a:xfrm>
              <a:off x="7013576" y="5473383"/>
              <a:ext cx="285749" cy="19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800" dirty="0" smtClean="0">
                  <a:solidFill>
                    <a:srgbClr val="000000"/>
                  </a:solidFill>
                  <a:latin typeface="+mj-lt"/>
                  <a:cs typeface="Helvetica Neue Light" charset="0"/>
                  <a:sym typeface="Helvetica Neue Light" charset="0"/>
                </a:rPr>
                <a:t>99</a:t>
              </a:r>
              <a:endParaRPr lang="en-US" sz="800" dirty="0">
                <a:solidFill>
                  <a:srgbClr val="000000"/>
                </a:solidFill>
                <a:latin typeface="+mj-lt"/>
                <a:cs typeface="Helvetica Neue Light" charset="0"/>
                <a:sym typeface="Helvetica Neue Light" charset="0"/>
              </a:endParaRPr>
            </a:p>
          </p:txBody>
        </p:sp>
        <p:sp>
          <p:nvSpPr>
            <p:cNvPr id="36" name="Line 3"/>
            <p:cNvSpPr>
              <a:spLocks noChangeShapeType="1"/>
            </p:cNvSpPr>
            <p:nvPr/>
          </p:nvSpPr>
          <p:spPr bwMode="auto">
            <a:xfrm flipH="1">
              <a:off x="3838576" y="5329680"/>
              <a:ext cx="0" cy="146079"/>
            </a:xfrm>
            <a:prstGeom prst="line">
              <a:avLst/>
            </a:prstGeom>
            <a:noFill/>
            <a:ln w="12700" cap="flat">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37" name="Rectangle 19"/>
            <p:cNvSpPr>
              <a:spLocks/>
            </p:cNvSpPr>
            <p:nvPr/>
          </p:nvSpPr>
          <p:spPr bwMode="auto">
            <a:xfrm>
              <a:off x="3695701" y="5493223"/>
              <a:ext cx="285749" cy="19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800" dirty="0" smtClean="0">
                  <a:solidFill>
                    <a:srgbClr val="000000"/>
                  </a:solidFill>
                  <a:latin typeface="+mj-lt"/>
                  <a:cs typeface="Helvetica Neue Light" charset="0"/>
                  <a:sym typeface="Helvetica Neue Light" charset="0"/>
                </a:rPr>
                <a:t>50</a:t>
              </a:r>
              <a:endParaRPr lang="en-US" sz="800" dirty="0">
                <a:solidFill>
                  <a:srgbClr val="000000"/>
                </a:solidFill>
                <a:latin typeface="+mj-lt"/>
                <a:cs typeface="Helvetica Neue Light" charset="0"/>
                <a:sym typeface="Helvetica Neue Light" charset="0"/>
              </a:endParaRPr>
            </a:p>
          </p:txBody>
        </p:sp>
        <p:sp>
          <p:nvSpPr>
            <p:cNvPr id="38" name="Line 3"/>
            <p:cNvSpPr>
              <a:spLocks noChangeShapeType="1"/>
            </p:cNvSpPr>
            <p:nvPr/>
          </p:nvSpPr>
          <p:spPr bwMode="auto">
            <a:xfrm>
              <a:off x="7172308" y="5329680"/>
              <a:ext cx="1" cy="146079"/>
            </a:xfrm>
            <a:prstGeom prst="line">
              <a:avLst/>
            </a:prstGeom>
            <a:noFill/>
            <a:ln w="12700" cap="flat">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39" name="Line 3"/>
            <p:cNvSpPr>
              <a:spLocks noChangeShapeType="1"/>
            </p:cNvSpPr>
            <p:nvPr/>
          </p:nvSpPr>
          <p:spPr bwMode="auto">
            <a:xfrm flipH="1">
              <a:off x="6470651" y="5351906"/>
              <a:ext cx="0" cy="123853"/>
            </a:xfrm>
            <a:prstGeom prst="line">
              <a:avLst/>
            </a:prstGeom>
            <a:noFill/>
            <a:ln w="12700" cap="flat">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40" name="Rectangle 19"/>
            <p:cNvSpPr>
              <a:spLocks/>
            </p:cNvSpPr>
            <p:nvPr/>
          </p:nvSpPr>
          <p:spPr bwMode="auto">
            <a:xfrm>
              <a:off x="6327776" y="5497958"/>
              <a:ext cx="285749" cy="19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800" dirty="0" smtClean="0">
                  <a:solidFill>
                    <a:srgbClr val="000000"/>
                  </a:solidFill>
                  <a:latin typeface="+mj-lt"/>
                  <a:cs typeface="Helvetica Neue Light" charset="0"/>
                  <a:sym typeface="Helvetica Neue Light" charset="0"/>
                </a:rPr>
                <a:t>90</a:t>
              </a:r>
              <a:endParaRPr lang="en-US" sz="800" dirty="0">
                <a:solidFill>
                  <a:srgbClr val="000000"/>
                </a:solidFill>
                <a:latin typeface="+mj-lt"/>
                <a:cs typeface="Helvetica Neue Light" charset="0"/>
                <a:sym typeface="Helvetica Neue Light" charset="0"/>
              </a:endParaRPr>
            </a:p>
          </p:txBody>
        </p:sp>
        <p:sp>
          <p:nvSpPr>
            <p:cNvPr id="41" name="Line 3"/>
            <p:cNvSpPr>
              <a:spLocks noChangeShapeType="1"/>
            </p:cNvSpPr>
            <p:nvPr/>
          </p:nvSpPr>
          <p:spPr bwMode="auto">
            <a:xfrm flipH="1">
              <a:off x="5801016" y="5351906"/>
              <a:ext cx="0" cy="123853"/>
            </a:xfrm>
            <a:prstGeom prst="line">
              <a:avLst/>
            </a:prstGeom>
            <a:noFill/>
            <a:ln w="12700" cap="flat">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42" name="Rectangle 19"/>
            <p:cNvSpPr>
              <a:spLocks/>
            </p:cNvSpPr>
            <p:nvPr/>
          </p:nvSpPr>
          <p:spPr bwMode="auto">
            <a:xfrm>
              <a:off x="5658141" y="5497958"/>
              <a:ext cx="285749" cy="19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800" dirty="0">
                  <a:solidFill>
                    <a:srgbClr val="000000"/>
                  </a:solidFill>
                  <a:latin typeface="+mj-lt"/>
                  <a:cs typeface="Helvetica Neue Light" charset="0"/>
                  <a:sym typeface="Helvetica Neue Light" charset="0"/>
                </a:rPr>
                <a:t>8</a:t>
              </a:r>
              <a:r>
                <a:rPr lang="en-US" sz="800" dirty="0" smtClean="0">
                  <a:solidFill>
                    <a:srgbClr val="000000"/>
                  </a:solidFill>
                  <a:latin typeface="+mj-lt"/>
                  <a:cs typeface="Helvetica Neue Light" charset="0"/>
                  <a:sym typeface="Helvetica Neue Light" charset="0"/>
                </a:rPr>
                <a:t>0</a:t>
              </a:r>
              <a:endParaRPr lang="en-US" sz="800" dirty="0">
                <a:solidFill>
                  <a:srgbClr val="000000"/>
                </a:solidFill>
                <a:latin typeface="+mj-lt"/>
                <a:cs typeface="Helvetica Neue Light" charset="0"/>
                <a:sym typeface="Helvetica Neue Light" charset="0"/>
              </a:endParaRPr>
            </a:p>
          </p:txBody>
        </p:sp>
        <p:sp>
          <p:nvSpPr>
            <p:cNvPr id="43" name="Line 3"/>
            <p:cNvSpPr>
              <a:spLocks noChangeShapeType="1"/>
            </p:cNvSpPr>
            <p:nvPr/>
          </p:nvSpPr>
          <p:spPr bwMode="auto">
            <a:xfrm flipH="1">
              <a:off x="5191416" y="5351906"/>
              <a:ext cx="0" cy="123853"/>
            </a:xfrm>
            <a:prstGeom prst="line">
              <a:avLst/>
            </a:prstGeom>
            <a:noFill/>
            <a:ln w="12700" cap="flat">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44" name="Rectangle 19"/>
            <p:cNvSpPr>
              <a:spLocks/>
            </p:cNvSpPr>
            <p:nvPr/>
          </p:nvSpPr>
          <p:spPr bwMode="auto">
            <a:xfrm>
              <a:off x="5048541" y="5497958"/>
              <a:ext cx="285749" cy="19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800" dirty="0" smtClean="0">
                  <a:solidFill>
                    <a:srgbClr val="000000"/>
                  </a:solidFill>
                  <a:latin typeface="+mj-lt"/>
                  <a:cs typeface="Helvetica Neue Light" charset="0"/>
                  <a:sym typeface="Helvetica Neue Light" charset="0"/>
                </a:rPr>
                <a:t>70</a:t>
              </a:r>
              <a:endParaRPr lang="en-US" sz="800" dirty="0">
                <a:solidFill>
                  <a:srgbClr val="000000"/>
                </a:solidFill>
                <a:latin typeface="+mj-lt"/>
                <a:cs typeface="Helvetica Neue Light" charset="0"/>
                <a:sym typeface="Helvetica Neue Light" charset="0"/>
              </a:endParaRPr>
            </a:p>
          </p:txBody>
        </p:sp>
        <p:sp>
          <p:nvSpPr>
            <p:cNvPr id="45" name="Line 3"/>
            <p:cNvSpPr>
              <a:spLocks noChangeShapeType="1"/>
            </p:cNvSpPr>
            <p:nvPr/>
          </p:nvSpPr>
          <p:spPr bwMode="auto">
            <a:xfrm flipH="1">
              <a:off x="4562765" y="5351906"/>
              <a:ext cx="0" cy="123853"/>
            </a:xfrm>
            <a:prstGeom prst="line">
              <a:avLst/>
            </a:prstGeom>
            <a:noFill/>
            <a:ln w="12700" cap="flat">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46" name="Rectangle 19"/>
            <p:cNvSpPr>
              <a:spLocks/>
            </p:cNvSpPr>
            <p:nvPr/>
          </p:nvSpPr>
          <p:spPr bwMode="auto">
            <a:xfrm>
              <a:off x="4419890" y="5482109"/>
              <a:ext cx="285749" cy="19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800" dirty="0">
                  <a:solidFill>
                    <a:srgbClr val="000000"/>
                  </a:solidFill>
                  <a:latin typeface="+mj-lt"/>
                  <a:cs typeface="Helvetica Neue Light" charset="0"/>
                  <a:sym typeface="Helvetica Neue Light" charset="0"/>
                </a:rPr>
                <a:t>6</a:t>
              </a:r>
              <a:r>
                <a:rPr lang="en-US" sz="800" dirty="0" smtClean="0">
                  <a:solidFill>
                    <a:srgbClr val="000000"/>
                  </a:solidFill>
                  <a:latin typeface="+mj-lt"/>
                  <a:cs typeface="Helvetica Neue Light" charset="0"/>
                  <a:sym typeface="Helvetica Neue Light" charset="0"/>
                </a:rPr>
                <a:t>0</a:t>
              </a:r>
              <a:endParaRPr lang="en-US" sz="800" dirty="0">
                <a:solidFill>
                  <a:srgbClr val="000000"/>
                </a:solidFill>
                <a:latin typeface="+mj-lt"/>
                <a:cs typeface="Helvetica Neue Light" charset="0"/>
                <a:sym typeface="Helvetica Neue Light" charset="0"/>
              </a:endParaRPr>
            </a:p>
          </p:txBody>
        </p:sp>
        <p:sp>
          <p:nvSpPr>
            <p:cNvPr id="47" name="Line 3"/>
            <p:cNvSpPr>
              <a:spLocks noChangeShapeType="1"/>
            </p:cNvSpPr>
            <p:nvPr/>
          </p:nvSpPr>
          <p:spPr bwMode="auto">
            <a:xfrm>
              <a:off x="3191164" y="5350287"/>
              <a:ext cx="1" cy="125472"/>
            </a:xfrm>
            <a:prstGeom prst="line">
              <a:avLst/>
            </a:prstGeom>
            <a:noFill/>
            <a:ln w="12700" cap="flat">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fontAlgn="base">
                <a:spcBef>
                  <a:spcPct val="0"/>
                </a:spcBef>
                <a:spcAft>
                  <a:spcPct val="0"/>
                </a:spcAft>
              </a:pPr>
              <a:endParaRPr lang="en-US" sz="1000">
                <a:solidFill>
                  <a:srgbClr val="000000"/>
                </a:solidFill>
                <a:latin typeface="+mj-lt"/>
              </a:endParaRPr>
            </a:p>
          </p:txBody>
        </p:sp>
        <p:sp>
          <p:nvSpPr>
            <p:cNvPr id="48" name="Rectangle 19"/>
            <p:cNvSpPr>
              <a:spLocks/>
            </p:cNvSpPr>
            <p:nvPr/>
          </p:nvSpPr>
          <p:spPr bwMode="auto">
            <a:xfrm>
              <a:off x="3048290" y="5471024"/>
              <a:ext cx="285749" cy="19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ctr" fontAlgn="base">
                <a:spcBef>
                  <a:spcPct val="0"/>
                </a:spcBef>
                <a:spcAft>
                  <a:spcPct val="0"/>
                </a:spcAft>
              </a:pPr>
              <a:r>
                <a:rPr lang="en-US" sz="800" dirty="0">
                  <a:solidFill>
                    <a:srgbClr val="000000"/>
                  </a:solidFill>
                  <a:latin typeface="+mj-lt"/>
                  <a:cs typeface="Helvetica Neue Light" charset="0"/>
                  <a:sym typeface="Helvetica Neue Light" charset="0"/>
                </a:rPr>
                <a:t>4</a:t>
              </a:r>
              <a:r>
                <a:rPr lang="en-US" sz="800" dirty="0" smtClean="0">
                  <a:solidFill>
                    <a:srgbClr val="000000"/>
                  </a:solidFill>
                  <a:latin typeface="+mj-lt"/>
                  <a:cs typeface="Helvetica Neue Light" charset="0"/>
                  <a:sym typeface="Helvetica Neue Light" charset="0"/>
                </a:rPr>
                <a:t>0</a:t>
              </a:r>
              <a:endParaRPr lang="en-US" sz="800" dirty="0">
                <a:solidFill>
                  <a:srgbClr val="000000"/>
                </a:solidFill>
                <a:latin typeface="+mj-lt"/>
                <a:cs typeface="Helvetica Neue Light" charset="0"/>
                <a:sym typeface="Helvetica Neue Light" charset="0"/>
              </a:endParaRPr>
            </a:p>
          </p:txBody>
        </p:sp>
      </p:grpSp>
      <p:graphicFrame>
        <p:nvGraphicFramePr>
          <p:cNvPr id="4" name="Table 3"/>
          <p:cNvGraphicFramePr>
            <a:graphicFrameLocks noGrp="1"/>
          </p:cNvGraphicFramePr>
          <p:nvPr>
            <p:extLst>
              <p:ext uri="{D42A27DB-BD31-4B8C-83A1-F6EECF244321}">
                <p14:modId xmlns:p14="http://schemas.microsoft.com/office/powerpoint/2010/main" val="3813243385"/>
              </p:ext>
            </p:extLst>
          </p:nvPr>
        </p:nvGraphicFramePr>
        <p:xfrm>
          <a:off x="480060" y="4306261"/>
          <a:ext cx="1506540" cy="1290320"/>
        </p:xfrm>
        <a:graphic>
          <a:graphicData uri="http://schemas.openxmlformats.org/drawingml/2006/table">
            <a:tbl>
              <a:tblPr firstRow="1" bandRow="1">
                <a:tableStyleId>{3C2FFA5D-87B4-456A-9821-1D502468CF0F}</a:tableStyleId>
              </a:tblPr>
              <a:tblGrid>
                <a:gridCol w="753270"/>
                <a:gridCol w="753270"/>
              </a:tblGrid>
              <a:tr h="208280">
                <a:tc>
                  <a:txBody>
                    <a:bodyPr/>
                    <a:lstStyle/>
                    <a:p>
                      <a:pPr algn="ctr"/>
                      <a:r>
                        <a:rPr lang="en-US" sz="800" b="0" dirty="0" smtClean="0">
                          <a:solidFill>
                            <a:schemeClr val="bg1"/>
                          </a:solidFill>
                        </a:rPr>
                        <a:t>1 in 25 </a:t>
                      </a:r>
                      <a:r>
                        <a:rPr lang="en-US" sz="800" b="0" dirty="0" err="1" smtClean="0">
                          <a:solidFill>
                            <a:schemeClr val="bg1"/>
                          </a:solidFill>
                        </a:rPr>
                        <a:t>yrs</a:t>
                      </a:r>
                      <a:endParaRPr lang="en-US" sz="800" b="0"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800" b="0" dirty="0" smtClean="0">
                          <a:solidFill>
                            <a:schemeClr val="bg1"/>
                          </a:solidFill>
                        </a:rPr>
                        <a:t>0.04</a:t>
                      </a:r>
                      <a:endParaRPr lang="en-US" sz="800" b="0"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23520">
                <a:tc>
                  <a:txBody>
                    <a:bodyPr/>
                    <a:lstStyle/>
                    <a:p>
                      <a:pPr algn="ctr"/>
                      <a:r>
                        <a:rPr lang="en-US" sz="800" dirty="0" smtClean="0"/>
                        <a:t>1 in 20 </a:t>
                      </a:r>
                      <a:r>
                        <a:rPr lang="en-US" sz="800" dirty="0" err="1" smtClean="0"/>
                        <a:t>yrs</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smtClean="0"/>
                        <a:t>0.05</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152400">
                <a:tc>
                  <a:txBody>
                    <a:bodyPr/>
                    <a:lstStyle/>
                    <a:p>
                      <a:pPr algn="ctr"/>
                      <a:r>
                        <a:rPr lang="en-US" sz="800" dirty="0" smtClean="0"/>
                        <a:t>1 in 10 </a:t>
                      </a:r>
                      <a:r>
                        <a:rPr lang="en-US" sz="800" dirty="0" err="1" smtClean="0"/>
                        <a:t>yrs</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smtClean="0"/>
                        <a:t>0.10</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152400">
                <a:tc>
                  <a:txBody>
                    <a:bodyPr/>
                    <a:lstStyle/>
                    <a:p>
                      <a:pPr algn="ctr"/>
                      <a:r>
                        <a:rPr lang="en-US" sz="800" dirty="0" smtClean="0"/>
                        <a:t>1 in 5 </a:t>
                      </a:r>
                      <a:r>
                        <a:rPr lang="en-US" sz="800" dirty="0" err="1" smtClean="0"/>
                        <a:t>yrs</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smtClean="0"/>
                        <a:t>0.20</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pPr algn="ctr"/>
                      <a:r>
                        <a:rPr lang="en-US" sz="800" dirty="0" smtClean="0"/>
                        <a:t>1 in 4 </a:t>
                      </a:r>
                      <a:r>
                        <a:rPr lang="en-US" sz="800" dirty="0" err="1" smtClean="0"/>
                        <a:t>yrs</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smtClean="0"/>
                        <a:t>0.25</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198120">
                <a:tc>
                  <a:txBody>
                    <a:bodyPr/>
                    <a:lstStyle/>
                    <a:p>
                      <a:pPr algn="ctr"/>
                      <a:r>
                        <a:rPr lang="en-US" sz="800" dirty="0" smtClean="0"/>
                        <a:t>1 in 2 </a:t>
                      </a:r>
                      <a:r>
                        <a:rPr lang="en-US" sz="800" dirty="0" err="1" smtClean="0"/>
                        <a:t>yrs</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smtClean="0"/>
                        <a:t>0.50</a:t>
                      </a:r>
                      <a:endParaRPr lang="en-US" sz="800"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417993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Object 107" hidden="1"/>
          <p:cNvGraphicFramePr>
            <a:graphicFrameLocks noChangeAspect="1"/>
          </p:cNvGraphicFramePr>
          <p:nvPr>
            <p:custDataLst>
              <p:tags r:id="rId2"/>
            </p:custDataLst>
            <p:extLst>
              <p:ext uri="{D42A27DB-BD31-4B8C-83A1-F6EECF244321}">
                <p14:modId xmlns:p14="http://schemas.microsoft.com/office/powerpoint/2010/main" val="303926376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0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Title 2"/>
          <p:cNvSpPr>
            <a:spLocks noGrp="1"/>
          </p:cNvSpPr>
          <p:nvPr>
            <p:ph type="title"/>
          </p:nvPr>
        </p:nvSpPr>
        <p:spPr/>
        <p:txBody>
          <a:bodyPr>
            <a:normAutofit/>
          </a:bodyPr>
          <a:lstStyle/>
          <a:p>
            <a:r>
              <a:rPr lang="en-US" sz="3200" dirty="0"/>
              <a:t>VERIS Incident Classification Overview</a:t>
            </a:r>
          </a:p>
        </p:txBody>
      </p:sp>
      <p:sp>
        <p:nvSpPr>
          <p:cNvPr id="8" name="Rectangle 45"/>
          <p:cNvSpPr>
            <a:spLocks noChangeArrowheads="1"/>
          </p:cNvSpPr>
          <p:nvPr/>
        </p:nvSpPr>
        <p:spPr bwMode="auto">
          <a:xfrm>
            <a:off x="457202" y="1524674"/>
            <a:ext cx="4140200" cy="1999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lnSpc>
                <a:spcPct val="105000"/>
              </a:lnSpc>
              <a:spcAft>
                <a:spcPct val="60000"/>
              </a:spcAft>
            </a:pPr>
            <a:r>
              <a:rPr lang="en-US" altLang="en-US" sz="1400" dirty="0">
                <a:latin typeface="+mj-lt"/>
              </a:rPr>
              <a:t>A security incident (or threat scenario) is modeled as a series of </a:t>
            </a:r>
            <a:r>
              <a:rPr lang="en-US" altLang="en-US" sz="1400" b="1" dirty="0">
                <a:latin typeface="+mj-lt"/>
              </a:rPr>
              <a:t>events</a:t>
            </a:r>
            <a:r>
              <a:rPr lang="en-US" altLang="en-US" sz="1400" dirty="0">
                <a:latin typeface="+mj-lt"/>
              </a:rPr>
              <a:t>. Every event </a:t>
            </a:r>
            <a:br>
              <a:rPr lang="en-US" altLang="en-US" sz="1400" dirty="0">
                <a:latin typeface="+mj-lt"/>
              </a:rPr>
            </a:br>
            <a:r>
              <a:rPr lang="en-US" altLang="en-US" sz="1400" dirty="0">
                <a:latin typeface="+mj-lt"/>
              </a:rPr>
              <a:t>is comprised of the following 4 </a:t>
            </a:r>
            <a:r>
              <a:rPr lang="en-US" altLang="en-US" sz="1400" b="1" dirty="0">
                <a:solidFill>
                  <a:schemeClr val="accent1"/>
                </a:solidFill>
                <a:latin typeface="+mj-lt"/>
              </a:rPr>
              <a:t>A</a:t>
            </a:r>
            <a:r>
              <a:rPr lang="ja-JP" altLang="en-US" sz="1400" dirty="0">
                <a:latin typeface="+mj-lt"/>
              </a:rPr>
              <a:t>’</a:t>
            </a:r>
            <a:r>
              <a:rPr lang="en-US" altLang="ja-JP" sz="1400" dirty="0">
                <a:latin typeface="+mj-lt"/>
              </a:rPr>
              <a:t>s:</a:t>
            </a:r>
          </a:p>
          <a:p>
            <a:pPr eaLnBrk="1" hangingPunct="1">
              <a:lnSpc>
                <a:spcPct val="105000"/>
              </a:lnSpc>
              <a:spcAft>
                <a:spcPct val="30000"/>
              </a:spcAft>
            </a:pPr>
            <a:r>
              <a:rPr lang="en-US" altLang="en-US" sz="1400" b="1" dirty="0">
                <a:solidFill>
                  <a:schemeClr val="accent1"/>
                </a:solidFill>
                <a:latin typeface="+mj-lt"/>
              </a:rPr>
              <a:t>Agent:</a:t>
            </a:r>
            <a:r>
              <a:rPr lang="en-US" altLang="en-US" sz="1400" dirty="0">
                <a:latin typeface="+mj-lt"/>
              </a:rPr>
              <a:t> Whose actions affected the asset</a:t>
            </a:r>
          </a:p>
          <a:p>
            <a:pPr eaLnBrk="1" hangingPunct="1">
              <a:lnSpc>
                <a:spcPct val="105000"/>
              </a:lnSpc>
              <a:spcAft>
                <a:spcPct val="30000"/>
              </a:spcAft>
            </a:pPr>
            <a:r>
              <a:rPr lang="en-US" altLang="en-US" sz="1400" b="1" dirty="0">
                <a:solidFill>
                  <a:schemeClr val="accent1"/>
                </a:solidFill>
                <a:latin typeface="+mj-lt"/>
              </a:rPr>
              <a:t>Action:</a:t>
            </a:r>
            <a:r>
              <a:rPr lang="en-US" altLang="en-US" sz="1400" dirty="0">
                <a:solidFill>
                  <a:schemeClr val="accent1"/>
                </a:solidFill>
                <a:latin typeface="+mj-lt"/>
              </a:rPr>
              <a:t> </a:t>
            </a:r>
            <a:r>
              <a:rPr lang="en-US" altLang="en-US" sz="1400" dirty="0">
                <a:latin typeface="+mj-lt"/>
              </a:rPr>
              <a:t>What actions affected the asset</a:t>
            </a:r>
          </a:p>
          <a:p>
            <a:pPr eaLnBrk="1" hangingPunct="1">
              <a:lnSpc>
                <a:spcPct val="105000"/>
              </a:lnSpc>
              <a:spcAft>
                <a:spcPct val="30000"/>
              </a:spcAft>
            </a:pPr>
            <a:r>
              <a:rPr lang="en-US" altLang="en-US" sz="1400" b="1" dirty="0">
                <a:solidFill>
                  <a:schemeClr val="accent1"/>
                </a:solidFill>
                <a:latin typeface="+mj-lt"/>
              </a:rPr>
              <a:t>Asset:</a:t>
            </a:r>
            <a:r>
              <a:rPr lang="en-US" altLang="en-US" sz="1400" dirty="0">
                <a:solidFill>
                  <a:schemeClr val="accent1"/>
                </a:solidFill>
                <a:latin typeface="+mj-lt"/>
              </a:rPr>
              <a:t> </a:t>
            </a:r>
            <a:r>
              <a:rPr lang="en-US" altLang="en-US" sz="1400" dirty="0">
                <a:latin typeface="+mj-lt"/>
              </a:rPr>
              <a:t>Which assets were affected </a:t>
            </a:r>
          </a:p>
          <a:p>
            <a:pPr eaLnBrk="1" hangingPunct="1">
              <a:lnSpc>
                <a:spcPct val="105000"/>
              </a:lnSpc>
            </a:pPr>
            <a:r>
              <a:rPr lang="en-US" altLang="en-US" sz="1400" b="1" dirty="0">
                <a:solidFill>
                  <a:schemeClr val="accent1"/>
                </a:solidFill>
                <a:latin typeface="+mj-lt"/>
              </a:rPr>
              <a:t>Attribute:</a:t>
            </a:r>
            <a:r>
              <a:rPr lang="en-US" altLang="en-US" sz="1400" dirty="0">
                <a:solidFill>
                  <a:schemeClr val="accent1"/>
                </a:solidFill>
                <a:latin typeface="+mj-lt"/>
              </a:rPr>
              <a:t> </a:t>
            </a:r>
            <a:r>
              <a:rPr lang="en-US" altLang="en-US" sz="1400" dirty="0">
                <a:latin typeface="+mj-lt"/>
              </a:rPr>
              <a:t>How the asset was affected</a:t>
            </a:r>
          </a:p>
        </p:txBody>
      </p:sp>
      <p:sp>
        <p:nvSpPr>
          <p:cNvPr id="23" name="Rectangle 43"/>
          <p:cNvSpPr>
            <a:spLocks/>
          </p:cNvSpPr>
          <p:nvPr/>
        </p:nvSpPr>
        <p:spPr bwMode="auto">
          <a:xfrm>
            <a:off x="3124201" y="5345667"/>
            <a:ext cx="447674"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2400" dirty="0">
                <a:solidFill>
                  <a:schemeClr val="accent3"/>
                </a:solidFill>
                <a:latin typeface="+mj-lt"/>
                <a:sym typeface="Candara" pitchFamily="34" charset="0"/>
              </a:rPr>
              <a:t>&gt;</a:t>
            </a:r>
          </a:p>
        </p:txBody>
      </p:sp>
      <p:sp>
        <p:nvSpPr>
          <p:cNvPr id="11" name="TextBox 113"/>
          <p:cNvSpPr txBox="1">
            <a:spLocks noChangeArrowheads="1"/>
          </p:cNvSpPr>
          <p:nvPr/>
        </p:nvSpPr>
        <p:spPr bwMode="auto">
          <a:xfrm>
            <a:off x="457200" y="5299502"/>
            <a:ext cx="13207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200" dirty="0">
                <a:latin typeface="+mj-lt"/>
              </a:rPr>
              <a:t>Incident as a chain of events</a:t>
            </a:r>
          </a:p>
        </p:txBody>
      </p:sp>
      <p:sp>
        <p:nvSpPr>
          <p:cNvPr id="12" name="Rectangle 43"/>
          <p:cNvSpPr>
            <a:spLocks/>
          </p:cNvSpPr>
          <p:nvPr/>
        </p:nvSpPr>
        <p:spPr bwMode="auto">
          <a:xfrm>
            <a:off x="1704975" y="5225534"/>
            <a:ext cx="4476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4000" dirty="0">
                <a:solidFill>
                  <a:schemeClr val="accent3"/>
                </a:solidFill>
                <a:latin typeface="+mj-lt"/>
                <a:sym typeface="Candara" pitchFamily="34" charset="0"/>
              </a:rPr>
              <a:t>&gt;</a:t>
            </a:r>
          </a:p>
        </p:txBody>
      </p:sp>
      <p:sp>
        <p:nvSpPr>
          <p:cNvPr id="47" name="Content Placeholder 2"/>
          <p:cNvSpPr txBox="1">
            <a:spLocks/>
          </p:cNvSpPr>
          <p:nvPr/>
        </p:nvSpPr>
        <p:spPr>
          <a:xfrm>
            <a:off x="457202" y="4457986"/>
            <a:ext cx="8258175" cy="614362"/>
          </a:xfrm>
          <a:prstGeom prst="rect">
            <a:avLst/>
          </a:prstGeom>
        </p:spPr>
        <p:txBody>
          <a:bodyPr vert="horz" lIns="0" tIns="0" rIns="0" bIns="0" rtlCol="0">
            <a:normAutofit/>
          </a:bodyPr>
          <a:lstStyle>
            <a:lvl1pPr marL="0" indent="0" algn="l" defTabSz="914400" rtl="0" eaLnBrk="1" latinLnBrk="0" hangingPunct="1">
              <a:lnSpc>
                <a:spcPct val="95000"/>
              </a:lnSpc>
              <a:spcBef>
                <a:spcPts val="900"/>
              </a:spcBef>
              <a:spcAft>
                <a:spcPts val="300"/>
              </a:spcAft>
              <a:buFontTx/>
              <a:buNone/>
              <a:defRPr sz="1800" kern="1200">
                <a:solidFill>
                  <a:schemeClr val="tx1"/>
                </a:solidFill>
                <a:latin typeface="+mn-lt"/>
                <a:ea typeface="+mn-ea"/>
                <a:cs typeface="+mn-cs"/>
              </a:defRPr>
            </a:lvl1pPr>
            <a:lvl2pPr marL="230188" indent="-230188" algn="l" defTabSz="914400" rtl="0" eaLnBrk="1" latinLnBrk="0" hangingPunct="1">
              <a:lnSpc>
                <a:spcPct val="95000"/>
              </a:lnSpc>
              <a:spcBef>
                <a:spcPts val="600"/>
              </a:spcBef>
              <a:spcAft>
                <a:spcPts val="300"/>
              </a:spcAft>
              <a:buFont typeface="Wingdings" charset="2"/>
              <a:buChar char="§"/>
              <a:defRPr sz="1800" kern="1200">
                <a:solidFill>
                  <a:schemeClr val="tx1"/>
                </a:solidFill>
                <a:latin typeface="+mn-lt"/>
                <a:ea typeface="+mn-ea"/>
                <a:cs typeface="+mn-cs"/>
              </a:defRPr>
            </a:lvl2pPr>
            <a:lvl3pPr marL="460375" indent="-230188" algn="l" defTabSz="914400" rtl="0" eaLnBrk="1" latinLnBrk="0" hangingPunct="1">
              <a:lnSpc>
                <a:spcPct val="95000"/>
              </a:lnSpc>
              <a:spcBef>
                <a:spcPts val="0"/>
              </a:spcBef>
              <a:spcAft>
                <a:spcPts val="300"/>
              </a:spcAft>
              <a:buFont typeface="Arial"/>
              <a:buChar char="–"/>
              <a:defRPr sz="1800" kern="1200">
                <a:solidFill>
                  <a:schemeClr val="tx1"/>
                </a:solidFill>
                <a:latin typeface="+mn-lt"/>
                <a:ea typeface="+mn-ea"/>
                <a:cs typeface="+mn-cs"/>
              </a:defRPr>
            </a:lvl3pPr>
            <a:lvl4pPr marL="682625" indent="-222250" algn="l" defTabSz="914400" rtl="0" eaLnBrk="1" latinLnBrk="0" hangingPunct="1">
              <a:lnSpc>
                <a:spcPct val="95000"/>
              </a:lnSpc>
              <a:spcBef>
                <a:spcPts val="0"/>
              </a:spcBef>
              <a:spcAft>
                <a:spcPts val="300"/>
              </a:spcAft>
              <a:buFont typeface="Arial"/>
              <a:buChar char="–"/>
              <a:defRPr sz="1600" kern="1200">
                <a:solidFill>
                  <a:schemeClr val="tx1"/>
                </a:solidFill>
                <a:latin typeface="+mn-lt"/>
                <a:ea typeface="+mn-ea"/>
                <a:cs typeface="+mn-cs"/>
              </a:defRPr>
            </a:lvl4pPr>
            <a:lvl5pPr marL="911225" indent="-228600" algn="l" defTabSz="914400" rtl="0" eaLnBrk="1" latinLnBrk="0" hangingPunct="1">
              <a:lnSpc>
                <a:spcPct val="95000"/>
              </a:lnSpc>
              <a:spcBef>
                <a:spcPts val="0"/>
              </a:spcBef>
              <a:spcAft>
                <a:spcPts val="300"/>
              </a:spcAft>
              <a:buFont typeface="Arial"/>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Times" pitchFamily="18" charset="0"/>
              <a:buNone/>
            </a:pPr>
            <a:r>
              <a:rPr lang="en-US" altLang="en-US" sz="1200" dirty="0" smtClean="0">
                <a:latin typeface="+mj-lt"/>
              </a:rPr>
              <a:t>The Incident Classification section employs Verizon</a:t>
            </a:r>
            <a:r>
              <a:rPr lang="ja-JP" altLang="en-US" sz="1200" dirty="0" smtClean="0">
                <a:latin typeface="+mj-lt"/>
              </a:rPr>
              <a:t>’</a:t>
            </a:r>
            <a:r>
              <a:rPr lang="en-US" altLang="ja-JP" sz="1200" dirty="0" smtClean="0">
                <a:latin typeface="+mj-lt"/>
              </a:rPr>
              <a:t>s </a:t>
            </a:r>
            <a:r>
              <a:rPr lang="en-US" altLang="ja-JP" sz="1200" b="1" dirty="0" smtClean="0">
                <a:solidFill>
                  <a:schemeClr val="accent1"/>
                </a:solidFill>
                <a:latin typeface="+mj-lt"/>
              </a:rPr>
              <a:t>A</a:t>
            </a:r>
            <a:r>
              <a:rPr lang="en-US" altLang="ja-JP" sz="1200" b="1" baseline="30000" dirty="0" smtClean="0">
                <a:solidFill>
                  <a:schemeClr val="accent1"/>
                </a:solidFill>
                <a:latin typeface="+mj-lt"/>
              </a:rPr>
              <a:t>4</a:t>
            </a:r>
            <a:r>
              <a:rPr lang="en-US" altLang="ja-JP" sz="1200" b="1" dirty="0" smtClean="0">
                <a:solidFill>
                  <a:schemeClr val="accent1"/>
                </a:solidFill>
                <a:latin typeface="+mj-lt"/>
              </a:rPr>
              <a:t> threat model</a:t>
            </a:r>
          </a:p>
        </p:txBody>
      </p:sp>
      <p:grpSp>
        <p:nvGrpSpPr>
          <p:cNvPr id="84" name="Group 83"/>
          <p:cNvGrpSpPr/>
          <p:nvPr/>
        </p:nvGrpSpPr>
        <p:grpSpPr>
          <a:xfrm>
            <a:off x="2111375" y="5051575"/>
            <a:ext cx="1397634" cy="1078422"/>
            <a:chOff x="2159000" y="5051575"/>
            <a:chExt cx="1397634" cy="1078422"/>
          </a:xfrm>
          <a:solidFill>
            <a:schemeClr val="accent1"/>
          </a:solidFill>
        </p:grpSpPr>
        <p:sp>
          <p:nvSpPr>
            <p:cNvPr id="2" name="Hexagon 1"/>
            <p:cNvSpPr/>
            <p:nvPr/>
          </p:nvSpPr>
          <p:spPr>
            <a:xfrm>
              <a:off x="2597555" y="5051575"/>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p:cNvSpPr/>
            <p:nvPr/>
          </p:nvSpPr>
          <p:spPr>
            <a:xfrm>
              <a:off x="2159000" y="5269486"/>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a:off x="2588924" y="5483707"/>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a:off x="3023263" y="5708648"/>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84"/>
          <p:cNvGrpSpPr/>
          <p:nvPr/>
        </p:nvGrpSpPr>
        <p:grpSpPr>
          <a:xfrm>
            <a:off x="3384947" y="5051575"/>
            <a:ext cx="1397634" cy="1078422"/>
            <a:chOff x="2159000" y="5051575"/>
            <a:chExt cx="1397634" cy="1078422"/>
          </a:xfrm>
          <a:solidFill>
            <a:schemeClr val="accent1"/>
          </a:solidFill>
        </p:grpSpPr>
        <p:sp>
          <p:nvSpPr>
            <p:cNvPr id="86" name="Hexagon 85"/>
            <p:cNvSpPr/>
            <p:nvPr/>
          </p:nvSpPr>
          <p:spPr>
            <a:xfrm>
              <a:off x="2597555" y="5051575"/>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Hexagon 86"/>
            <p:cNvSpPr/>
            <p:nvPr/>
          </p:nvSpPr>
          <p:spPr>
            <a:xfrm>
              <a:off x="2159000" y="5269486"/>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Hexagon 87"/>
            <p:cNvSpPr/>
            <p:nvPr/>
          </p:nvSpPr>
          <p:spPr>
            <a:xfrm>
              <a:off x="2588924" y="5483707"/>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Hexagon 88"/>
            <p:cNvSpPr/>
            <p:nvPr/>
          </p:nvSpPr>
          <p:spPr>
            <a:xfrm>
              <a:off x="3023263" y="5708648"/>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p:cNvGrpSpPr/>
          <p:nvPr/>
        </p:nvGrpSpPr>
        <p:grpSpPr>
          <a:xfrm>
            <a:off x="4658519" y="5051575"/>
            <a:ext cx="1397634" cy="1078422"/>
            <a:chOff x="2159000" y="5051575"/>
            <a:chExt cx="1397634" cy="1078422"/>
          </a:xfrm>
          <a:solidFill>
            <a:schemeClr val="accent1"/>
          </a:solidFill>
        </p:grpSpPr>
        <p:sp>
          <p:nvSpPr>
            <p:cNvPr id="91" name="Hexagon 90"/>
            <p:cNvSpPr/>
            <p:nvPr/>
          </p:nvSpPr>
          <p:spPr>
            <a:xfrm>
              <a:off x="2597555" y="5051575"/>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Hexagon 91"/>
            <p:cNvSpPr/>
            <p:nvPr/>
          </p:nvSpPr>
          <p:spPr>
            <a:xfrm>
              <a:off x="2159000" y="5269486"/>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Hexagon 92"/>
            <p:cNvSpPr/>
            <p:nvPr/>
          </p:nvSpPr>
          <p:spPr>
            <a:xfrm>
              <a:off x="2588924" y="5483707"/>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Hexagon 93"/>
            <p:cNvSpPr/>
            <p:nvPr/>
          </p:nvSpPr>
          <p:spPr>
            <a:xfrm>
              <a:off x="3023263" y="5708648"/>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5932091" y="5051575"/>
            <a:ext cx="1397634" cy="1078422"/>
            <a:chOff x="2159000" y="5051575"/>
            <a:chExt cx="1397634" cy="1078422"/>
          </a:xfrm>
          <a:solidFill>
            <a:schemeClr val="accent1"/>
          </a:solidFill>
        </p:grpSpPr>
        <p:sp>
          <p:nvSpPr>
            <p:cNvPr id="96" name="Hexagon 95"/>
            <p:cNvSpPr/>
            <p:nvPr/>
          </p:nvSpPr>
          <p:spPr>
            <a:xfrm>
              <a:off x="2597555" y="5051575"/>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a:off x="2159000" y="5269486"/>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a:off x="2588924" y="5483707"/>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Hexagon 98"/>
            <p:cNvSpPr/>
            <p:nvPr/>
          </p:nvSpPr>
          <p:spPr>
            <a:xfrm>
              <a:off x="3023263" y="5708648"/>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99"/>
          <p:cNvGrpSpPr/>
          <p:nvPr/>
        </p:nvGrpSpPr>
        <p:grpSpPr>
          <a:xfrm>
            <a:off x="7205662" y="5051575"/>
            <a:ext cx="1397634" cy="1078422"/>
            <a:chOff x="2159000" y="5051575"/>
            <a:chExt cx="1397634" cy="1078422"/>
          </a:xfrm>
          <a:solidFill>
            <a:schemeClr val="accent1"/>
          </a:solidFill>
        </p:grpSpPr>
        <p:sp>
          <p:nvSpPr>
            <p:cNvPr id="101" name="Hexagon 100"/>
            <p:cNvSpPr/>
            <p:nvPr/>
          </p:nvSpPr>
          <p:spPr>
            <a:xfrm>
              <a:off x="2597555" y="5051575"/>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Hexagon 101"/>
            <p:cNvSpPr/>
            <p:nvPr/>
          </p:nvSpPr>
          <p:spPr>
            <a:xfrm>
              <a:off x="2159000" y="5269486"/>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Hexagon 102"/>
            <p:cNvSpPr/>
            <p:nvPr/>
          </p:nvSpPr>
          <p:spPr>
            <a:xfrm>
              <a:off x="2588924" y="5483707"/>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Hexagon 103"/>
            <p:cNvSpPr/>
            <p:nvPr/>
          </p:nvSpPr>
          <p:spPr>
            <a:xfrm>
              <a:off x="3023263" y="5708648"/>
              <a:ext cx="533371" cy="421349"/>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Rectangle 43"/>
          <p:cNvSpPr>
            <a:spLocks/>
          </p:cNvSpPr>
          <p:nvPr/>
        </p:nvSpPr>
        <p:spPr bwMode="auto">
          <a:xfrm>
            <a:off x="4410076" y="5345667"/>
            <a:ext cx="447674"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2400" dirty="0">
                <a:solidFill>
                  <a:schemeClr val="accent3"/>
                </a:solidFill>
                <a:latin typeface="+mj-lt"/>
                <a:sym typeface="Candara" pitchFamily="34" charset="0"/>
              </a:rPr>
              <a:t>&gt;</a:t>
            </a:r>
          </a:p>
        </p:txBody>
      </p:sp>
      <p:sp>
        <p:nvSpPr>
          <p:cNvPr id="106" name="Rectangle 43"/>
          <p:cNvSpPr>
            <a:spLocks/>
          </p:cNvSpPr>
          <p:nvPr/>
        </p:nvSpPr>
        <p:spPr bwMode="auto">
          <a:xfrm>
            <a:off x="5695951" y="5345667"/>
            <a:ext cx="447674"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2400" dirty="0">
                <a:solidFill>
                  <a:schemeClr val="accent3"/>
                </a:solidFill>
                <a:latin typeface="+mj-lt"/>
                <a:sym typeface="Candara" pitchFamily="34" charset="0"/>
              </a:rPr>
              <a:t>&gt;</a:t>
            </a:r>
          </a:p>
        </p:txBody>
      </p:sp>
      <p:sp>
        <p:nvSpPr>
          <p:cNvPr id="107" name="Rectangle 43"/>
          <p:cNvSpPr>
            <a:spLocks/>
          </p:cNvSpPr>
          <p:nvPr/>
        </p:nvSpPr>
        <p:spPr bwMode="auto">
          <a:xfrm>
            <a:off x="6981825" y="5345667"/>
            <a:ext cx="447674"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2400" dirty="0">
                <a:solidFill>
                  <a:schemeClr val="accent3"/>
                </a:solidFill>
                <a:latin typeface="+mj-lt"/>
                <a:sym typeface="Candara" pitchFamily="34" charset="0"/>
              </a:rPr>
              <a:t>&gt;</a:t>
            </a:r>
          </a:p>
        </p:txBody>
      </p:sp>
      <p:sp>
        <p:nvSpPr>
          <p:cNvPr id="18" name="Rectangle 38"/>
          <p:cNvSpPr>
            <a:spLocks/>
          </p:cNvSpPr>
          <p:nvPr/>
        </p:nvSpPr>
        <p:spPr bwMode="auto">
          <a:xfrm>
            <a:off x="2566285" y="5338344"/>
            <a:ext cx="6080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2000" dirty="0">
                <a:solidFill>
                  <a:schemeClr val="bg1"/>
                </a:solidFill>
                <a:latin typeface="+mj-lt"/>
                <a:cs typeface="Tahoma" pitchFamily="34" charset="0"/>
                <a:sym typeface="Tahoma" pitchFamily="34" charset="0"/>
              </a:rPr>
              <a:t>1</a:t>
            </a:r>
          </a:p>
        </p:txBody>
      </p:sp>
      <p:sp>
        <p:nvSpPr>
          <p:cNvPr id="19" name="Rectangle 39"/>
          <p:cNvSpPr>
            <a:spLocks/>
          </p:cNvSpPr>
          <p:nvPr/>
        </p:nvSpPr>
        <p:spPr bwMode="auto">
          <a:xfrm>
            <a:off x="3825174" y="5338344"/>
            <a:ext cx="6080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2000" dirty="0">
                <a:solidFill>
                  <a:schemeClr val="bg1"/>
                </a:solidFill>
                <a:latin typeface="+mj-lt"/>
                <a:cs typeface="Tahoma" pitchFamily="34" charset="0"/>
                <a:sym typeface="Tahoma" pitchFamily="34" charset="0"/>
              </a:rPr>
              <a:t>2</a:t>
            </a:r>
          </a:p>
        </p:txBody>
      </p:sp>
      <p:sp>
        <p:nvSpPr>
          <p:cNvPr id="20" name="Rectangle 40"/>
          <p:cNvSpPr>
            <a:spLocks/>
          </p:cNvSpPr>
          <p:nvPr/>
        </p:nvSpPr>
        <p:spPr bwMode="auto">
          <a:xfrm>
            <a:off x="5109460" y="5338344"/>
            <a:ext cx="6080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2000" dirty="0">
                <a:solidFill>
                  <a:schemeClr val="bg1"/>
                </a:solidFill>
                <a:latin typeface="+mj-lt"/>
                <a:cs typeface="Tahoma" pitchFamily="34" charset="0"/>
                <a:sym typeface="Tahoma" pitchFamily="34" charset="0"/>
              </a:rPr>
              <a:t>3</a:t>
            </a:r>
          </a:p>
        </p:txBody>
      </p:sp>
      <p:sp>
        <p:nvSpPr>
          <p:cNvPr id="21" name="Rectangle 41"/>
          <p:cNvSpPr>
            <a:spLocks/>
          </p:cNvSpPr>
          <p:nvPr/>
        </p:nvSpPr>
        <p:spPr bwMode="auto">
          <a:xfrm>
            <a:off x="6406447" y="5338344"/>
            <a:ext cx="6080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2000" dirty="0">
                <a:solidFill>
                  <a:schemeClr val="bg1"/>
                </a:solidFill>
                <a:latin typeface="+mj-lt"/>
                <a:cs typeface="Tahoma" pitchFamily="34" charset="0"/>
                <a:sym typeface="Tahoma" pitchFamily="34" charset="0"/>
              </a:rPr>
              <a:t>4</a:t>
            </a:r>
          </a:p>
        </p:txBody>
      </p:sp>
      <p:sp>
        <p:nvSpPr>
          <p:cNvPr id="22" name="Rectangle 42"/>
          <p:cNvSpPr>
            <a:spLocks/>
          </p:cNvSpPr>
          <p:nvPr/>
        </p:nvSpPr>
        <p:spPr bwMode="auto">
          <a:xfrm>
            <a:off x="7665335" y="5338344"/>
            <a:ext cx="6080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2000" dirty="0">
                <a:solidFill>
                  <a:schemeClr val="bg1"/>
                </a:solidFill>
                <a:latin typeface="+mj-lt"/>
                <a:cs typeface="Tahoma" pitchFamily="34" charset="0"/>
                <a:sym typeface="Tahoma" pitchFamily="34" charset="0"/>
              </a:rPr>
              <a:t>5</a:t>
            </a:r>
          </a:p>
        </p:txBody>
      </p:sp>
      <p:sp>
        <p:nvSpPr>
          <p:cNvPr id="110" name="Hexagon 109"/>
          <p:cNvSpPr/>
          <p:nvPr/>
        </p:nvSpPr>
        <p:spPr>
          <a:xfrm>
            <a:off x="5963533" y="1849915"/>
            <a:ext cx="947667" cy="835790"/>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200" b="1" dirty="0" smtClean="0"/>
              <a:t>Action</a:t>
            </a:r>
            <a:endParaRPr lang="en-US" sz="1200" b="1" dirty="0"/>
          </a:p>
        </p:txBody>
      </p:sp>
      <p:sp>
        <p:nvSpPr>
          <p:cNvPr id="111" name="Hexagon 110"/>
          <p:cNvSpPr/>
          <p:nvPr/>
        </p:nvSpPr>
        <p:spPr>
          <a:xfrm>
            <a:off x="5963533" y="2731961"/>
            <a:ext cx="947667" cy="835790"/>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Asset</a:t>
            </a:r>
            <a:endParaRPr lang="en-US" sz="1200" b="1" dirty="0"/>
          </a:p>
        </p:txBody>
      </p:sp>
      <p:sp>
        <p:nvSpPr>
          <p:cNvPr id="112" name="Hexagon 111"/>
          <p:cNvSpPr/>
          <p:nvPr/>
        </p:nvSpPr>
        <p:spPr>
          <a:xfrm>
            <a:off x="6796354" y="3149856"/>
            <a:ext cx="947667" cy="835790"/>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b="1" dirty="0" smtClean="0"/>
              <a:t>Attribute</a:t>
            </a:r>
            <a:endParaRPr lang="en-US" sz="1200" b="1" dirty="0"/>
          </a:p>
        </p:txBody>
      </p:sp>
      <p:sp>
        <p:nvSpPr>
          <p:cNvPr id="113" name="Hexagon 112"/>
          <p:cNvSpPr/>
          <p:nvPr/>
        </p:nvSpPr>
        <p:spPr>
          <a:xfrm>
            <a:off x="5109460" y="2314066"/>
            <a:ext cx="947667" cy="835790"/>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Agent</a:t>
            </a:r>
            <a:endParaRPr lang="en-US" sz="1200" b="1" dirty="0"/>
          </a:p>
        </p:txBody>
      </p:sp>
      <p:sp>
        <p:nvSpPr>
          <p:cNvPr id="114" name="TextBox 113"/>
          <p:cNvSpPr txBox="1">
            <a:spLocks noChangeArrowheads="1"/>
          </p:cNvSpPr>
          <p:nvPr/>
        </p:nvSpPr>
        <p:spPr bwMode="auto">
          <a:xfrm>
            <a:off x="7238330" y="2599234"/>
            <a:ext cx="13207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Confidentiality Possession</a:t>
            </a:r>
            <a:endParaRPr lang="en-US" altLang="en-US" sz="1000" dirty="0">
              <a:latin typeface="+mj-lt"/>
            </a:endParaRPr>
          </a:p>
        </p:txBody>
      </p:sp>
      <p:sp>
        <p:nvSpPr>
          <p:cNvPr id="115" name="TextBox 114"/>
          <p:cNvSpPr txBox="1">
            <a:spLocks noChangeArrowheads="1"/>
          </p:cNvSpPr>
          <p:nvPr/>
        </p:nvSpPr>
        <p:spPr bwMode="auto">
          <a:xfrm>
            <a:off x="4586289" y="3208687"/>
            <a:ext cx="1320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Partner</a:t>
            </a:r>
            <a:endParaRPr lang="en-US" altLang="en-US" sz="1000" dirty="0">
              <a:latin typeface="+mj-lt"/>
            </a:endParaRPr>
          </a:p>
        </p:txBody>
      </p:sp>
      <p:sp>
        <p:nvSpPr>
          <p:cNvPr id="116" name="TextBox 115"/>
          <p:cNvSpPr txBox="1">
            <a:spLocks noChangeArrowheads="1"/>
          </p:cNvSpPr>
          <p:nvPr/>
        </p:nvSpPr>
        <p:spPr bwMode="auto">
          <a:xfrm>
            <a:off x="6874675" y="1526738"/>
            <a:ext cx="1320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Error misuse</a:t>
            </a:r>
            <a:endParaRPr lang="en-US" altLang="en-US" sz="1000" dirty="0">
              <a:latin typeface="+mj-lt"/>
            </a:endParaRPr>
          </a:p>
        </p:txBody>
      </p:sp>
      <p:sp>
        <p:nvSpPr>
          <p:cNvPr id="117" name="TextBox 116"/>
          <p:cNvSpPr txBox="1">
            <a:spLocks noChangeArrowheads="1"/>
          </p:cNvSpPr>
          <p:nvPr/>
        </p:nvSpPr>
        <p:spPr bwMode="auto">
          <a:xfrm>
            <a:off x="6952550" y="1689229"/>
            <a:ext cx="1320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Environmental</a:t>
            </a:r>
            <a:endParaRPr lang="en-US" altLang="en-US" sz="1000" dirty="0">
              <a:latin typeface="+mj-lt"/>
            </a:endParaRPr>
          </a:p>
        </p:txBody>
      </p:sp>
      <p:sp>
        <p:nvSpPr>
          <p:cNvPr id="118" name="TextBox 117"/>
          <p:cNvSpPr txBox="1">
            <a:spLocks noChangeArrowheads="1"/>
          </p:cNvSpPr>
          <p:nvPr/>
        </p:nvSpPr>
        <p:spPr bwMode="auto">
          <a:xfrm>
            <a:off x="7083742" y="2143469"/>
            <a:ext cx="1320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Social Physical</a:t>
            </a:r>
            <a:endParaRPr lang="en-US" altLang="en-US" sz="1000" dirty="0">
              <a:latin typeface="+mj-lt"/>
            </a:endParaRPr>
          </a:p>
        </p:txBody>
      </p:sp>
      <p:sp>
        <p:nvSpPr>
          <p:cNvPr id="120" name="TextBox 119"/>
          <p:cNvSpPr txBox="1">
            <a:spLocks noChangeArrowheads="1"/>
          </p:cNvSpPr>
          <p:nvPr/>
        </p:nvSpPr>
        <p:spPr bwMode="auto">
          <a:xfrm>
            <a:off x="7915941" y="3432242"/>
            <a:ext cx="8470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Availability Utility</a:t>
            </a:r>
            <a:endParaRPr lang="en-US" altLang="en-US" sz="1000" dirty="0">
              <a:latin typeface="+mj-lt"/>
            </a:endParaRPr>
          </a:p>
        </p:txBody>
      </p:sp>
      <p:sp>
        <p:nvSpPr>
          <p:cNvPr id="121" name="TextBox 120"/>
          <p:cNvSpPr txBox="1">
            <a:spLocks noChangeArrowheads="1"/>
          </p:cNvSpPr>
          <p:nvPr/>
        </p:nvSpPr>
        <p:spPr bwMode="auto">
          <a:xfrm>
            <a:off x="7315965" y="4071260"/>
            <a:ext cx="1320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Authenticity integrity</a:t>
            </a:r>
            <a:endParaRPr lang="en-US" altLang="en-US" sz="1000" dirty="0">
              <a:latin typeface="+mj-lt"/>
            </a:endParaRPr>
          </a:p>
        </p:txBody>
      </p:sp>
      <p:sp>
        <p:nvSpPr>
          <p:cNvPr id="122" name="TextBox 121"/>
          <p:cNvSpPr txBox="1">
            <a:spLocks noChangeArrowheads="1"/>
          </p:cNvSpPr>
          <p:nvPr/>
        </p:nvSpPr>
        <p:spPr bwMode="auto">
          <a:xfrm>
            <a:off x="5539577" y="3727323"/>
            <a:ext cx="1320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Type Function</a:t>
            </a:r>
            <a:endParaRPr lang="en-US" altLang="en-US" sz="1000" dirty="0">
              <a:latin typeface="+mj-lt"/>
            </a:endParaRPr>
          </a:p>
        </p:txBody>
      </p:sp>
      <p:sp>
        <p:nvSpPr>
          <p:cNvPr id="123" name="TextBox 122"/>
          <p:cNvSpPr txBox="1">
            <a:spLocks noChangeArrowheads="1"/>
          </p:cNvSpPr>
          <p:nvPr/>
        </p:nvSpPr>
        <p:spPr bwMode="auto">
          <a:xfrm>
            <a:off x="4197351" y="2608850"/>
            <a:ext cx="1320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Internal</a:t>
            </a:r>
            <a:endParaRPr lang="en-US" altLang="en-US" sz="1000" dirty="0">
              <a:latin typeface="+mj-lt"/>
            </a:endParaRPr>
          </a:p>
        </p:txBody>
      </p:sp>
      <p:sp>
        <p:nvSpPr>
          <p:cNvPr id="124" name="TextBox 123"/>
          <p:cNvSpPr txBox="1">
            <a:spLocks noChangeArrowheads="1"/>
          </p:cNvSpPr>
          <p:nvPr/>
        </p:nvSpPr>
        <p:spPr bwMode="auto">
          <a:xfrm>
            <a:off x="4735355" y="1965960"/>
            <a:ext cx="1320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External</a:t>
            </a:r>
            <a:endParaRPr lang="en-US" altLang="en-US" sz="1000" dirty="0">
              <a:latin typeface="+mj-lt"/>
            </a:endParaRPr>
          </a:p>
        </p:txBody>
      </p:sp>
      <p:sp>
        <p:nvSpPr>
          <p:cNvPr id="126" name="TextBox 125"/>
          <p:cNvSpPr txBox="1">
            <a:spLocks noChangeArrowheads="1"/>
          </p:cNvSpPr>
          <p:nvPr/>
        </p:nvSpPr>
        <p:spPr bwMode="auto">
          <a:xfrm>
            <a:off x="5214260" y="1526738"/>
            <a:ext cx="1320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MS PGothic" pitchFamily="34" charset="-128"/>
              </a:defRPr>
            </a:lvl1pPr>
            <a:lvl2pPr marL="37931725" indent="-37474525" eaLnBrk="0" hangingPunct="0">
              <a:defRPr sz="2800">
                <a:solidFill>
                  <a:schemeClr val="tx1"/>
                </a:solidFill>
                <a:latin typeface="Arial" charset="0"/>
                <a:ea typeface="MS PGothic" pitchFamily="34" charset="-128"/>
              </a:defRPr>
            </a:lvl2pPr>
            <a:lvl3pPr eaLnBrk="0" hangingPunct="0">
              <a:defRPr sz="2800">
                <a:solidFill>
                  <a:schemeClr val="tx1"/>
                </a:solidFill>
                <a:latin typeface="Arial" charset="0"/>
                <a:ea typeface="MS PGothic" pitchFamily="34" charset="-128"/>
              </a:defRPr>
            </a:lvl3pPr>
            <a:lvl4pPr eaLnBrk="0" hangingPunct="0">
              <a:defRPr sz="2800">
                <a:solidFill>
                  <a:schemeClr val="tx1"/>
                </a:solidFill>
                <a:latin typeface="Arial" charset="0"/>
                <a:ea typeface="MS PGothic" pitchFamily="34" charset="-128"/>
              </a:defRPr>
            </a:lvl4pPr>
            <a:lvl5pPr eaLnBrk="0" hangingPunct="0">
              <a:defRPr sz="2800">
                <a:solidFill>
                  <a:schemeClr val="tx1"/>
                </a:solidFill>
                <a:latin typeface="Arial" charset="0"/>
                <a:ea typeface="MS PGothic" pitchFamily="34" charset="-128"/>
              </a:defRPr>
            </a:lvl5pPr>
            <a:lvl6pPr marL="457200" eaLnBrk="0" fontAlgn="base" hangingPunct="0">
              <a:spcBef>
                <a:spcPct val="0"/>
              </a:spcBef>
              <a:spcAft>
                <a:spcPct val="0"/>
              </a:spcAft>
              <a:defRPr sz="2800">
                <a:solidFill>
                  <a:schemeClr val="tx1"/>
                </a:solidFill>
                <a:latin typeface="Arial" charset="0"/>
                <a:ea typeface="MS PGothic" pitchFamily="34" charset="-128"/>
              </a:defRPr>
            </a:lvl6pPr>
            <a:lvl7pPr marL="914400" eaLnBrk="0" fontAlgn="base" hangingPunct="0">
              <a:spcBef>
                <a:spcPct val="0"/>
              </a:spcBef>
              <a:spcAft>
                <a:spcPct val="0"/>
              </a:spcAft>
              <a:defRPr sz="2800">
                <a:solidFill>
                  <a:schemeClr val="tx1"/>
                </a:solidFill>
                <a:latin typeface="Arial" charset="0"/>
                <a:ea typeface="MS PGothic" pitchFamily="34" charset="-128"/>
              </a:defRPr>
            </a:lvl7pPr>
            <a:lvl8pPr marL="1371600" eaLnBrk="0" fontAlgn="base" hangingPunct="0">
              <a:spcBef>
                <a:spcPct val="0"/>
              </a:spcBef>
              <a:spcAft>
                <a:spcPct val="0"/>
              </a:spcAft>
              <a:defRPr sz="2800">
                <a:solidFill>
                  <a:schemeClr val="tx1"/>
                </a:solidFill>
                <a:latin typeface="Arial" charset="0"/>
                <a:ea typeface="MS PGothic" pitchFamily="34" charset="-128"/>
              </a:defRPr>
            </a:lvl8pPr>
            <a:lvl9pPr marL="1828800" eaLnBrk="0" fontAlgn="base" hangingPunct="0">
              <a:spcBef>
                <a:spcPct val="0"/>
              </a:spcBef>
              <a:spcAft>
                <a:spcPct val="0"/>
              </a:spcAft>
              <a:defRPr sz="2800">
                <a:solidFill>
                  <a:schemeClr val="tx1"/>
                </a:solidFill>
                <a:latin typeface="Arial" charset="0"/>
                <a:ea typeface="MS PGothic" pitchFamily="34" charset="-128"/>
              </a:defRPr>
            </a:lvl9pPr>
          </a:lstStyle>
          <a:p>
            <a:pPr eaLnBrk="1" hangingPunct="1"/>
            <a:r>
              <a:rPr lang="en-US" altLang="en-US" sz="1000" dirty="0" smtClean="0">
                <a:latin typeface="+mj-lt"/>
              </a:rPr>
              <a:t>Malware Hacking</a:t>
            </a:r>
            <a:endParaRPr lang="en-US" altLang="en-US" sz="1000" dirty="0">
              <a:latin typeface="+mj-lt"/>
            </a:endParaRPr>
          </a:p>
        </p:txBody>
      </p:sp>
      <p:cxnSp>
        <p:nvCxnSpPr>
          <p:cNvPr id="130" name="Straight Connector 129"/>
          <p:cNvCxnSpPr>
            <a:endCxn id="113" idx="4"/>
          </p:cNvCxnSpPr>
          <p:nvPr/>
        </p:nvCxnSpPr>
        <p:spPr>
          <a:xfrm>
            <a:off x="5213934" y="2171877"/>
            <a:ext cx="104474" cy="142189"/>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endCxn id="110" idx="4"/>
          </p:cNvCxnSpPr>
          <p:nvPr/>
        </p:nvCxnSpPr>
        <p:spPr>
          <a:xfrm>
            <a:off x="6039873" y="1752690"/>
            <a:ext cx="132608" cy="97225"/>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110" idx="5"/>
          </p:cNvCxnSpPr>
          <p:nvPr/>
        </p:nvCxnSpPr>
        <p:spPr>
          <a:xfrm flipV="1">
            <a:off x="6702253" y="1739747"/>
            <a:ext cx="245521" cy="117663"/>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110" idx="0"/>
          </p:cNvCxnSpPr>
          <p:nvPr/>
        </p:nvCxnSpPr>
        <p:spPr>
          <a:xfrm>
            <a:off x="6911200" y="2267810"/>
            <a:ext cx="245522" cy="0"/>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12" idx="5"/>
          </p:cNvCxnSpPr>
          <p:nvPr/>
        </p:nvCxnSpPr>
        <p:spPr>
          <a:xfrm flipV="1">
            <a:off x="7535074" y="2966930"/>
            <a:ext cx="130261" cy="182926"/>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112" idx="0"/>
          </p:cNvCxnSpPr>
          <p:nvPr/>
        </p:nvCxnSpPr>
        <p:spPr>
          <a:xfrm>
            <a:off x="7744021" y="3567751"/>
            <a:ext cx="225320" cy="0"/>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112" idx="1"/>
          </p:cNvCxnSpPr>
          <p:nvPr/>
        </p:nvCxnSpPr>
        <p:spPr>
          <a:xfrm>
            <a:off x="7535074" y="3985647"/>
            <a:ext cx="245521" cy="117663"/>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a:stCxn id="111" idx="2"/>
          </p:cNvCxnSpPr>
          <p:nvPr/>
        </p:nvCxnSpPr>
        <p:spPr>
          <a:xfrm flipH="1">
            <a:off x="6039873" y="3567751"/>
            <a:ext cx="132608" cy="155986"/>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13" idx="2"/>
          </p:cNvCxnSpPr>
          <p:nvPr/>
        </p:nvCxnSpPr>
        <p:spPr>
          <a:xfrm flipH="1">
            <a:off x="5191890" y="3149856"/>
            <a:ext cx="126518" cy="117663"/>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a:stCxn id="113" idx="3"/>
          </p:cNvCxnSpPr>
          <p:nvPr/>
        </p:nvCxnSpPr>
        <p:spPr>
          <a:xfrm flipH="1">
            <a:off x="4865347" y="2731961"/>
            <a:ext cx="244113" cy="0"/>
          </a:xfrm>
          <a:prstGeom prst="line">
            <a:avLst/>
          </a:prstGeom>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3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t>Mapping </a:t>
            </a:r>
            <a:r>
              <a:rPr lang="en-US" sz="3200" dirty="0" smtClean="0"/>
              <a:t>VERIS to FAIR</a:t>
            </a:r>
            <a:endParaRPr lang="en-US" sz="3200" dirty="0"/>
          </a:p>
        </p:txBody>
      </p:sp>
      <p:sp>
        <p:nvSpPr>
          <p:cNvPr id="4" name="Rectangle 3"/>
          <p:cNvSpPr/>
          <p:nvPr/>
        </p:nvSpPr>
        <p:spPr>
          <a:xfrm>
            <a:off x="454025" y="6310630"/>
            <a:ext cx="8232775" cy="172085"/>
          </a:xfrm>
          <a:prstGeom prst="rect">
            <a:avLst/>
          </a:prstGeom>
        </p:spPr>
        <p:txBody>
          <a:bodyPr wrap="none" lIns="0" tIns="0" rIns="0" bIns="0" anchor="ctr">
            <a:noAutofit/>
          </a:bodyPr>
          <a:lstStyle/>
          <a:p>
            <a:r>
              <a:rPr lang="en-US" sz="800" dirty="0" smtClean="0">
                <a:latin typeface="+mj-lt"/>
              </a:rPr>
              <a:t>1. Although </a:t>
            </a:r>
            <a:r>
              <a:rPr lang="en-US" sz="800" dirty="0">
                <a:latin typeface="+mj-lt"/>
              </a:rPr>
              <a:t>not part of threat modeling, we do consider this data in the maintenance of our Loss </a:t>
            </a:r>
            <a:r>
              <a:rPr lang="en-US" sz="800" dirty="0" smtClean="0">
                <a:latin typeface="+mj-lt"/>
              </a:rPr>
              <a:t>Tables</a:t>
            </a:r>
            <a:endParaRPr lang="en-US" sz="800" dirty="0">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3195629686"/>
              </p:ext>
            </p:extLst>
          </p:nvPr>
        </p:nvGraphicFramePr>
        <p:xfrm>
          <a:off x="457200" y="1523997"/>
          <a:ext cx="8232775" cy="4772028"/>
        </p:xfrm>
        <a:graphic>
          <a:graphicData uri="http://schemas.openxmlformats.org/drawingml/2006/table">
            <a:tbl>
              <a:tblPr firstRow="1" bandRow="1">
                <a:tableStyleId>{5C22544A-7EE6-4342-B048-85BDC9FD1C3A}</a:tableStyleId>
              </a:tblPr>
              <a:tblGrid>
                <a:gridCol w="1646555"/>
                <a:gridCol w="2011045"/>
                <a:gridCol w="1282065"/>
                <a:gridCol w="1646555"/>
                <a:gridCol w="1646555"/>
              </a:tblGrid>
              <a:tr h="274320">
                <a:tc>
                  <a:txBody>
                    <a:bodyPr/>
                    <a:lstStyle/>
                    <a:p>
                      <a:pPr algn="l"/>
                      <a:r>
                        <a:rPr lang="en-US" sz="1000" dirty="0" smtClean="0"/>
                        <a:t>VERIS Variable</a:t>
                      </a:r>
                      <a:endParaRPr lang="en-US" sz="1000" b="1" dirty="0">
                        <a:latin typeface="+mj-lt"/>
                      </a:endParaRPr>
                    </a:p>
                  </a:txBody>
                  <a:tcPr anchor="ctr"/>
                </a:tc>
                <a:tc>
                  <a:txBody>
                    <a:bodyPr/>
                    <a:lstStyle/>
                    <a:p>
                      <a:pPr algn="ctr"/>
                      <a:r>
                        <a:rPr lang="en-US" sz="1000" dirty="0" smtClean="0"/>
                        <a:t>TCom</a:t>
                      </a:r>
                      <a:endParaRPr lang="en-US" sz="1000" b="1" dirty="0">
                        <a:latin typeface="+mj-lt"/>
                      </a:endParaRPr>
                    </a:p>
                  </a:txBody>
                  <a:tcPr anchor="ctr"/>
                </a:tc>
                <a:tc>
                  <a:txBody>
                    <a:bodyPr/>
                    <a:lstStyle/>
                    <a:p>
                      <a:pPr algn="ctr"/>
                      <a:r>
                        <a:rPr lang="en-US" sz="1000" dirty="0" smtClean="0"/>
                        <a:t>TEF</a:t>
                      </a:r>
                      <a:endParaRPr lang="en-US" sz="1000" b="1" dirty="0">
                        <a:latin typeface="+mj-lt"/>
                      </a:endParaRPr>
                    </a:p>
                  </a:txBody>
                  <a:tcPr anchor="ctr"/>
                </a:tc>
                <a:tc>
                  <a:txBody>
                    <a:bodyPr/>
                    <a:lstStyle/>
                    <a:p>
                      <a:pPr algn="ctr"/>
                      <a:r>
                        <a:rPr lang="en-US" sz="1000" dirty="0" smtClean="0"/>
                        <a:t>TCap</a:t>
                      </a:r>
                      <a:endParaRPr lang="en-US" sz="1000" b="1" dirty="0">
                        <a:latin typeface="+mj-lt"/>
                      </a:endParaRPr>
                    </a:p>
                  </a:txBody>
                  <a:tcPr anchor="ctr"/>
                </a:tc>
                <a:tc>
                  <a:txBody>
                    <a:bodyPr/>
                    <a:lstStyle/>
                    <a:p>
                      <a:pPr algn="ctr"/>
                      <a:r>
                        <a:rPr lang="en-US" sz="1000" dirty="0" smtClean="0"/>
                        <a:t>Loss Tables</a:t>
                      </a:r>
                      <a:r>
                        <a:rPr lang="en-US" sz="1000" baseline="30000" dirty="0" smtClean="0"/>
                        <a:t>1</a:t>
                      </a:r>
                      <a:endParaRPr lang="en-US" sz="1000" b="1" baseline="30000" dirty="0">
                        <a:latin typeface="+mj-lt"/>
                      </a:endParaRPr>
                    </a:p>
                  </a:txBody>
                  <a:tcPr anchor="ctr"/>
                </a:tc>
              </a:tr>
              <a:tr h="461541">
                <a:tc>
                  <a:txBody>
                    <a:bodyPr/>
                    <a:lstStyle/>
                    <a:p>
                      <a:r>
                        <a:rPr lang="en-US" sz="1000" dirty="0" err="1" smtClean="0"/>
                        <a:t>Actor.external</a:t>
                      </a:r>
                      <a:endParaRPr lang="en-US" sz="1000" dirty="0">
                        <a:latin typeface="+mj-lt"/>
                      </a:endParaRPr>
                    </a:p>
                  </a:txBody>
                  <a:tcPr marT="27432" marB="27432" anchor="ctr"/>
                </a:tc>
                <a:tc>
                  <a:txBody>
                    <a:bodyPr/>
                    <a:lstStyle/>
                    <a:p>
                      <a:r>
                        <a:rPr lang="en-US" sz="1000" dirty="0" smtClean="0"/>
                        <a:t>Cyber Criminals</a:t>
                      </a:r>
                    </a:p>
                    <a:p>
                      <a:r>
                        <a:rPr lang="en-US" sz="1000" dirty="0" smtClean="0"/>
                        <a:t>Nation States</a:t>
                      </a:r>
                    </a:p>
                    <a:p>
                      <a:r>
                        <a:rPr lang="en-US" sz="1000" dirty="0" smtClean="0"/>
                        <a:t>Hacktivist</a:t>
                      </a: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335666">
                <a:tc>
                  <a:txBody>
                    <a:bodyPr/>
                    <a:lstStyle/>
                    <a:p>
                      <a:r>
                        <a:rPr lang="en-US" sz="1000" dirty="0" err="1" smtClean="0"/>
                        <a:t>Actor.internal</a:t>
                      </a:r>
                      <a:endParaRPr lang="en-US" sz="1000" dirty="0">
                        <a:latin typeface="+mj-lt"/>
                      </a:endParaRPr>
                    </a:p>
                  </a:txBody>
                  <a:tcPr marT="27432" marB="27432" anchor="ctr"/>
                </a:tc>
                <a:tc>
                  <a:txBody>
                    <a:bodyPr/>
                    <a:lstStyle/>
                    <a:p>
                      <a:r>
                        <a:rPr lang="en-US" sz="1000" dirty="0" smtClean="0"/>
                        <a:t>Privileged Insiders</a:t>
                      </a:r>
                    </a:p>
                    <a:p>
                      <a:r>
                        <a:rPr lang="en-US" sz="1000" dirty="0" smtClean="0"/>
                        <a:t>Non-Privileged Insiders</a:t>
                      </a: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209791">
                <a:tc>
                  <a:txBody>
                    <a:bodyPr/>
                    <a:lstStyle/>
                    <a:p>
                      <a:r>
                        <a:rPr lang="en-US" sz="1000" dirty="0" err="1" smtClean="0"/>
                        <a:t>Actor.partner</a:t>
                      </a:r>
                      <a:endParaRPr lang="en-US" sz="1000" dirty="0">
                        <a:latin typeface="+mj-lt"/>
                      </a:endParaRPr>
                    </a:p>
                  </a:txBody>
                  <a:tcPr marT="27432" marB="27432" anchor="ctr"/>
                </a:tc>
                <a:tc>
                  <a:txBody>
                    <a:bodyPr/>
                    <a:lstStyle/>
                    <a:p>
                      <a:r>
                        <a:rPr lang="en-US" sz="1000" dirty="0" smtClean="0"/>
                        <a:t>Suppliers</a:t>
                      </a: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461541">
                <a:tc>
                  <a:txBody>
                    <a:bodyPr/>
                    <a:lstStyle/>
                    <a:p>
                      <a:r>
                        <a:rPr lang="en-US" sz="1000" dirty="0" err="1" smtClean="0"/>
                        <a:t>Action.hacking</a:t>
                      </a:r>
                      <a:endParaRPr lang="en-US" sz="1000" dirty="0">
                        <a:latin typeface="+mj-lt"/>
                      </a:endParaRPr>
                    </a:p>
                  </a:txBody>
                  <a:tcPr marT="27432" marB="27432" anchor="ctr"/>
                </a:tc>
                <a:tc>
                  <a:txBody>
                    <a:bodyPr/>
                    <a:lstStyle/>
                    <a:p>
                      <a:r>
                        <a:rPr lang="en-US" sz="1000" dirty="0" smtClean="0"/>
                        <a:t>Cyber Criminals</a:t>
                      </a:r>
                    </a:p>
                    <a:p>
                      <a:r>
                        <a:rPr lang="en-US" sz="1000" dirty="0" smtClean="0"/>
                        <a:t>Nation States</a:t>
                      </a:r>
                    </a:p>
                    <a:p>
                      <a:r>
                        <a:rPr lang="en-US" sz="1000" dirty="0" smtClean="0"/>
                        <a:t>Hacktivist</a:t>
                      </a:r>
                      <a:endParaRPr lang="en-US" sz="1000" dirty="0" smtClean="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209791">
                <a:tc>
                  <a:txBody>
                    <a:bodyPr/>
                    <a:lstStyle/>
                    <a:p>
                      <a:r>
                        <a:rPr lang="en-US" sz="1000" dirty="0" err="1" smtClean="0"/>
                        <a:t>Action.malware</a:t>
                      </a:r>
                      <a:endParaRPr lang="en-US" sz="1000" dirty="0">
                        <a:latin typeface="+mj-lt"/>
                      </a:endParaRPr>
                    </a:p>
                  </a:txBody>
                  <a:tcPr marT="27432" marB="27432" anchor="ctr"/>
                </a:tc>
                <a:tc>
                  <a:txBody>
                    <a:bodyPr/>
                    <a:lstStyle/>
                    <a:p>
                      <a:r>
                        <a:rPr lang="en-US" sz="1000" dirty="0" smtClean="0"/>
                        <a:t>Any</a:t>
                      </a:r>
                      <a:endParaRPr lang="en-US" sz="1000" dirty="0" smtClean="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209791">
                <a:tc>
                  <a:txBody>
                    <a:bodyPr/>
                    <a:lstStyle/>
                    <a:p>
                      <a:r>
                        <a:rPr lang="en-US" sz="1000" dirty="0" err="1" smtClean="0"/>
                        <a:t>Action.social</a:t>
                      </a:r>
                      <a:endParaRPr lang="en-US" sz="1000" dirty="0">
                        <a:latin typeface="+mj-lt"/>
                      </a:endParaRPr>
                    </a:p>
                  </a:txBody>
                  <a:tcPr marT="27432" marB="27432" anchor="ctr"/>
                </a:tc>
                <a:tc>
                  <a:txBody>
                    <a:bodyPr/>
                    <a:lstStyle/>
                    <a:p>
                      <a:r>
                        <a:rPr lang="en-US" sz="1000" dirty="0" smtClean="0"/>
                        <a:t>Any</a:t>
                      </a:r>
                      <a:endParaRPr lang="en-US" sz="1000" dirty="0" smtClean="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335666">
                <a:tc>
                  <a:txBody>
                    <a:bodyPr/>
                    <a:lstStyle/>
                    <a:p>
                      <a:r>
                        <a:rPr lang="en-US" sz="1000" dirty="0" err="1" smtClean="0"/>
                        <a:t>Action.misuse</a:t>
                      </a:r>
                      <a:endParaRPr lang="en-US" sz="1000" dirty="0">
                        <a:latin typeface="+mj-lt"/>
                      </a:endParaRPr>
                    </a:p>
                  </a:txBody>
                  <a:tcPr marT="27432" marB="27432" anchor="ctr"/>
                </a:tc>
                <a:tc>
                  <a:txBody>
                    <a:bodyPr/>
                    <a:lstStyle/>
                    <a:p>
                      <a:r>
                        <a:rPr lang="en-US" sz="1000" dirty="0" smtClean="0"/>
                        <a:t>Privileged Insiders</a:t>
                      </a:r>
                    </a:p>
                    <a:p>
                      <a:r>
                        <a:rPr lang="en-US" sz="1000" dirty="0" smtClean="0"/>
                        <a:t>Non-Privileged Insiders</a:t>
                      </a:r>
                      <a:endParaRPr lang="en-US" sz="1000" dirty="0" smtClean="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335666">
                <a:tc>
                  <a:txBody>
                    <a:bodyPr/>
                    <a:lstStyle/>
                    <a:p>
                      <a:r>
                        <a:rPr lang="en-US" sz="1000" dirty="0" err="1" smtClean="0"/>
                        <a:t>Action.error</a:t>
                      </a:r>
                      <a:endParaRPr lang="en-US" sz="1000" dirty="0">
                        <a:latin typeface="+mj-lt"/>
                      </a:endParaRPr>
                    </a:p>
                  </a:txBody>
                  <a:tcPr marT="27432" marB="27432" anchor="ctr"/>
                </a:tc>
                <a:tc>
                  <a:txBody>
                    <a:bodyPr/>
                    <a:lstStyle/>
                    <a:p>
                      <a:r>
                        <a:rPr lang="en-US" sz="1000" dirty="0" smtClean="0"/>
                        <a:t>Privileged Insiders</a:t>
                      </a:r>
                    </a:p>
                    <a:p>
                      <a:r>
                        <a:rPr lang="en-US" sz="1000" dirty="0" smtClean="0"/>
                        <a:t>Non-Privileged Insiders</a:t>
                      </a:r>
                      <a:endParaRPr lang="en-US" sz="1000" dirty="0" smtClean="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209791">
                <a:tc>
                  <a:txBody>
                    <a:bodyPr/>
                    <a:lstStyle/>
                    <a:p>
                      <a:r>
                        <a:rPr lang="en-US" sz="1000" dirty="0" err="1" smtClean="0"/>
                        <a:t>Action.physical</a:t>
                      </a:r>
                      <a:endParaRPr lang="en-US" sz="1000" dirty="0">
                        <a:latin typeface="+mj-lt"/>
                      </a:endParaRPr>
                    </a:p>
                  </a:txBody>
                  <a:tcPr marT="27432" marB="27432" anchor="ctr"/>
                </a:tc>
                <a:tc>
                  <a:txBody>
                    <a:bodyPr/>
                    <a:lstStyle/>
                    <a:p>
                      <a:r>
                        <a:rPr lang="en-US" sz="1000" dirty="0" smtClean="0"/>
                        <a:t>Thieves</a:t>
                      </a:r>
                      <a:endParaRPr lang="en-US" sz="1000" dirty="0" smtClean="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209791">
                <a:tc>
                  <a:txBody>
                    <a:bodyPr/>
                    <a:lstStyle/>
                    <a:p>
                      <a:r>
                        <a:rPr lang="en-US" sz="1000" dirty="0" err="1" smtClean="0"/>
                        <a:t>Action.environmental</a:t>
                      </a:r>
                      <a:endParaRPr lang="en-US" sz="1000" dirty="0">
                        <a:latin typeface="+mj-lt"/>
                      </a:endParaRPr>
                    </a:p>
                  </a:txBody>
                  <a:tcPr marT="27432" marB="27432" anchor="ctr"/>
                </a:tc>
                <a:tc>
                  <a:txBody>
                    <a:bodyPr/>
                    <a:lstStyle/>
                    <a:p>
                      <a:endParaRPr lang="en-US" sz="1000" dirty="0" smtClean="0">
                        <a:latin typeface="+mj-lt"/>
                      </a:endParaRPr>
                    </a:p>
                  </a:txBody>
                  <a:tcPr marT="27432" marB="27432" anchor="ctr"/>
                </a:tc>
                <a:tc>
                  <a:txBody>
                    <a:bodyPr/>
                    <a:lstStyle/>
                    <a:p>
                      <a:pPr algn="ct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endParaRPr lang="en-US" sz="1000" dirty="0">
                        <a:latin typeface="+mj-lt"/>
                      </a:endParaRPr>
                    </a:p>
                  </a:txBody>
                  <a:tcPr marT="27432" marB="27432" anchor="ctr"/>
                </a:tc>
              </a:tr>
              <a:tr h="209791">
                <a:tc>
                  <a:txBody>
                    <a:bodyPr/>
                    <a:lstStyle/>
                    <a:p>
                      <a:r>
                        <a:rPr lang="en-US" sz="1000" dirty="0" err="1" smtClean="0"/>
                        <a:t>Attribute.confidentiality</a:t>
                      </a:r>
                      <a:endParaRPr lang="en-US" sz="1000" dirty="0">
                        <a:latin typeface="+mj-lt"/>
                      </a:endParaRPr>
                    </a:p>
                  </a:txBody>
                  <a:tcPr marT="27432" marB="27432" anchor="ctr"/>
                </a:tc>
                <a:tc>
                  <a:txBody>
                    <a:bodyPr/>
                    <a:lstStyle/>
                    <a:p>
                      <a:endParaRPr lang="en-US" sz="1000" dirty="0" smtClean="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r>
              <a:tr h="209791">
                <a:tc>
                  <a:txBody>
                    <a:bodyPr/>
                    <a:lstStyle/>
                    <a:p>
                      <a:r>
                        <a:rPr lang="en-US" sz="1000" dirty="0" err="1" smtClean="0"/>
                        <a:t>Attribute.integrity</a:t>
                      </a:r>
                      <a:endParaRPr lang="en-US" sz="1000" dirty="0">
                        <a:latin typeface="+mj-lt"/>
                      </a:endParaRPr>
                    </a:p>
                  </a:txBody>
                  <a:tcPr marT="27432" marB="27432" anchor="ctr"/>
                </a:tc>
                <a:tc>
                  <a:txBody>
                    <a:bodyPr/>
                    <a:lstStyle/>
                    <a:p>
                      <a:endParaRPr lang="en-US" sz="1000" dirty="0" smtClean="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r>
              <a:tr h="209791">
                <a:tc>
                  <a:txBody>
                    <a:bodyPr/>
                    <a:lstStyle/>
                    <a:p>
                      <a:r>
                        <a:rPr lang="en-US" sz="1000" dirty="0" err="1" smtClean="0"/>
                        <a:t>Attribute.availability</a:t>
                      </a:r>
                      <a:endParaRPr lang="en-US" sz="1000" dirty="0">
                        <a:latin typeface="+mj-lt"/>
                      </a:endParaRPr>
                    </a:p>
                  </a:txBody>
                  <a:tcPr marT="27432" marB="27432" anchor="ctr"/>
                </a:tc>
                <a:tc>
                  <a:txBody>
                    <a:bodyPr/>
                    <a:lstStyle/>
                    <a:p>
                      <a:endParaRPr lang="en-US" sz="1000" dirty="0" smtClean="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c>
                  <a:txBody>
                    <a:bodyPr/>
                    <a:lstStyle/>
                    <a:p>
                      <a:pPr algn="ctr"/>
                      <a:r>
                        <a:rPr lang="en-US" sz="1000" dirty="0" smtClean="0"/>
                        <a:t>X</a:t>
                      </a:r>
                      <a:endParaRPr lang="en-US" sz="1000" dirty="0">
                        <a:latin typeface="+mj-lt"/>
                      </a:endParaRPr>
                    </a:p>
                  </a:txBody>
                  <a:tcPr marT="27432" marB="27432" anchor="ctr"/>
                </a:tc>
              </a:tr>
              <a:tr h="716260">
                <a:tc>
                  <a:txBody>
                    <a:bodyPr/>
                    <a:lstStyle/>
                    <a:p>
                      <a:r>
                        <a:rPr lang="en-US" sz="1000" dirty="0" smtClean="0"/>
                        <a:t>Asset Enumerations</a:t>
                      </a:r>
                      <a:endParaRPr lang="en-US" sz="1000" dirty="0">
                        <a:latin typeface="+mj-lt"/>
                      </a:endParaRPr>
                    </a:p>
                  </a:txBody>
                  <a:tcPr marT="27432" marB="27432"/>
                </a:tc>
                <a:tc>
                  <a:txBody>
                    <a:bodyPr/>
                    <a:lstStyle/>
                    <a:p>
                      <a:r>
                        <a:rPr lang="en-US" sz="1000" dirty="0" smtClean="0"/>
                        <a:t>B</a:t>
                      </a:r>
                      <a:r>
                        <a:rPr lang="en-US" sz="1000" baseline="0" dirty="0" smtClean="0"/>
                        <a:t>uild </a:t>
                      </a:r>
                      <a:r>
                        <a:rPr lang="en-US" sz="1000" baseline="0" dirty="0" smtClean="0"/>
                        <a:t>specific threat tables for each </a:t>
                      </a:r>
                      <a:r>
                        <a:rPr lang="en-US" sz="1000" baseline="0" dirty="0" smtClean="0"/>
                        <a:t>TCom by IT resource type</a:t>
                      </a:r>
                      <a:endParaRPr lang="en-US" sz="1000" dirty="0" smtClean="0">
                        <a:latin typeface="+mj-lt"/>
                      </a:endParaRPr>
                    </a:p>
                  </a:txBody>
                  <a:tcPr marT="27432" marB="27432"/>
                </a:tc>
                <a:tc>
                  <a:txBody>
                    <a:bodyPr/>
                    <a:lstStyle/>
                    <a:p>
                      <a:pPr algn="ctr"/>
                      <a:r>
                        <a:rPr lang="en-US" sz="1000" dirty="0" smtClean="0"/>
                        <a:t>X</a:t>
                      </a:r>
                      <a:endParaRPr lang="en-US" sz="1000" dirty="0">
                        <a:latin typeface="+mj-lt"/>
                      </a:endParaRPr>
                    </a:p>
                  </a:txBody>
                  <a:tcPr marT="27432" marB="27432"/>
                </a:tc>
                <a:tc>
                  <a:txBody>
                    <a:bodyPr/>
                    <a:lstStyle/>
                    <a:p>
                      <a:pPr algn="ctr"/>
                      <a:endParaRPr lang="en-US" sz="1000" dirty="0">
                        <a:latin typeface="+mj-lt"/>
                      </a:endParaRPr>
                    </a:p>
                  </a:txBody>
                  <a:tcPr marT="27432" marB="27432"/>
                </a:tc>
                <a:tc>
                  <a:txBody>
                    <a:bodyPr/>
                    <a:lstStyle/>
                    <a:p>
                      <a:pPr algn="ctr"/>
                      <a:endParaRPr lang="en-US" sz="1000" dirty="0">
                        <a:latin typeface="+mj-lt"/>
                      </a:endParaRPr>
                    </a:p>
                  </a:txBody>
                  <a:tcPr marT="27432" marB="27432"/>
                </a:tc>
              </a:tr>
            </a:tbl>
          </a:graphicData>
        </a:graphic>
      </p:graphicFrame>
    </p:spTree>
    <p:extLst>
      <p:ext uri="{BB962C8B-B14F-4D97-AF65-F5344CB8AC3E}">
        <p14:creationId xmlns:p14="http://schemas.microsoft.com/office/powerpoint/2010/main" val="1688889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11762004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1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Title 2"/>
          <p:cNvSpPr>
            <a:spLocks noGrp="1"/>
          </p:cNvSpPr>
          <p:nvPr>
            <p:ph type="title"/>
          </p:nvPr>
        </p:nvSpPr>
        <p:spPr/>
        <p:txBody>
          <a:bodyPr>
            <a:normAutofit/>
          </a:bodyPr>
          <a:lstStyle/>
          <a:p>
            <a:r>
              <a:rPr lang="en-US" sz="3200" dirty="0" smtClean="0"/>
              <a:t>Determining Threat Values from </a:t>
            </a:r>
            <a:r>
              <a:rPr lang="en-US" sz="3200" dirty="0" err="1" smtClean="0"/>
              <a:t>SMEs</a:t>
            </a:r>
            <a:endParaRPr lang="en-US" sz="3200" dirty="0"/>
          </a:p>
        </p:txBody>
      </p:sp>
      <p:sp>
        <p:nvSpPr>
          <p:cNvPr id="7" name="Rectangle 6"/>
          <p:cNvSpPr/>
          <p:nvPr/>
        </p:nvSpPr>
        <p:spPr>
          <a:xfrm>
            <a:off x="457201" y="1523999"/>
            <a:ext cx="8229600" cy="4784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lstStyle/>
          <a:p>
            <a:pPr marL="230188" lvl="1" indent="-230188">
              <a:lnSpc>
                <a:spcPct val="95000"/>
              </a:lnSpc>
              <a:spcBef>
                <a:spcPts val="600"/>
              </a:spcBef>
              <a:spcAft>
                <a:spcPts val="600"/>
              </a:spcAft>
              <a:buFont typeface="Wingdings" charset="2"/>
              <a:buChar char="§"/>
            </a:pPr>
            <a:r>
              <a:rPr lang="en-US" sz="1200" dirty="0">
                <a:solidFill>
                  <a:schemeClr val="tx1"/>
                </a:solidFill>
              </a:rPr>
              <a:t>Values are estimated by SMEs informed by industry, and incident data (where available)</a:t>
            </a:r>
          </a:p>
          <a:p>
            <a:pPr marL="230188" lvl="1" indent="-230188">
              <a:lnSpc>
                <a:spcPct val="95000"/>
              </a:lnSpc>
              <a:spcBef>
                <a:spcPts val="600"/>
              </a:spcBef>
              <a:spcAft>
                <a:spcPts val="600"/>
              </a:spcAft>
              <a:buFont typeface="Wingdings" charset="2"/>
              <a:buChar char="§"/>
            </a:pPr>
            <a:r>
              <a:rPr lang="en-US" sz="1200" dirty="0">
                <a:solidFill>
                  <a:schemeClr val="tx1"/>
                </a:solidFill>
              </a:rPr>
              <a:t>We estimate three values for each factor (Minimum, Maximum, and Most Likely/Mode) using these questions:</a:t>
            </a:r>
          </a:p>
          <a:p>
            <a:pPr marL="230188" lvl="1" indent="-230188">
              <a:lnSpc>
                <a:spcPct val="95000"/>
              </a:lnSpc>
              <a:spcBef>
                <a:spcPts val="600"/>
              </a:spcBef>
              <a:spcAft>
                <a:spcPts val="600"/>
              </a:spcAft>
              <a:buFont typeface="Wingdings" charset="2"/>
              <a:buChar char="§"/>
            </a:pPr>
            <a:endParaRPr lang="en-US" sz="1200" dirty="0">
              <a:solidFill>
                <a:schemeClr val="tx1"/>
              </a:solidFill>
            </a:endParaRPr>
          </a:p>
          <a:p>
            <a:pPr marL="230188" lvl="1" indent="-230188">
              <a:lnSpc>
                <a:spcPct val="95000"/>
              </a:lnSpc>
              <a:spcBef>
                <a:spcPts val="600"/>
              </a:spcBef>
              <a:spcAft>
                <a:spcPts val="600"/>
              </a:spcAft>
              <a:buFont typeface="+mj-lt"/>
              <a:buAutoNum type="arabicPeriod"/>
            </a:pPr>
            <a:r>
              <a:rPr lang="en-US" sz="1200" dirty="0">
                <a:solidFill>
                  <a:schemeClr val="tx1"/>
                </a:solidFill>
              </a:rPr>
              <a:t>What’s the least it could be?</a:t>
            </a:r>
          </a:p>
          <a:p>
            <a:pPr marL="230188" lvl="1" indent="-230188">
              <a:lnSpc>
                <a:spcPct val="95000"/>
              </a:lnSpc>
              <a:spcBef>
                <a:spcPts val="600"/>
              </a:spcBef>
              <a:spcAft>
                <a:spcPts val="600"/>
              </a:spcAft>
              <a:buFont typeface="+mj-lt"/>
              <a:buAutoNum type="arabicPeriod"/>
            </a:pPr>
            <a:r>
              <a:rPr lang="en-US" sz="1200" dirty="0">
                <a:solidFill>
                  <a:schemeClr val="tx1"/>
                </a:solidFill>
              </a:rPr>
              <a:t>What’s the most it could be?</a:t>
            </a:r>
          </a:p>
          <a:p>
            <a:pPr marL="230188" lvl="1" indent="-230188">
              <a:lnSpc>
                <a:spcPct val="95000"/>
              </a:lnSpc>
              <a:spcBef>
                <a:spcPts val="600"/>
              </a:spcBef>
              <a:spcAft>
                <a:spcPts val="600"/>
              </a:spcAft>
              <a:buFont typeface="+mj-lt"/>
              <a:buAutoNum type="arabicPeriod"/>
            </a:pPr>
            <a:r>
              <a:rPr lang="en-US" sz="1200" dirty="0">
                <a:solidFill>
                  <a:schemeClr val="tx1"/>
                </a:solidFill>
              </a:rPr>
              <a:t>What’s the most likely value?</a:t>
            </a:r>
          </a:p>
          <a:p>
            <a:pPr marL="230188" lvl="1" indent="-230188">
              <a:lnSpc>
                <a:spcPct val="95000"/>
              </a:lnSpc>
              <a:spcBef>
                <a:spcPts val="600"/>
              </a:spcBef>
              <a:spcAft>
                <a:spcPts val="600"/>
              </a:spcAft>
              <a:buFont typeface="Wingdings" charset="2"/>
              <a:buChar char="§"/>
            </a:pPr>
            <a:endParaRPr lang="en-US" sz="1200" dirty="0">
              <a:solidFill>
                <a:schemeClr val="tx1"/>
              </a:solidFill>
            </a:endParaRPr>
          </a:p>
          <a:p>
            <a:pPr marL="230188" lvl="1" indent="-230188">
              <a:lnSpc>
                <a:spcPct val="95000"/>
              </a:lnSpc>
              <a:spcBef>
                <a:spcPts val="600"/>
              </a:spcBef>
              <a:spcAft>
                <a:spcPts val="600"/>
              </a:spcAft>
              <a:buFont typeface="Wingdings" charset="2"/>
              <a:buChar char="§"/>
            </a:pPr>
            <a:r>
              <a:rPr lang="en-US" sz="1200" dirty="0">
                <a:solidFill>
                  <a:schemeClr val="tx1"/>
                </a:solidFill>
              </a:rPr>
              <a:t>These three values allow us to make a curve that represents the field of possible values for this threat factor. From this, we can make some statistical inferences about how often an IT Risk incident may occur.</a:t>
            </a:r>
          </a:p>
          <a:p>
            <a:pPr marL="230188" lvl="1" indent="-230188">
              <a:lnSpc>
                <a:spcPct val="95000"/>
              </a:lnSpc>
              <a:spcBef>
                <a:spcPts val="600"/>
              </a:spcBef>
              <a:spcAft>
                <a:spcPts val="600"/>
              </a:spcAft>
              <a:buFont typeface="Wingdings" charset="2"/>
              <a:buChar char="§"/>
            </a:pPr>
            <a:r>
              <a:rPr lang="en-US" sz="1200" dirty="0">
                <a:solidFill>
                  <a:schemeClr val="tx1"/>
                </a:solidFill>
              </a:rPr>
              <a:t>These values are then </a:t>
            </a:r>
            <a:r>
              <a:rPr lang="en-US" sz="1200" dirty="0" smtClean="0">
                <a:solidFill>
                  <a:schemeClr val="tx1"/>
                </a:solidFill>
              </a:rPr>
              <a:t>used to forecast</a:t>
            </a:r>
            <a:br>
              <a:rPr lang="en-US" sz="1200" dirty="0" smtClean="0">
                <a:solidFill>
                  <a:schemeClr val="tx1"/>
                </a:solidFill>
              </a:rPr>
            </a:br>
            <a:r>
              <a:rPr lang="en-US" sz="1200" dirty="0" smtClean="0">
                <a:solidFill>
                  <a:schemeClr val="tx1"/>
                </a:solidFill>
              </a:rPr>
              <a:t>losses </a:t>
            </a:r>
            <a:r>
              <a:rPr lang="en-US" sz="1200" dirty="0">
                <a:solidFill>
                  <a:schemeClr val="tx1"/>
                </a:solidFill>
              </a:rPr>
              <a:t>for </a:t>
            </a:r>
            <a:r>
              <a:rPr lang="en-US" sz="1200" dirty="0" smtClean="0">
                <a:solidFill>
                  <a:schemeClr val="tx1"/>
                </a:solidFill>
              </a:rPr>
              <a:t>IT </a:t>
            </a:r>
            <a:r>
              <a:rPr lang="en-US" sz="1200" dirty="0">
                <a:solidFill>
                  <a:schemeClr val="tx1"/>
                </a:solidFill>
              </a:rPr>
              <a:t>resources.</a:t>
            </a: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4399856"/>
            <a:ext cx="3162734" cy="19088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2296882"/>
            <a:ext cx="2286000"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9302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94862947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24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Title 2"/>
          <p:cNvSpPr>
            <a:spLocks noGrp="1"/>
          </p:cNvSpPr>
          <p:nvPr>
            <p:ph type="title"/>
          </p:nvPr>
        </p:nvSpPr>
        <p:spPr/>
        <p:txBody>
          <a:bodyPr>
            <a:normAutofit/>
          </a:bodyPr>
          <a:lstStyle/>
          <a:p>
            <a:r>
              <a:rPr lang="en-US" sz="2400" dirty="0" smtClean="0"/>
              <a:t>Updating </a:t>
            </a:r>
            <a:r>
              <a:rPr lang="en-US" sz="2400" dirty="0" err="1" smtClean="0"/>
              <a:t>SME</a:t>
            </a:r>
            <a:r>
              <a:rPr lang="en-US" sz="2400" dirty="0" smtClean="0"/>
              <a:t> Estimates with Forecast Accuracy Graphs</a:t>
            </a:r>
            <a:br>
              <a:rPr lang="en-US" sz="2400" dirty="0" smtClean="0"/>
            </a:br>
            <a:r>
              <a:rPr lang="en-US" sz="2400" dirty="0" smtClean="0"/>
              <a:t>(Brier </a:t>
            </a:r>
            <a:r>
              <a:rPr lang="en-US" sz="2400" dirty="0"/>
              <a:t>Scoring)</a:t>
            </a:r>
          </a:p>
        </p:txBody>
      </p:sp>
      <p:pic>
        <p:nvPicPr>
          <p:cNvPr id="7" name="Picture 6" descr="BS = \frac{1}{N}\sum\limits _{t=1}^{N}(f_t-o_t)^2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6192" y="2271037"/>
            <a:ext cx="2311400" cy="485775"/>
          </a:xfrm>
          <a:prstGeom prst="rect">
            <a:avLst/>
          </a:prstGeom>
          <a:solidFill>
            <a:schemeClr val="tx1"/>
          </a:solidFill>
          <a:extLst/>
        </p:spPr>
      </p:pic>
      <p:sp>
        <p:nvSpPr>
          <p:cNvPr id="8" name="TextBox 7"/>
          <p:cNvSpPr txBox="1"/>
          <p:nvPr/>
        </p:nvSpPr>
        <p:spPr>
          <a:xfrm>
            <a:off x="6016191" y="2804365"/>
            <a:ext cx="2662989" cy="646331"/>
          </a:xfrm>
          <a:prstGeom prst="rect">
            <a:avLst/>
          </a:prstGeom>
          <a:noFill/>
        </p:spPr>
        <p:txBody>
          <a:bodyPr wrap="square" rtlCol="0">
            <a:spAutoFit/>
          </a:bodyPr>
          <a:lstStyle/>
          <a:p>
            <a:r>
              <a:rPr lang="en-US" sz="1200" dirty="0" smtClean="0"/>
              <a:t>N = # Forecast/observation pairs</a:t>
            </a:r>
          </a:p>
          <a:p>
            <a:r>
              <a:rPr lang="en-US" sz="1200" dirty="0" smtClean="0"/>
              <a:t>f  = Forecast Probability</a:t>
            </a:r>
          </a:p>
          <a:p>
            <a:r>
              <a:rPr lang="en-US" sz="1200" dirty="0" smtClean="0"/>
              <a:t>o = Observed Probability</a:t>
            </a:r>
            <a:endParaRPr lang="en-US" sz="1200" dirty="0"/>
          </a:p>
        </p:txBody>
      </p:sp>
      <p:pic>
        <p:nvPicPr>
          <p:cNvPr id="9" name="Picture 8"/>
          <p:cNvPicPr>
            <a:picLocks noChangeAspect="1"/>
          </p:cNvPicPr>
          <p:nvPr/>
        </p:nvPicPr>
        <p:blipFill>
          <a:blip r:embed="rId7"/>
          <a:stretch>
            <a:fillRect/>
          </a:stretch>
        </p:blipFill>
        <p:spPr>
          <a:xfrm>
            <a:off x="1447801" y="1676400"/>
            <a:ext cx="3276599" cy="2718088"/>
          </a:xfrm>
          <a:prstGeom prst="rect">
            <a:avLst/>
          </a:prstGeom>
        </p:spPr>
      </p:pic>
      <p:sp>
        <p:nvSpPr>
          <p:cNvPr id="12" name="Rectangle 11"/>
          <p:cNvSpPr/>
          <p:nvPr/>
        </p:nvSpPr>
        <p:spPr>
          <a:xfrm>
            <a:off x="5943600" y="3962400"/>
            <a:ext cx="2819400" cy="2590800"/>
          </a:xfrm>
          <a:prstGeom prst="rect">
            <a:avLst/>
          </a:prstGeom>
          <a:noFill/>
        </p:spPr>
        <p:txBody>
          <a:bodyPr wrap="square" lIns="91440" tIns="91440" rIns="91440" bIns="91440">
            <a:noAutofit/>
          </a:bodyPr>
          <a:lstStyle/>
          <a:p>
            <a:pPr marL="0" lvl="1">
              <a:lnSpc>
                <a:spcPct val="95000"/>
              </a:lnSpc>
              <a:spcBef>
                <a:spcPts val="600"/>
              </a:spcBef>
              <a:spcAft>
                <a:spcPts val="300"/>
              </a:spcAft>
            </a:pPr>
            <a:r>
              <a:rPr lang="en-US" sz="1400" dirty="0"/>
              <a:t>By comparing the current values against real incidents, we can compute how accurate our forecasts where (i.e. when we said we’d be attacked by insiders once in five years, is that how often we are really being attacked). If there are significant variances in these values, we can recommend changes to our rating tables to better forecast our loss exposure.</a:t>
            </a:r>
          </a:p>
        </p:txBody>
      </p:sp>
      <p:pic>
        <p:nvPicPr>
          <p:cNvPr id="5213" name="Picture 9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1" y="4495800"/>
            <a:ext cx="5410200" cy="196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6638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Object 56" hidden="1"/>
          <p:cNvGraphicFramePr>
            <a:graphicFrameLocks noChangeAspect="1"/>
          </p:cNvGraphicFramePr>
          <p:nvPr>
            <p:custDataLst>
              <p:tags r:id="rId2"/>
            </p:custDataLst>
            <p:extLst>
              <p:ext uri="{D42A27DB-BD31-4B8C-83A1-F6EECF244321}">
                <p14:modId xmlns:p14="http://schemas.microsoft.com/office/powerpoint/2010/main" val="5176241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6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Title 2"/>
          <p:cNvSpPr>
            <a:spLocks noGrp="1"/>
          </p:cNvSpPr>
          <p:nvPr>
            <p:ph type="title"/>
          </p:nvPr>
        </p:nvSpPr>
        <p:spPr/>
        <p:txBody>
          <a:bodyPr>
            <a:normAutofit/>
          </a:bodyPr>
          <a:lstStyle/>
          <a:p>
            <a:r>
              <a:rPr lang="en-US" sz="3200" dirty="0" smtClean="0"/>
              <a:t>High </a:t>
            </a:r>
            <a:r>
              <a:rPr lang="en-US" sz="3200" dirty="0"/>
              <a:t>Level Process and </a:t>
            </a:r>
            <a:r>
              <a:rPr lang="en-US" sz="3200" dirty="0" smtClean="0"/>
              <a:t>Responsibilities</a:t>
            </a:r>
            <a:endParaRPr lang="en-US" sz="3200" dirty="0"/>
          </a:p>
        </p:txBody>
      </p:sp>
      <p:sp>
        <p:nvSpPr>
          <p:cNvPr id="4" name="Freeform 3"/>
          <p:cNvSpPr/>
          <p:nvPr/>
        </p:nvSpPr>
        <p:spPr>
          <a:xfrm>
            <a:off x="511122" y="3388007"/>
            <a:ext cx="1032758" cy="340340"/>
          </a:xfrm>
          <a:custGeom>
            <a:avLst/>
            <a:gdLst>
              <a:gd name="connsiteX0" fmla="*/ 0 w 1032758"/>
              <a:gd name="connsiteY0" fmla="*/ 0 h 340340"/>
              <a:gd name="connsiteX1" fmla="*/ 1032758 w 1032758"/>
              <a:gd name="connsiteY1" fmla="*/ 0 h 340340"/>
              <a:gd name="connsiteX2" fmla="*/ 1032758 w 1032758"/>
              <a:gd name="connsiteY2" fmla="*/ 340340 h 340340"/>
              <a:gd name="connsiteX3" fmla="*/ 0 w 1032758"/>
              <a:gd name="connsiteY3" fmla="*/ 340340 h 340340"/>
              <a:gd name="connsiteX4" fmla="*/ 0 w 1032758"/>
              <a:gd name="connsiteY4" fmla="*/ 0 h 3403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2758" h="340340">
                <a:moveTo>
                  <a:pt x="0" y="0"/>
                </a:moveTo>
                <a:lnTo>
                  <a:pt x="1032758" y="0"/>
                </a:lnTo>
                <a:lnTo>
                  <a:pt x="1032758" y="340340"/>
                </a:lnTo>
                <a:lnTo>
                  <a:pt x="0" y="3403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100" b="1" kern="1200" dirty="0" smtClean="0"/>
              <a:t>Incidents</a:t>
            </a:r>
            <a:endParaRPr lang="en-US" sz="1100" b="1" kern="1200" dirty="0"/>
          </a:p>
        </p:txBody>
      </p:sp>
      <p:grpSp>
        <p:nvGrpSpPr>
          <p:cNvPr id="54" name="Group 53"/>
          <p:cNvGrpSpPr/>
          <p:nvPr/>
        </p:nvGrpSpPr>
        <p:grpSpPr>
          <a:xfrm>
            <a:off x="452442" y="3019970"/>
            <a:ext cx="1129696" cy="1025247"/>
            <a:chOff x="499511" y="2667000"/>
            <a:chExt cx="1129696" cy="1025247"/>
          </a:xfrm>
        </p:grpSpPr>
        <p:sp>
          <p:nvSpPr>
            <p:cNvPr id="9" name="Oval 8"/>
            <p:cNvSpPr/>
            <p:nvPr/>
          </p:nvSpPr>
          <p:spPr>
            <a:xfrm>
              <a:off x="557017" y="2931527"/>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0" name="Oval 9"/>
            <p:cNvSpPr/>
            <p:nvPr/>
          </p:nvSpPr>
          <p:spPr>
            <a:xfrm>
              <a:off x="614523" y="2816515"/>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1" name="Oval 10"/>
            <p:cNvSpPr/>
            <p:nvPr/>
          </p:nvSpPr>
          <p:spPr>
            <a:xfrm>
              <a:off x="752537" y="2839517"/>
              <a:ext cx="129094" cy="1290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2" name="Oval 11"/>
            <p:cNvSpPr/>
            <p:nvPr/>
          </p:nvSpPr>
          <p:spPr>
            <a:xfrm>
              <a:off x="867549" y="2713004"/>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3" name="Oval 12"/>
            <p:cNvSpPr/>
            <p:nvPr/>
          </p:nvSpPr>
          <p:spPr>
            <a:xfrm>
              <a:off x="1017064" y="2667000"/>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4" name="Oval 13"/>
            <p:cNvSpPr/>
            <p:nvPr/>
          </p:nvSpPr>
          <p:spPr>
            <a:xfrm>
              <a:off x="1201083" y="2747508"/>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5" name="Oval 14"/>
            <p:cNvSpPr/>
            <p:nvPr/>
          </p:nvSpPr>
          <p:spPr>
            <a:xfrm>
              <a:off x="1316095" y="2805014"/>
              <a:ext cx="129094" cy="1290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6" name="Oval 15"/>
            <p:cNvSpPr/>
            <p:nvPr/>
          </p:nvSpPr>
          <p:spPr>
            <a:xfrm>
              <a:off x="1477111" y="2931527"/>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7" name="Oval 16"/>
            <p:cNvSpPr/>
            <p:nvPr/>
          </p:nvSpPr>
          <p:spPr>
            <a:xfrm>
              <a:off x="1546118" y="3058039"/>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8" name="Oval 17"/>
            <p:cNvSpPr/>
            <p:nvPr/>
          </p:nvSpPr>
          <p:spPr>
            <a:xfrm>
              <a:off x="948057" y="2816515"/>
              <a:ext cx="211246" cy="21124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9" name="Oval 18"/>
            <p:cNvSpPr/>
            <p:nvPr/>
          </p:nvSpPr>
          <p:spPr>
            <a:xfrm>
              <a:off x="499511" y="3253559"/>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0" name="Oval 19"/>
            <p:cNvSpPr/>
            <p:nvPr/>
          </p:nvSpPr>
          <p:spPr>
            <a:xfrm>
              <a:off x="568518" y="3357070"/>
              <a:ext cx="129094" cy="1290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1" name="Oval 20"/>
            <p:cNvSpPr/>
            <p:nvPr/>
          </p:nvSpPr>
          <p:spPr>
            <a:xfrm>
              <a:off x="741036" y="3449079"/>
              <a:ext cx="187774" cy="18777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2" name="Oval 21"/>
            <p:cNvSpPr/>
            <p:nvPr/>
          </p:nvSpPr>
          <p:spPr>
            <a:xfrm>
              <a:off x="982561" y="3598595"/>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3" name="Oval 22"/>
            <p:cNvSpPr/>
            <p:nvPr/>
          </p:nvSpPr>
          <p:spPr>
            <a:xfrm>
              <a:off x="1028565" y="3449079"/>
              <a:ext cx="129094" cy="1290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4" name="Oval 23"/>
            <p:cNvSpPr/>
            <p:nvPr/>
          </p:nvSpPr>
          <p:spPr>
            <a:xfrm>
              <a:off x="1143577" y="3610096"/>
              <a:ext cx="82151" cy="8215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5" name="Oval 24"/>
            <p:cNvSpPr/>
            <p:nvPr/>
          </p:nvSpPr>
          <p:spPr>
            <a:xfrm>
              <a:off x="1247088" y="3426077"/>
              <a:ext cx="187774" cy="18777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6" name="Oval 25"/>
            <p:cNvSpPr/>
            <p:nvPr/>
          </p:nvSpPr>
          <p:spPr>
            <a:xfrm>
              <a:off x="1500113" y="3380072"/>
              <a:ext cx="129094" cy="1290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grpSp>
      <p:sp>
        <p:nvSpPr>
          <p:cNvPr id="40" name="Round Diagonal Corner Rectangle 39"/>
          <p:cNvSpPr/>
          <p:nvPr/>
        </p:nvSpPr>
        <p:spPr>
          <a:xfrm>
            <a:off x="7587024" y="3093144"/>
            <a:ext cx="1045348" cy="878899"/>
          </a:xfrm>
          <a:prstGeom prst="round2DiagRect">
            <a:avLst>
              <a:gd name="adj1" fmla="val 13777"/>
              <a:gd name="adj2" fmla="val 0"/>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712" tIns="128712" rIns="128712" bIns="128712" numCol="1" spcCol="1270" anchor="ctr" anchorCtr="0">
            <a:noAutofit/>
          </a:bodyPr>
          <a:lstStyle/>
          <a:p>
            <a:pPr lvl="0" algn="ctr" defTabSz="577850">
              <a:lnSpc>
                <a:spcPct val="90000"/>
              </a:lnSpc>
              <a:spcBef>
                <a:spcPct val="0"/>
              </a:spcBef>
              <a:spcAft>
                <a:spcPct val="35000"/>
              </a:spcAft>
            </a:pPr>
            <a:r>
              <a:rPr lang="en-US" sz="1100" b="1" kern="1200" dirty="0" smtClean="0"/>
              <a:t>Rating Table Updates</a:t>
            </a:r>
            <a:endParaRPr lang="en-US" sz="1100" b="1" kern="1200" dirty="0"/>
          </a:p>
        </p:txBody>
      </p:sp>
      <p:sp>
        <p:nvSpPr>
          <p:cNvPr id="8" name="Rectangle 7"/>
          <p:cNvSpPr/>
          <p:nvPr/>
        </p:nvSpPr>
        <p:spPr>
          <a:xfrm>
            <a:off x="500911" y="4239168"/>
            <a:ext cx="1032758" cy="637632"/>
          </a:xfrm>
          <a:prstGeom prst="rect">
            <a:avLst/>
          </a:prstGeom>
          <a:solidFill>
            <a:schemeClr val="accent3">
              <a:lumMod val="20000"/>
              <a:lumOff val="80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200" kern="1200" dirty="0" smtClean="0">
                <a:solidFill>
                  <a:schemeClr val="bg1"/>
                </a:solidFill>
              </a:rPr>
              <a:t>Incident Management</a:t>
            </a:r>
            <a:endParaRPr lang="en-US" sz="1200" kern="1200" dirty="0">
              <a:solidFill>
                <a:schemeClr val="bg1"/>
              </a:solidFill>
            </a:endParaRPr>
          </a:p>
        </p:txBody>
      </p:sp>
      <p:sp>
        <p:nvSpPr>
          <p:cNvPr id="29" name="Rectangle 28"/>
          <p:cNvSpPr/>
          <p:nvPr/>
        </p:nvSpPr>
        <p:spPr>
          <a:xfrm>
            <a:off x="1877907" y="4239168"/>
            <a:ext cx="1033999" cy="637632"/>
          </a:xfrm>
          <a:prstGeom prst="rect">
            <a:avLst/>
          </a:prstGeom>
          <a:solidFill>
            <a:schemeClr val="accent3">
              <a:lumMod val="20000"/>
              <a:lumOff val="80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200" dirty="0">
                <a:solidFill>
                  <a:schemeClr val="bg1"/>
                </a:solidFill>
              </a:rPr>
              <a:t>Incident Management</a:t>
            </a:r>
            <a:endParaRPr lang="en-US" sz="1200" dirty="0">
              <a:solidFill>
                <a:schemeClr val="bg1"/>
              </a:solidFill>
            </a:endParaRPr>
          </a:p>
        </p:txBody>
      </p:sp>
      <p:sp>
        <p:nvSpPr>
          <p:cNvPr id="32" name="Rectangle 31"/>
          <p:cNvSpPr/>
          <p:nvPr/>
        </p:nvSpPr>
        <p:spPr>
          <a:xfrm>
            <a:off x="3337690" y="4239168"/>
            <a:ext cx="1033999" cy="637632"/>
          </a:xfrm>
          <a:prstGeom prst="rect">
            <a:avLst/>
          </a:prstGeom>
          <a:solidFill>
            <a:schemeClr val="accent3">
              <a:lumMod val="20000"/>
              <a:lumOff val="80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200" dirty="0">
                <a:solidFill>
                  <a:schemeClr val="bg1"/>
                </a:solidFill>
              </a:rPr>
              <a:t>Incident Management</a:t>
            </a:r>
            <a:endParaRPr lang="en-US" sz="1200" dirty="0">
              <a:solidFill>
                <a:schemeClr val="bg1"/>
              </a:solidFill>
            </a:endParaRPr>
          </a:p>
        </p:txBody>
      </p:sp>
      <p:sp>
        <p:nvSpPr>
          <p:cNvPr id="35" name="Rectangle 34"/>
          <p:cNvSpPr/>
          <p:nvPr/>
        </p:nvSpPr>
        <p:spPr>
          <a:xfrm>
            <a:off x="4797473" y="4239168"/>
            <a:ext cx="1033999" cy="637632"/>
          </a:xfrm>
          <a:prstGeom prst="rect">
            <a:avLst/>
          </a:prstGeom>
          <a:solidFill>
            <a:schemeClr val="accent3">
              <a:lumMod val="20000"/>
              <a:lumOff val="80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200" kern="1200" dirty="0" smtClean="0">
                <a:solidFill>
                  <a:schemeClr val="bg1"/>
                </a:solidFill>
              </a:rPr>
              <a:t>Risk Analysis</a:t>
            </a:r>
            <a:endParaRPr lang="en-US" sz="1200" kern="1200" dirty="0">
              <a:solidFill>
                <a:schemeClr val="bg1"/>
              </a:solidFill>
            </a:endParaRPr>
          </a:p>
        </p:txBody>
      </p:sp>
      <p:sp>
        <p:nvSpPr>
          <p:cNvPr id="38" name="Rectangle 37"/>
          <p:cNvSpPr/>
          <p:nvPr/>
        </p:nvSpPr>
        <p:spPr>
          <a:xfrm>
            <a:off x="6257256" y="4239168"/>
            <a:ext cx="1033999" cy="637632"/>
          </a:xfrm>
          <a:prstGeom prst="rect">
            <a:avLst/>
          </a:prstGeom>
          <a:solidFill>
            <a:schemeClr val="accent3">
              <a:lumMod val="20000"/>
              <a:lumOff val="80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200" kern="1200" dirty="0" smtClean="0">
                <a:solidFill>
                  <a:schemeClr val="bg1"/>
                </a:solidFill>
              </a:rPr>
              <a:t>Risk Analysis</a:t>
            </a:r>
            <a:endParaRPr lang="en-US" sz="1200" kern="1200" dirty="0">
              <a:solidFill>
                <a:schemeClr val="bg1"/>
              </a:solidFill>
            </a:endParaRPr>
          </a:p>
        </p:txBody>
      </p:sp>
      <p:sp>
        <p:nvSpPr>
          <p:cNvPr id="41" name="Rectangle 40"/>
          <p:cNvSpPr/>
          <p:nvPr/>
        </p:nvSpPr>
        <p:spPr>
          <a:xfrm>
            <a:off x="7529532" y="4239168"/>
            <a:ext cx="1033999" cy="637632"/>
          </a:xfrm>
          <a:prstGeom prst="rect">
            <a:avLst/>
          </a:prstGeom>
          <a:solidFill>
            <a:schemeClr val="accent3">
              <a:lumMod val="20000"/>
              <a:lumOff val="80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200" kern="1200" dirty="0" smtClean="0">
                <a:solidFill>
                  <a:schemeClr val="bg1"/>
                </a:solidFill>
              </a:rPr>
              <a:t>Risk Analysis</a:t>
            </a:r>
            <a:endParaRPr lang="en-US" sz="1200" kern="1200" dirty="0">
              <a:solidFill>
                <a:schemeClr val="bg1"/>
              </a:solidFill>
            </a:endParaRPr>
          </a:p>
        </p:txBody>
      </p:sp>
      <p:grpSp>
        <p:nvGrpSpPr>
          <p:cNvPr id="42" name="Group 41"/>
          <p:cNvGrpSpPr/>
          <p:nvPr/>
        </p:nvGrpSpPr>
        <p:grpSpPr>
          <a:xfrm>
            <a:off x="1747892" y="2885579"/>
            <a:ext cx="1294029" cy="1294029"/>
            <a:chOff x="2454821" y="178980"/>
            <a:chExt cx="1592756" cy="1592756"/>
          </a:xfrm>
        </p:grpSpPr>
        <p:sp>
          <p:nvSpPr>
            <p:cNvPr id="43" name="Shape 42"/>
            <p:cNvSpPr/>
            <p:nvPr/>
          </p:nvSpPr>
          <p:spPr>
            <a:xfrm rot="20700000">
              <a:off x="2454821" y="178980"/>
              <a:ext cx="1592756" cy="1592756"/>
            </a:xfrm>
            <a:prstGeom prst="gear6">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sz="900" b="1" dirty="0"/>
            </a:p>
          </p:txBody>
        </p:sp>
        <p:sp>
          <p:nvSpPr>
            <p:cNvPr id="44" name="Shape 4"/>
            <p:cNvSpPr/>
            <p:nvPr/>
          </p:nvSpPr>
          <p:spPr>
            <a:xfrm>
              <a:off x="2804160" y="528318"/>
              <a:ext cx="894080" cy="894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900" b="1" kern="1200"/>
            </a:p>
          </p:txBody>
        </p:sp>
      </p:grpSp>
      <p:grpSp>
        <p:nvGrpSpPr>
          <p:cNvPr id="45" name="Group 44"/>
          <p:cNvGrpSpPr/>
          <p:nvPr/>
        </p:nvGrpSpPr>
        <p:grpSpPr>
          <a:xfrm>
            <a:off x="3207675" y="2885579"/>
            <a:ext cx="1294029" cy="1294029"/>
            <a:chOff x="2454821" y="178980"/>
            <a:chExt cx="1592756" cy="1592756"/>
          </a:xfrm>
        </p:grpSpPr>
        <p:sp>
          <p:nvSpPr>
            <p:cNvPr id="46" name="Shape 45"/>
            <p:cNvSpPr/>
            <p:nvPr/>
          </p:nvSpPr>
          <p:spPr>
            <a:xfrm rot="20700000">
              <a:off x="2454821" y="178980"/>
              <a:ext cx="1592756" cy="1592756"/>
            </a:xfrm>
            <a:prstGeom prst="gear6">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47" name="Shape 4"/>
            <p:cNvSpPr/>
            <p:nvPr/>
          </p:nvSpPr>
          <p:spPr>
            <a:xfrm>
              <a:off x="2804160" y="528318"/>
              <a:ext cx="894080" cy="894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p:txBody>
        </p:sp>
      </p:grpSp>
      <p:grpSp>
        <p:nvGrpSpPr>
          <p:cNvPr id="48" name="Group 47"/>
          <p:cNvGrpSpPr/>
          <p:nvPr/>
        </p:nvGrpSpPr>
        <p:grpSpPr>
          <a:xfrm>
            <a:off x="4667458" y="2885579"/>
            <a:ext cx="1294029" cy="1294029"/>
            <a:chOff x="2454821" y="178980"/>
            <a:chExt cx="1592756" cy="1592756"/>
          </a:xfrm>
        </p:grpSpPr>
        <p:sp>
          <p:nvSpPr>
            <p:cNvPr id="49" name="Shape 48"/>
            <p:cNvSpPr/>
            <p:nvPr/>
          </p:nvSpPr>
          <p:spPr>
            <a:xfrm rot="20700000">
              <a:off x="2454821" y="178980"/>
              <a:ext cx="1592756" cy="1592756"/>
            </a:xfrm>
            <a:prstGeom prst="gear6">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sz="900" b="1"/>
            </a:p>
          </p:txBody>
        </p:sp>
        <p:sp>
          <p:nvSpPr>
            <p:cNvPr id="50" name="Shape 4"/>
            <p:cNvSpPr/>
            <p:nvPr/>
          </p:nvSpPr>
          <p:spPr>
            <a:xfrm>
              <a:off x="2804160" y="528318"/>
              <a:ext cx="894080" cy="894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900" b="1" kern="1200"/>
            </a:p>
          </p:txBody>
        </p:sp>
      </p:grpSp>
      <p:grpSp>
        <p:nvGrpSpPr>
          <p:cNvPr id="51" name="Group 50"/>
          <p:cNvGrpSpPr/>
          <p:nvPr/>
        </p:nvGrpSpPr>
        <p:grpSpPr>
          <a:xfrm>
            <a:off x="6127241" y="2885579"/>
            <a:ext cx="1294029" cy="1294029"/>
            <a:chOff x="2454821" y="178980"/>
            <a:chExt cx="1592756" cy="1592756"/>
          </a:xfrm>
        </p:grpSpPr>
        <p:sp>
          <p:nvSpPr>
            <p:cNvPr id="52" name="Shape 51"/>
            <p:cNvSpPr/>
            <p:nvPr/>
          </p:nvSpPr>
          <p:spPr>
            <a:xfrm rot="20700000">
              <a:off x="2454821" y="178980"/>
              <a:ext cx="1592756" cy="1592756"/>
            </a:xfrm>
            <a:prstGeom prst="gear6">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53" name="Shape 4"/>
            <p:cNvSpPr/>
            <p:nvPr/>
          </p:nvSpPr>
          <p:spPr>
            <a:xfrm>
              <a:off x="2804160" y="528318"/>
              <a:ext cx="894080" cy="894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p:txBody>
        </p:sp>
      </p:grpSp>
      <p:sp>
        <p:nvSpPr>
          <p:cNvPr id="28" name="Freeform 27"/>
          <p:cNvSpPr/>
          <p:nvPr/>
        </p:nvSpPr>
        <p:spPr>
          <a:xfrm>
            <a:off x="1955509" y="3177913"/>
            <a:ext cx="880195" cy="723799"/>
          </a:xfrm>
          <a:custGeom>
            <a:avLst/>
            <a:gdLst>
              <a:gd name="connsiteX0" fmla="*/ 0 w 1033999"/>
              <a:gd name="connsiteY0" fmla="*/ 0 h 723799"/>
              <a:gd name="connsiteX1" fmla="*/ 1033999 w 1033999"/>
              <a:gd name="connsiteY1" fmla="*/ 0 h 723799"/>
              <a:gd name="connsiteX2" fmla="*/ 1033999 w 1033999"/>
              <a:gd name="connsiteY2" fmla="*/ 723799 h 723799"/>
              <a:gd name="connsiteX3" fmla="*/ 0 w 1033999"/>
              <a:gd name="connsiteY3" fmla="*/ 723799 h 723799"/>
              <a:gd name="connsiteX4" fmla="*/ 0 w 1033999"/>
              <a:gd name="connsiteY4" fmla="*/ 0 h 723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3999" h="723799">
                <a:moveTo>
                  <a:pt x="0" y="0"/>
                </a:moveTo>
                <a:lnTo>
                  <a:pt x="1033999" y="0"/>
                </a:lnTo>
                <a:lnTo>
                  <a:pt x="1033999" y="723799"/>
                </a:lnTo>
                <a:lnTo>
                  <a:pt x="0" y="723799"/>
                </a:lnTo>
                <a:lnTo>
                  <a:pt x="0" y="0"/>
                </a:lnTo>
                <a:close/>
              </a:path>
            </a:pathLst>
          </a:custGeom>
          <a:noFill/>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6510" tIns="16510" rIns="16510" bIns="16510" numCol="1" spcCol="1270" anchor="ctr" anchorCtr="0">
            <a:noAutofit/>
          </a:bodyPr>
          <a:lstStyle/>
          <a:p>
            <a:pPr algn="ctr" defTabSz="577850">
              <a:lnSpc>
                <a:spcPct val="90000"/>
              </a:lnSpc>
              <a:spcBef>
                <a:spcPct val="0"/>
              </a:spcBef>
              <a:spcAft>
                <a:spcPct val="35000"/>
              </a:spcAft>
            </a:pPr>
            <a:r>
              <a:rPr lang="en-US" sz="1100" b="1" dirty="0" smtClean="0">
                <a:solidFill>
                  <a:schemeClr val="bg1"/>
                </a:solidFill>
              </a:rPr>
              <a:t>Incident Mgmt</a:t>
            </a:r>
            <a:br>
              <a:rPr lang="en-US" sz="1100" b="1" dirty="0" smtClean="0">
                <a:solidFill>
                  <a:schemeClr val="bg1"/>
                </a:solidFill>
              </a:rPr>
            </a:br>
            <a:r>
              <a:rPr lang="en-US" sz="1100" b="1" dirty="0" smtClean="0">
                <a:solidFill>
                  <a:schemeClr val="bg1"/>
                </a:solidFill>
              </a:rPr>
              <a:t>App</a:t>
            </a:r>
            <a:endParaRPr lang="en-US" sz="1100" b="1" dirty="0">
              <a:solidFill>
                <a:schemeClr val="bg1"/>
              </a:solidFill>
            </a:endParaRPr>
          </a:p>
        </p:txBody>
      </p:sp>
      <p:sp>
        <p:nvSpPr>
          <p:cNvPr id="31" name="Freeform 30"/>
          <p:cNvSpPr/>
          <p:nvPr/>
        </p:nvSpPr>
        <p:spPr>
          <a:xfrm>
            <a:off x="3404406" y="3177913"/>
            <a:ext cx="950405" cy="723799"/>
          </a:xfrm>
          <a:custGeom>
            <a:avLst/>
            <a:gdLst>
              <a:gd name="connsiteX0" fmla="*/ 0 w 1033999"/>
              <a:gd name="connsiteY0" fmla="*/ 0 h 723799"/>
              <a:gd name="connsiteX1" fmla="*/ 1033999 w 1033999"/>
              <a:gd name="connsiteY1" fmla="*/ 0 h 723799"/>
              <a:gd name="connsiteX2" fmla="*/ 1033999 w 1033999"/>
              <a:gd name="connsiteY2" fmla="*/ 723799 h 723799"/>
              <a:gd name="connsiteX3" fmla="*/ 0 w 1033999"/>
              <a:gd name="connsiteY3" fmla="*/ 723799 h 723799"/>
              <a:gd name="connsiteX4" fmla="*/ 0 w 1033999"/>
              <a:gd name="connsiteY4" fmla="*/ 0 h 723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3999" h="723799">
                <a:moveTo>
                  <a:pt x="0" y="0"/>
                </a:moveTo>
                <a:lnTo>
                  <a:pt x="1033999" y="0"/>
                </a:lnTo>
                <a:lnTo>
                  <a:pt x="1033999" y="723799"/>
                </a:lnTo>
                <a:lnTo>
                  <a:pt x="0" y="723799"/>
                </a:lnTo>
                <a:lnTo>
                  <a:pt x="0" y="0"/>
                </a:lnTo>
                <a:close/>
              </a:path>
            </a:pathLst>
          </a:custGeom>
          <a:noFill/>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100" b="1" kern="1200" dirty="0" smtClean="0">
                <a:solidFill>
                  <a:schemeClr val="bg1"/>
                </a:solidFill>
              </a:rPr>
              <a:t>VERIS Classification</a:t>
            </a:r>
            <a:endParaRPr lang="en-US" sz="1100" b="1" kern="1200" dirty="0">
              <a:solidFill>
                <a:schemeClr val="bg1"/>
              </a:solidFill>
            </a:endParaRPr>
          </a:p>
        </p:txBody>
      </p:sp>
      <p:sp>
        <p:nvSpPr>
          <p:cNvPr id="34" name="Freeform 33"/>
          <p:cNvSpPr/>
          <p:nvPr/>
        </p:nvSpPr>
        <p:spPr>
          <a:xfrm>
            <a:off x="4797473" y="3177913"/>
            <a:ext cx="1033999" cy="723799"/>
          </a:xfrm>
          <a:custGeom>
            <a:avLst/>
            <a:gdLst>
              <a:gd name="connsiteX0" fmla="*/ 0 w 1033999"/>
              <a:gd name="connsiteY0" fmla="*/ 0 h 723799"/>
              <a:gd name="connsiteX1" fmla="*/ 1033999 w 1033999"/>
              <a:gd name="connsiteY1" fmla="*/ 0 h 723799"/>
              <a:gd name="connsiteX2" fmla="*/ 1033999 w 1033999"/>
              <a:gd name="connsiteY2" fmla="*/ 723799 h 723799"/>
              <a:gd name="connsiteX3" fmla="*/ 0 w 1033999"/>
              <a:gd name="connsiteY3" fmla="*/ 723799 h 723799"/>
              <a:gd name="connsiteX4" fmla="*/ 0 w 1033999"/>
              <a:gd name="connsiteY4" fmla="*/ 0 h 723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3999" h="723799">
                <a:moveTo>
                  <a:pt x="0" y="0"/>
                </a:moveTo>
                <a:lnTo>
                  <a:pt x="1033999" y="0"/>
                </a:lnTo>
                <a:lnTo>
                  <a:pt x="1033999" y="723799"/>
                </a:lnTo>
                <a:lnTo>
                  <a:pt x="0" y="723799"/>
                </a:lnTo>
                <a:lnTo>
                  <a:pt x="0" y="0"/>
                </a:lnTo>
                <a:close/>
              </a:path>
            </a:pathLst>
          </a:custGeom>
          <a:noFill/>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100" b="1" kern="1200" dirty="0" smtClean="0">
                <a:solidFill>
                  <a:schemeClr val="bg1"/>
                </a:solidFill>
              </a:rPr>
              <a:t>Reporting</a:t>
            </a:r>
            <a:endParaRPr lang="en-US" sz="1100" b="1" kern="1200" dirty="0">
              <a:solidFill>
                <a:schemeClr val="bg1"/>
              </a:solidFill>
            </a:endParaRPr>
          </a:p>
        </p:txBody>
      </p:sp>
      <p:sp>
        <p:nvSpPr>
          <p:cNvPr id="37" name="Freeform 36"/>
          <p:cNvSpPr/>
          <p:nvPr/>
        </p:nvSpPr>
        <p:spPr>
          <a:xfrm>
            <a:off x="6257256" y="3177913"/>
            <a:ext cx="1033999" cy="723799"/>
          </a:xfrm>
          <a:custGeom>
            <a:avLst/>
            <a:gdLst>
              <a:gd name="connsiteX0" fmla="*/ 0 w 1033999"/>
              <a:gd name="connsiteY0" fmla="*/ 0 h 723799"/>
              <a:gd name="connsiteX1" fmla="*/ 1033999 w 1033999"/>
              <a:gd name="connsiteY1" fmla="*/ 0 h 723799"/>
              <a:gd name="connsiteX2" fmla="*/ 1033999 w 1033999"/>
              <a:gd name="connsiteY2" fmla="*/ 723799 h 723799"/>
              <a:gd name="connsiteX3" fmla="*/ 0 w 1033999"/>
              <a:gd name="connsiteY3" fmla="*/ 723799 h 723799"/>
              <a:gd name="connsiteX4" fmla="*/ 0 w 1033999"/>
              <a:gd name="connsiteY4" fmla="*/ 0 h 723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3999" h="723799">
                <a:moveTo>
                  <a:pt x="0" y="0"/>
                </a:moveTo>
                <a:lnTo>
                  <a:pt x="1033999" y="0"/>
                </a:lnTo>
                <a:lnTo>
                  <a:pt x="1033999" y="723799"/>
                </a:lnTo>
                <a:lnTo>
                  <a:pt x="0" y="723799"/>
                </a:lnTo>
                <a:lnTo>
                  <a:pt x="0" y="0"/>
                </a:lnTo>
                <a:close/>
              </a:path>
            </a:pathLst>
          </a:custGeom>
          <a:noFill/>
          <a:ln>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100" b="1" kern="1200" dirty="0" smtClean="0">
                <a:solidFill>
                  <a:schemeClr val="bg1"/>
                </a:solidFill>
              </a:rPr>
              <a:t>Rating </a:t>
            </a:r>
            <a:br>
              <a:rPr lang="en-US" sz="1100" b="1" kern="1200" dirty="0" smtClean="0">
                <a:solidFill>
                  <a:schemeClr val="bg1"/>
                </a:solidFill>
              </a:rPr>
            </a:br>
            <a:r>
              <a:rPr lang="en-US" sz="1100" b="1" kern="1200" dirty="0" smtClean="0">
                <a:solidFill>
                  <a:schemeClr val="bg1"/>
                </a:solidFill>
              </a:rPr>
              <a:t>Table</a:t>
            </a:r>
            <a:br>
              <a:rPr lang="en-US" sz="1100" b="1" kern="1200" dirty="0" smtClean="0">
                <a:solidFill>
                  <a:schemeClr val="bg1"/>
                </a:solidFill>
              </a:rPr>
            </a:br>
            <a:r>
              <a:rPr lang="en-US" sz="1100" b="1" kern="1200" dirty="0" smtClean="0">
                <a:solidFill>
                  <a:schemeClr val="bg1"/>
                </a:solidFill>
              </a:rPr>
              <a:t>Analysis</a:t>
            </a:r>
            <a:endParaRPr lang="en-US" sz="1100" b="1" kern="1200" dirty="0">
              <a:solidFill>
                <a:schemeClr val="bg1"/>
              </a:solidFill>
            </a:endParaRPr>
          </a:p>
        </p:txBody>
      </p:sp>
      <p:sp>
        <p:nvSpPr>
          <p:cNvPr id="58" name="Curved Down Arrow 57"/>
          <p:cNvSpPr/>
          <p:nvPr/>
        </p:nvSpPr>
        <p:spPr>
          <a:xfrm>
            <a:off x="2642406" y="2510331"/>
            <a:ext cx="762000" cy="498753"/>
          </a:xfrm>
          <a:prstGeom prst="curved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Curved Down Arrow 58"/>
          <p:cNvSpPr/>
          <p:nvPr/>
        </p:nvSpPr>
        <p:spPr>
          <a:xfrm>
            <a:off x="4141044" y="2510331"/>
            <a:ext cx="762000" cy="498753"/>
          </a:xfrm>
          <a:prstGeom prst="curved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Curved Down Arrow 59"/>
          <p:cNvSpPr/>
          <p:nvPr/>
        </p:nvSpPr>
        <p:spPr>
          <a:xfrm>
            <a:off x="5618847" y="2510331"/>
            <a:ext cx="762000" cy="498753"/>
          </a:xfrm>
          <a:prstGeom prst="curved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Curved Down Arrow 60"/>
          <p:cNvSpPr/>
          <p:nvPr/>
        </p:nvSpPr>
        <p:spPr>
          <a:xfrm>
            <a:off x="7137452" y="2510331"/>
            <a:ext cx="762000" cy="498753"/>
          </a:xfrm>
          <a:prstGeom prst="curved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urved Down Arrow 61"/>
          <p:cNvSpPr/>
          <p:nvPr/>
        </p:nvSpPr>
        <p:spPr>
          <a:xfrm>
            <a:off x="1333573" y="2510331"/>
            <a:ext cx="762000" cy="498753"/>
          </a:xfrm>
          <a:prstGeom prst="curved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12505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828799"/>
            <a:ext cx="2819400" cy="3470031"/>
          </a:xfrm>
          <a:prstGeom prst="rect">
            <a:avLst/>
          </a:prstGeom>
        </p:spPr>
      </p:pic>
      <p:sp>
        <p:nvSpPr>
          <p:cNvPr id="21" name="Subtitle 1"/>
          <p:cNvSpPr txBox="1">
            <a:spLocks/>
          </p:cNvSpPr>
          <p:nvPr/>
        </p:nvSpPr>
        <p:spPr>
          <a:xfrm>
            <a:off x="4019015" y="2667000"/>
            <a:ext cx="3087170" cy="53340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buNone/>
            </a:pPr>
            <a:r>
              <a:rPr lang="en-US" sz="2800" dirty="0" smtClean="0"/>
              <a:t>Jack Freund, PhD</a:t>
            </a:r>
            <a:endParaRPr lang="en-US" sz="2800" dirty="0"/>
          </a:p>
        </p:txBody>
      </p:sp>
      <p:sp>
        <p:nvSpPr>
          <p:cNvPr id="22" name="Text Placeholder 4"/>
          <p:cNvSpPr txBox="1">
            <a:spLocks/>
          </p:cNvSpPr>
          <p:nvPr/>
        </p:nvSpPr>
        <p:spPr>
          <a:xfrm>
            <a:off x="4171217" y="3246439"/>
            <a:ext cx="3124200" cy="1096962"/>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ysClr val="window" lastClr="FFFFFF"/>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ysClr val="window" lastClr="FFFFFF"/>
                </a:solidFill>
                <a:effectLst/>
                <a:uLnTx/>
                <a:uFillTx/>
                <a:latin typeface="Calibri" panose="020F0502020204030204"/>
                <a:ea typeface="+mn-ea"/>
                <a:cs typeface="+mn-cs"/>
              </a:rPr>
              <a:t>jackfreund3</a:t>
            </a:r>
            <a:endParaRPr kumimoji="0" lang="en-US" sz="2400" b="0" i="0" u="none" strike="noStrike" kern="1200" cap="none" spc="0" normalizeH="0" baseline="0" noProof="0" dirty="0" smtClean="0">
              <a:ln>
                <a:noFill/>
              </a:ln>
              <a:solidFill>
                <a:sysClr val="window" lastClr="FFFFFF"/>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ysClr val="window" lastClr="FFFFFF"/>
                </a:solidFill>
                <a:effectLst/>
                <a:uLnTx/>
                <a:uFillTx/>
                <a:latin typeface="Calibri" panose="020F0502020204030204"/>
                <a:ea typeface="+mn-ea"/>
                <a:cs typeface="+mn-cs"/>
              </a:rPr>
              <a:t> linkedin.com/in/</a:t>
            </a:r>
            <a:r>
              <a:rPr kumimoji="0" lang="en-US" sz="2400" b="0" i="0" u="none" strike="noStrike" kern="1200" cap="none" spc="0" normalizeH="0" baseline="0" noProof="0" dirty="0" err="1" smtClean="0">
                <a:ln>
                  <a:noFill/>
                </a:ln>
                <a:solidFill>
                  <a:sysClr val="window" lastClr="FFFFFF"/>
                </a:solidFill>
                <a:effectLst/>
                <a:uLnTx/>
                <a:uFillTx/>
                <a:latin typeface="Calibri" panose="020F0502020204030204"/>
                <a:ea typeface="+mn-ea"/>
                <a:cs typeface="+mn-cs"/>
              </a:rPr>
              <a:t>jackfreund</a:t>
            </a:r>
            <a:endParaRPr kumimoji="0" lang="en-US" sz="2400" b="0" i="0" u="none" strike="noStrike" kern="1200" cap="none" spc="0" normalizeH="0" baseline="0" noProof="0" dirty="0" smtClean="0">
              <a:ln>
                <a:noFill/>
              </a:ln>
              <a:solidFill>
                <a:sysClr val="window" lastClr="FFFFFF"/>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ysClr val="window" lastClr="FFFFFF"/>
                </a:solidFill>
                <a:effectLst/>
                <a:uLnTx/>
                <a:uFillTx/>
                <a:latin typeface="Calibri" panose="020F0502020204030204"/>
                <a:ea typeface="+mn-ea"/>
                <a:cs typeface="+mn-cs"/>
              </a:rPr>
              <a:t> riskdr.com</a:t>
            </a:r>
            <a:endParaRPr kumimoji="0" lang="en-US" sz="2400" b="0" i="0" u="none" strike="noStrike" kern="1200" cap="none" spc="0" normalizeH="0" baseline="0" noProof="0" dirty="0">
              <a:ln>
                <a:noFill/>
              </a:ln>
              <a:solidFill>
                <a:sysClr val="window" lastClr="FFFFFF"/>
              </a:solidFill>
              <a:effectLst/>
              <a:uLnTx/>
              <a:uFillTx/>
              <a:latin typeface="Calibri" panose="020F0502020204030204"/>
              <a:ea typeface="+mn-ea"/>
              <a:cs typeface="+mn-cs"/>
            </a:endParaRPr>
          </a:p>
        </p:txBody>
      </p:sp>
      <p:pic>
        <p:nvPicPr>
          <p:cNvPr id="23" name="Picture 4" descr="http://www2.aap.org/commpeds/dochs/oralhealth/img/twitter-ic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9015" y="3200400"/>
            <a:ext cx="304403" cy="37147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http://www.vitusvet.com/images/smicons/linkedin-icon-transparent-backgroun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3302" y="3616326"/>
            <a:ext cx="292696" cy="35718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8" descr="http://icon-material.com/material/019.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6851" y="3983592"/>
            <a:ext cx="485597" cy="414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254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Risk Intelligence</a:t>
            </a:r>
            <a:endParaRPr lang="en-US" sz="3200" dirty="0"/>
          </a:p>
        </p:txBody>
      </p:sp>
      <p:sp>
        <p:nvSpPr>
          <p:cNvPr id="3" name="Content Placeholder 2"/>
          <p:cNvSpPr>
            <a:spLocks noGrp="1"/>
          </p:cNvSpPr>
          <p:nvPr>
            <p:ph idx="1"/>
          </p:nvPr>
        </p:nvSpPr>
        <p:spPr>
          <a:xfrm>
            <a:off x="1905000" y="1752600"/>
            <a:ext cx="5257800" cy="2392363"/>
          </a:xfrm>
          <a:solidFill>
            <a:schemeClr val="accent2">
              <a:lumMod val="40000"/>
              <a:lumOff val="60000"/>
            </a:schemeClr>
          </a:solidFill>
        </p:spPr>
        <p:txBody>
          <a:bodyPr>
            <a:normAutofit/>
          </a:bodyPr>
          <a:lstStyle/>
          <a:p>
            <a:pPr marL="0" indent="0">
              <a:buNone/>
            </a:pPr>
            <a:r>
              <a:rPr lang="en-US" sz="1800" dirty="0">
                <a:solidFill>
                  <a:schemeClr val="bg1"/>
                </a:solidFill>
              </a:rPr>
              <a:t>“The organizational ability to think holistically about risk and uncertainty; speak a </a:t>
            </a:r>
            <a:r>
              <a:rPr lang="en-US" sz="1800" u="sng" dirty="0">
                <a:solidFill>
                  <a:schemeClr val="bg1"/>
                </a:solidFill>
              </a:rPr>
              <a:t>common risk language</a:t>
            </a:r>
            <a:r>
              <a:rPr lang="en-US" sz="1800" dirty="0">
                <a:solidFill>
                  <a:schemeClr val="bg1"/>
                </a:solidFill>
              </a:rPr>
              <a:t>; effectively use </a:t>
            </a:r>
            <a:r>
              <a:rPr lang="en-US" sz="1800" u="sng" dirty="0">
                <a:solidFill>
                  <a:schemeClr val="bg1"/>
                </a:solidFill>
              </a:rPr>
              <a:t>forward-looking risk </a:t>
            </a:r>
            <a:r>
              <a:rPr lang="en-US" sz="1800" dirty="0">
                <a:solidFill>
                  <a:schemeClr val="bg1"/>
                </a:solidFill>
              </a:rPr>
              <a:t>concepts and tools in </a:t>
            </a:r>
            <a:r>
              <a:rPr lang="en-US" sz="1800" u="sng" dirty="0">
                <a:solidFill>
                  <a:schemeClr val="bg1"/>
                </a:solidFill>
              </a:rPr>
              <a:t>making better decisions</a:t>
            </a:r>
            <a:r>
              <a:rPr lang="en-US" sz="1800" dirty="0">
                <a:solidFill>
                  <a:schemeClr val="bg1"/>
                </a:solidFill>
              </a:rPr>
              <a:t>; alleviating threats; capitalizing on opportunities; and creating lasting value</a:t>
            </a:r>
            <a:r>
              <a:rPr lang="en-US" sz="1800" dirty="0" smtClean="0">
                <a:solidFill>
                  <a:schemeClr val="bg1"/>
                </a:solidFill>
              </a:rPr>
              <a:t>.”</a:t>
            </a:r>
          </a:p>
          <a:p>
            <a:pPr marL="0" indent="0">
              <a:buNone/>
            </a:pPr>
            <a:endParaRPr lang="en-US" sz="1800" dirty="0">
              <a:solidFill>
                <a:schemeClr val="bg1"/>
              </a:solidFill>
            </a:endParaRPr>
          </a:p>
          <a:p>
            <a:pPr marL="0" indent="0">
              <a:buNone/>
            </a:pPr>
            <a:r>
              <a:rPr lang="en-US" sz="1800" dirty="0" smtClean="0">
                <a:solidFill>
                  <a:schemeClr val="bg1"/>
                </a:solidFill>
              </a:rPr>
              <a:t>— Leo </a:t>
            </a:r>
            <a:r>
              <a:rPr lang="en-US" sz="1800" dirty="0" err="1" smtClean="0">
                <a:solidFill>
                  <a:schemeClr val="bg1"/>
                </a:solidFill>
              </a:rPr>
              <a:t>Tilman</a:t>
            </a:r>
            <a:endParaRPr lang="en-US" sz="1800" dirty="0" smtClean="0">
              <a:solidFill>
                <a:schemeClr val="bg1"/>
              </a:solidFill>
            </a:endParaRPr>
          </a:p>
        </p:txBody>
      </p:sp>
      <p:sp>
        <p:nvSpPr>
          <p:cNvPr id="6" name="Content Placeholder 2"/>
          <p:cNvSpPr txBox="1">
            <a:spLocks/>
          </p:cNvSpPr>
          <p:nvPr/>
        </p:nvSpPr>
        <p:spPr>
          <a:xfrm>
            <a:off x="4038600" y="4648200"/>
            <a:ext cx="4724400" cy="1371600"/>
          </a:xfrm>
          <a:prstGeom prst="rect">
            <a:avLst/>
          </a:prstGeom>
          <a:solidFill>
            <a:schemeClr val="accent2">
              <a:lumMod val="40000"/>
              <a:lumOff val="60000"/>
            </a:schemeClr>
          </a:solidFill>
        </p:spPr>
        <p:txBody>
          <a:bodyPr>
            <a:normAutofit fontScale="92500" lnSpcReduction="2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r>
              <a:rPr lang="en-US" sz="2000" dirty="0" smtClean="0">
                <a:solidFill>
                  <a:schemeClr val="bg1"/>
                </a:solidFill>
              </a:rPr>
              <a:t>Common frameworks</a:t>
            </a:r>
          </a:p>
          <a:p>
            <a:r>
              <a:rPr lang="en-US" sz="2000" dirty="0" smtClean="0">
                <a:solidFill>
                  <a:schemeClr val="bg1"/>
                </a:solidFill>
              </a:rPr>
              <a:t>Stitching together disparate </a:t>
            </a:r>
            <a:r>
              <a:rPr lang="en-US" sz="2000" dirty="0" smtClean="0">
                <a:solidFill>
                  <a:schemeClr val="bg1"/>
                </a:solidFill>
              </a:rPr>
              <a:t>data (internal </a:t>
            </a:r>
            <a:r>
              <a:rPr lang="en-US" sz="2000" dirty="0">
                <a:solidFill>
                  <a:schemeClr val="bg1"/>
                </a:solidFill>
              </a:rPr>
              <a:t>and OSINT)</a:t>
            </a:r>
            <a:endParaRPr lang="en-US" sz="2000" dirty="0" smtClean="0">
              <a:solidFill>
                <a:schemeClr val="bg1"/>
              </a:solidFill>
            </a:endParaRPr>
          </a:p>
          <a:p>
            <a:r>
              <a:rPr lang="en-US" sz="2000" dirty="0" smtClean="0">
                <a:solidFill>
                  <a:schemeClr val="bg1"/>
                </a:solidFill>
              </a:rPr>
              <a:t>Using data </a:t>
            </a:r>
            <a:r>
              <a:rPr lang="en-US" sz="2000" dirty="0" smtClean="0">
                <a:solidFill>
                  <a:schemeClr val="bg1"/>
                </a:solidFill>
              </a:rPr>
              <a:t>to </a:t>
            </a:r>
            <a:r>
              <a:rPr lang="en-US" sz="2000" dirty="0" smtClean="0">
                <a:solidFill>
                  <a:schemeClr val="bg1"/>
                </a:solidFill>
              </a:rPr>
              <a:t>forecast future events (aka risk)</a:t>
            </a:r>
          </a:p>
        </p:txBody>
      </p:sp>
      <p:sp>
        <p:nvSpPr>
          <p:cNvPr id="7" name="Rectangle 6"/>
          <p:cNvSpPr/>
          <p:nvPr/>
        </p:nvSpPr>
        <p:spPr bwMode="auto">
          <a:xfrm>
            <a:off x="1905000" y="1676400"/>
            <a:ext cx="5257800"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sp>
        <p:nvSpPr>
          <p:cNvPr id="8" name="Rectangle 7"/>
          <p:cNvSpPr/>
          <p:nvPr/>
        </p:nvSpPr>
        <p:spPr bwMode="auto">
          <a:xfrm>
            <a:off x="4038600" y="4562475"/>
            <a:ext cx="4724400"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pic>
        <p:nvPicPr>
          <p:cNvPr id="10242" name="Picture 2" descr="http://ise.illinois.edu/images/researchareas/data-analytic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650" y="4579937"/>
            <a:ext cx="2971800" cy="1698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942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3200" dirty="0" smtClean="0"/>
              <a:t>Cyber Risk Intelligence Overview</a:t>
            </a:r>
            <a:endParaRPr lang="en-US" sz="3200" dirty="0"/>
          </a:p>
        </p:txBody>
      </p:sp>
      <p:sp>
        <p:nvSpPr>
          <p:cNvPr id="142" name="Rectangle 141"/>
          <p:cNvSpPr/>
          <p:nvPr/>
        </p:nvSpPr>
        <p:spPr>
          <a:xfrm>
            <a:off x="725231" y="3088140"/>
            <a:ext cx="2386146" cy="3220585"/>
          </a:xfrm>
          <a:prstGeom prst="rect">
            <a:avLst/>
          </a:prstGeom>
          <a:noFill/>
        </p:spPr>
        <p:txBody>
          <a:bodyPr wrap="square" lIns="91440" tIns="91440" rIns="91440" bIns="91440">
            <a:noAutofit/>
          </a:bodyPr>
          <a:lstStyle/>
          <a:p>
            <a:pPr marL="230188" lvl="1" indent="-230188">
              <a:lnSpc>
                <a:spcPct val="95000"/>
              </a:lnSpc>
              <a:spcBef>
                <a:spcPts val="600"/>
              </a:spcBef>
              <a:spcAft>
                <a:spcPts val="300"/>
              </a:spcAft>
              <a:buFont typeface="Wingdings" charset="2"/>
              <a:buChar char="§"/>
            </a:pPr>
            <a:r>
              <a:rPr lang="en-US" sz="1400" dirty="0" smtClean="0"/>
              <a:t>Incident </a:t>
            </a:r>
            <a:r>
              <a:rPr lang="en-US" sz="1400" dirty="0"/>
              <a:t>Response Lifecycle</a:t>
            </a:r>
          </a:p>
          <a:p>
            <a:pPr marL="230188" lvl="1" indent="-230188">
              <a:lnSpc>
                <a:spcPct val="95000"/>
              </a:lnSpc>
              <a:spcBef>
                <a:spcPts val="600"/>
              </a:spcBef>
              <a:spcAft>
                <a:spcPts val="300"/>
              </a:spcAft>
              <a:buFont typeface="Wingdings" charset="2"/>
              <a:buChar char="§"/>
            </a:pPr>
            <a:r>
              <a:rPr lang="en-US" sz="1400" dirty="0"/>
              <a:t>Threat Intelligence Lifecycle</a:t>
            </a:r>
          </a:p>
          <a:p>
            <a:pPr marL="230188" lvl="1" indent="-230188">
              <a:lnSpc>
                <a:spcPct val="95000"/>
              </a:lnSpc>
              <a:spcBef>
                <a:spcPts val="600"/>
              </a:spcBef>
              <a:spcAft>
                <a:spcPts val="300"/>
              </a:spcAft>
              <a:buFont typeface="Wingdings" charset="2"/>
              <a:buChar char="§"/>
            </a:pPr>
            <a:r>
              <a:rPr lang="en-US" sz="1400" dirty="0"/>
              <a:t>Risk Analysis Model</a:t>
            </a:r>
          </a:p>
        </p:txBody>
      </p:sp>
      <p:grpSp>
        <p:nvGrpSpPr>
          <p:cNvPr id="188" name="Group 187"/>
          <p:cNvGrpSpPr/>
          <p:nvPr/>
        </p:nvGrpSpPr>
        <p:grpSpPr>
          <a:xfrm>
            <a:off x="677842" y="2324733"/>
            <a:ext cx="2386146" cy="718685"/>
            <a:chOff x="831273" y="2324733"/>
            <a:chExt cx="2386146" cy="718685"/>
          </a:xfrm>
        </p:grpSpPr>
        <p:grpSp>
          <p:nvGrpSpPr>
            <p:cNvPr id="148" name="Group 147"/>
            <p:cNvGrpSpPr/>
            <p:nvPr/>
          </p:nvGrpSpPr>
          <p:grpSpPr>
            <a:xfrm>
              <a:off x="831273" y="2324733"/>
              <a:ext cx="2386146" cy="718685"/>
              <a:chOff x="447675" y="2220649"/>
              <a:chExt cx="2259085" cy="457465"/>
            </a:xfrm>
          </p:grpSpPr>
          <p:sp>
            <p:nvSpPr>
              <p:cNvPr id="149" name="Freeform 20"/>
              <p:cNvSpPr>
                <a:spLocks/>
              </p:cNvSpPr>
              <p:nvPr/>
            </p:nvSpPr>
            <p:spPr bwMode="auto">
              <a:xfrm>
                <a:off x="447675" y="2220649"/>
                <a:ext cx="2074592" cy="457465"/>
              </a:xfrm>
              <a:custGeom>
                <a:avLst/>
                <a:gdLst>
                  <a:gd name="T0" fmla="*/ 350 w 372"/>
                  <a:gd name="T1" fmla="*/ 0 h 82"/>
                  <a:gd name="T2" fmla="*/ 37 w 372"/>
                  <a:gd name="T3" fmla="*/ 0 h 82"/>
                  <a:gd name="T4" fmla="*/ 26 w 372"/>
                  <a:gd name="T5" fmla="*/ 7 h 82"/>
                  <a:gd name="T6" fmla="*/ 2 w 372"/>
                  <a:gd name="T7" fmla="*/ 67 h 82"/>
                  <a:gd name="T8" fmla="*/ 13 w 372"/>
                  <a:gd name="T9" fmla="*/ 82 h 82"/>
                  <a:gd name="T10" fmla="*/ 323 w 372"/>
                  <a:gd name="T11" fmla="*/ 82 h 82"/>
                  <a:gd name="T12" fmla="*/ 330 w 372"/>
                  <a:gd name="T13" fmla="*/ 79 h 82"/>
                  <a:gd name="T14" fmla="*/ 367 w 372"/>
                  <a:gd name="T15" fmla="*/ 44 h 82"/>
                  <a:gd name="T16" fmla="*/ 370 w 372"/>
                  <a:gd name="T17" fmla="*/ 32 h 82"/>
                  <a:gd name="T18" fmla="*/ 360 w 372"/>
                  <a:gd name="T19" fmla="*/ 7 h 82"/>
                  <a:gd name="T20" fmla="*/ 350 w 372"/>
                  <a:gd name="T21"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82">
                    <a:moveTo>
                      <a:pt x="350" y="0"/>
                    </a:moveTo>
                    <a:cubicBezTo>
                      <a:pt x="37" y="0"/>
                      <a:pt x="37" y="0"/>
                      <a:pt x="37" y="0"/>
                    </a:cubicBezTo>
                    <a:cubicBezTo>
                      <a:pt x="32" y="0"/>
                      <a:pt x="28" y="3"/>
                      <a:pt x="26" y="7"/>
                    </a:cubicBezTo>
                    <a:cubicBezTo>
                      <a:pt x="2" y="67"/>
                      <a:pt x="2" y="67"/>
                      <a:pt x="2" y="67"/>
                    </a:cubicBezTo>
                    <a:cubicBezTo>
                      <a:pt x="0" y="74"/>
                      <a:pt x="5" y="82"/>
                      <a:pt x="13" y="82"/>
                    </a:cubicBezTo>
                    <a:cubicBezTo>
                      <a:pt x="323" y="82"/>
                      <a:pt x="323" y="82"/>
                      <a:pt x="323" y="82"/>
                    </a:cubicBezTo>
                    <a:cubicBezTo>
                      <a:pt x="325" y="82"/>
                      <a:pt x="328" y="81"/>
                      <a:pt x="330" y="79"/>
                    </a:cubicBezTo>
                    <a:cubicBezTo>
                      <a:pt x="367" y="44"/>
                      <a:pt x="367" y="44"/>
                      <a:pt x="367" y="44"/>
                    </a:cubicBezTo>
                    <a:cubicBezTo>
                      <a:pt x="371" y="41"/>
                      <a:pt x="372" y="36"/>
                      <a:pt x="370" y="32"/>
                    </a:cubicBezTo>
                    <a:cubicBezTo>
                      <a:pt x="360" y="7"/>
                      <a:pt x="360" y="7"/>
                      <a:pt x="360" y="7"/>
                    </a:cubicBezTo>
                    <a:cubicBezTo>
                      <a:pt x="359" y="3"/>
                      <a:pt x="355" y="0"/>
                      <a:pt x="350" y="0"/>
                    </a:cubicBezTo>
                    <a:close/>
                  </a:path>
                </a:pathLst>
              </a:custGeom>
              <a:solidFill>
                <a:schemeClr val="accent2"/>
              </a:solidFill>
              <a:ln>
                <a:noFill/>
              </a:ln>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endParaRPr lang="en-US" sz="1400">
                  <a:solidFill>
                    <a:srgbClr val="000000"/>
                  </a:solidFill>
                </a:endParaRPr>
              </a:p>
            </p:txBody>
          </p:sp>
          <p:sp>
            <p:nvSpPr>
              <p:cNvPr id="150" name="Freeform 19"/>
              <p:cNvSpPr>
                <a:spLocks/>
              </p:cNvSpPr>
              <p:nvPr/>
            </p:nvSpPr>
            <p:spPr bwMode="auto">
              <a:xfrm>
                <a:off x="2366014" y="2220649"/>
                <a:ext cx="340746" cy="457465"/>
              </a:xfrm>
              <a:custGeom>
                <a:avLst/>
                <a:gdLst>
                  <a:gd name="T0" fmla="*/ 42 w 61"/>
                  <a:gd name="T1" fmla="*/ 0 h 82"/>
                  <a:gd name="T2" fmla="*/ 31 w 61"/>
                  <a:gd name="T3" fmla="*/ 0 h 82"/>
                  <a:gd name="T4" fmla="*/ 26 w 61"/>
                  <a:gd name="T5" fmla="*/ 8 h 82"/>
                  <a:gd name="T6" fmla="*/ 38 w 61"/>
                  <a:gd name="T7" fmla="*/ 36 h 82"/>
                  <a:gd name="T8" fmla="*/ 36 w 61"/>
                  <a:gd name="T9" fmla="*/ 42 h 82"/>
                  <a:gd name="T10" fmla="*/ 4 w 61"/>
                  <a:gd name="T11" fmla="*/ 72 h 82"/>
                  <a:gd name="T12" fmla="*/ 8 w 61"/>
                  <a:gd name="T13" fmla="*/ 82 h 82"/>
                  <a:gd name="T14" fmla="*/ 14 w 61"/>
                  <a:gd name="T15" fmla="*/ 82 h 82"/>
                  <a:gd name="T16" fmla="*/ 18 w 61"/>
                  <a:gd name="T17" fmla="*/ 81 h 82"/>
                  <a:gd name="T18" fmla="*/ 59 w 61"/>
                  <a:gd name="T19" fmla="*/ 42 h 82"/>
                  <a:gd name="T20" fmla="*/ 60 w 61"/>
                  <a:gd name="T21" fmla="*/ 36 h 82"/>
                  <a:gd name="T22" fmla="*/ 47 w 61"/>
                  <a:gd name="T23" fmla="*/ 3 h 82"/>
                  <a:gd name="T24" fmla="*/ 42 w 61"/>
                  <a:gd name="T25"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82">
                    <a:moveTo>
                      <a:pt x="42" y="0"/>
                    </a:moveTo>
                    <a:cubicBezTo>
                      <a:pt x="31" y="0"/>
                      <a:pt x="31" y="0"/>
                      <a:pt x="31" y="0"/>
                    </a:cubicBezTo>
                    <a:cubicBezTo>
                      <a:pt x="27" y="0"/>
                      <a:pt x="24" y="4"/>
                      <a:pt x="26" y="8"/>
                    </a:cubicBezTo>
                    <a:cubicBezTo>
                      <a:pt x="38" y="36"/>
                      <a:pt x="38" y="36"/>
                      <a:pt x="38" y="36"/>
                    </a:cubicBezTo>
                    <a:cubicBezTo>
                      <a:pt x="39" y="38"/>
                      <a:pt x="38" y="40"/>
                      <a:pt x="36" y="42"/>
                    </a:cubicBezTo>
                    <a:cubicBezTo>
                      <a:pt x="4" y="72"/>
                      <a:pt x="4" y="72"/>
                      <a:pt x="4" y="72"/>
                    </a:cubicBezTo>
                    <a:cubicBezTo>
                      <a:pt x="0" y="76"/>
                      <a:pt x="3" y="82"/>
                      <a:pt x="8" y="82"/>
                    </a:cubicBezTo>
                    <a:cubicBezTo>
                      <a:pt x="14" y="82"/>
                      <a:pt x="14" y="82"/>
                      <a:pt x="14" y="82"/>
                    </a:cubicBezTo>
                    <a:cubicBezTo>
                      <a:pt x="15" y="82"/>
                      <a:pt x="17" y="82"/>
                      <a:pt x="18" y="81"/>
                    </a:cubicBezTo>
                    <a:cubicBezTo>
                      <a:pt x="59" y="42"/>
                      <a:pt x="59" y="42"/>
                      <a:pt x="59" y="42"/>
                    </a:cubicBezTo>
                    <a:cubicBezTo>
                      <a:pt x="61" y="40"/>
                      <a:pt x="61" y="38"/>
                      <a:pt x="60" y="36"/>
                    </a:cubicBezTo>
                    <a:cubicBezTo>
                      <a:pt x="47" y="3"/>
                      <a:pt x="47" y="3"/>
                      <a:pt x="47" y="3"/>
                    </a:cubicBezTo>
                    <a:cubicBezTo>
                      <a:pt x="46" y="1"/>
                      <a:pt x="44" y="0"/>
                      <a:pt x="42" y="0"/>
                    </a:cubicBezTo>
                    <a:close/>
                  </a:path>
                </a:pathLst>
              </a:custGeom>
              <a:solidFill>
                <a:schemeClr val="accent2">
                  <a:lumMod val="75000"/>
                </a:schemeClr>
              </a:solidFill>
              <a:ln>
                <a:noFill/>
              </a:ln>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endParaRPr lang="en-US" sz="1400">
                  <a:solidFill>
                    <a:srgbClr val="000000"/>
                  </a:solidFill>
                </a:endParaRPr>
              </a:p>
            </p:txBody>
          </p:sp>
        </p:grpSp>
        <p:sp>
          <p:nvSpPr>
            <p:cNvPr id="166" name="Rectangle 165"/>
            <p:cNvSpPr/>
            <p:nvPr/>
          </p:nvSpPr>
          <p:spPr>
            <a:xfrm>
              <a:off x="949837" y="2410718"/>
              <a:ext cx="1931689" cy="531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eaLnBrk="0" fontAlgn="base" hangingPunct="0">
                <a:spcBef>
                  <a:spcPct val="0"/>
                </a:spcBef>
                <a:spcAft>
                  <a:spcPct val="0"/>
                </a:spcAft>
              </a:pPr>
              <a:r>
                <a:rPr lang="en-US" sz="1400" b="1" dirty="0">
                  <a:solidFill>
                    <a:srgbClr val="FFFFFF"/>
                  </a:solidFill>
                  <a:cs typeface="Arial" panose="020B0604020202020204" pitchFamily="34" charset="0"/>
                </a:rPr>
                <a:t>Overview of Integration Models</a:t>
              </a:r>
            </a:p>
          </p:txBody>
        </p:sp>
      </p:grpSp>
      <p:sp>
        <p:nvSpPr>
          <p:cNvPr id="143" name="Rectangle 142"/>
          <p:cNvSpPr/>
          <p:nvPr/>
        </p:nvSpPr>
        <p:spPr>
          <a:xfrm>
            <a:off x="3354265" y="4187842"/>
            <a:ext cx="2386146" cy="2120883"/>
          </a:xfrm>
          <a:prstGeom prst="rect">
            <a:avLst/>
          </a:prstGeom>
          <a:noFill/>
        </p:spPr>
        <p:txBody>
          <a:bodyPr wrap="square" lIns="91440" tIns="91440" rIns="91440" bIns="91440">
            <a:noAutofit/>
          </a:bodyPr>
          <a:lstStyle/>
          <a:p>
            <a:pPr marL="230188" lvl="1" indent="-230188">
              <a:lnSpc>
                <a:spcPct val="95000"/>
              </a:lnSpc>
              <a:spcBef>
                <a:spcPts val="600"/>
              </a:spcBef>
              <a:spcAft>
                <a:spcPts val="300"/>
              </a:spcAft>
              <a:buFont typeface="Wingdings" charset="2"/>
              <a:buChar char="§"/>
            </a:pPr>
            <a:r>
              <a:rPr lang="en-US" sz="1400" dirty="0" smtClean="0"/>
              <a:t>FAIR</a:t>
            </a:r>
            <a:endParaRPr lang="en-US" sz="1400" dirty="0"/>
          </a:p>
          <a:p>
            <a:pPr marL="230188" lvl="1" indent="-230188">
              <a:lnSpc>
                <a:spcPct val="95000"/>
              </a:lnSpc>
              <a:spcBef>
                <a:spcPts val="600"/>
              </a:spcBef>
              <a:spcAft>
                <a:spcPts val="300"/>
              </a:spcAft>
              <a:buFont typeface="Wingdings" charset="2"/>
              <a:buChar char="§"/>
            </a:pPr>
            <a:r>
              <a:rPr lang="en-US" sz="1400" dirty="0"/>
              <a:t>VERIS</a:t>
            </a:r>
          </a:p>
          <a:p>
            <a:pPr marL="230188" lvl="1" indent="-230188">
              <a:lnSpc>
                <a:spcPct val="95000"/>
              </a:lnSpc>
              <a:spcBef>
                <a:spcPts val="600"/>
              </a:spcBef>
              <a:spcAft>
                <a:spcPts val="300"/>
              </a:spcAft>
              <a:buFont typeface="Wingdings" charset="2"/>
              <a:buChar char="§"/>
            </a:pPr>
            <a:r>
              <a:rPr lang="en-US" sz="1400" dirty="0"/>
              <a:t>Estimation</a:t>
            </a:r>
          </a:p>
        </p:txBody>
      </p:sp>
      <p:grpSp>
        <p:nvGrpSpPr>
          <p:cNvPr id="189" name="Group 188"/>
          <p:cNvGrpSpPr/>
          <p:nvPr/>
        </p:nvGrpSpPr>
        <p:grpSpPr>
          <a:xfrm>
            <a:off x="3354265" y="3436603"/>
            <a:ext cx="2386146" cy="718685"/>
            <a:chOff x="3378928" y="3436603"/>
            <a:chExt cx="2386146" cy="718685"/>
          </a:xfrm>
        </p:grpSpPr>
        <p:grpSp>
          <p:nvGrpSpPr>
            <p:cNvPr id="154" name="Group 153"/>
            <p:cNvGrpSpPr/>
            <p:nvPr/>
          </p:nvGrpSpPr>
          <p:grpSpPr>
            <a:xfrm>
              <a:off x="3378928" y="3436603"/>
              <a:ext cx="2386146" cy="718685"/>
              <a:chOff x="447675" y="2220649"/>
              <a:chExt cx="2259085" cy="457465"/>
            </a:xfrm>
          </p:grpSpPr>
          <p:sp>
            <p:nvSpPr>
              <p:cNvPr id="156" name="Freeform 20"/>
              <p:cNvSpPr>
                <a:spLocks/>
              </p:cNvSpPr>
              <p:nvPr/>
            </p:nvSpPr>
            <p:spPr bwMode="auto">
              <a:xfrm>
                <a:off x="447675" y="2220649"/>
                <a:ext cx="2074592" cy="457465"/>
              </a:xfrm>
              <a:custGeom>
                <a:avLst/>
                <a:gdLst>
                  <a:gd name="T0" fmla="*/ 350 w 372"/>
                  <a:gd name="T1" fmla="*/ 0 h 82"/>
                  <a:gd name="T2" fmla="*/ 37 w 372"/>
                  <a:gd name="T3" fmla="*/ 0 h 82"/>
                  <a:gd name="T4" fmla="*/ 26 w 372"/>
                  <a:gd name="T5" fmla="*/ 7 h 82"/>
                  <a:gd name="T6" fmla="*/ 2 w 372"/>
                  <a:gd name="T7" fmla="*/ 67 h 82"/>
                  <a:gd name="T8" fmla="*/ 13 w 372"/>
                  <a:gd name="T9" fmla="*/ 82 h 82"/>
                  <a:gd name="T10" fmla="*/ 323 w 372"/>
                  <a:gd name="T11" fmla="*/ 82 h 82"/>
                  <a:gd name="T12" fmla="*/ 330 w 372"/>
                  <a:gd name="T13" fmla="*/ 79 h 82"/>
                  <a:gd name="T14" fmla="*/ 367 w 372"/>
                  <a:gd name="T15" fmla="*/ 44 h 82"/>
                  <a:gd name="T16" fmla="*/ 370 w 372"/>
                  <a:gd name="T17" fmla="*/ 32 h 82"/>
                  <a:gd name="T18" fmla="*/ 360 w 372"/>
                  <a:gd name="T19" fmla="*/ 7 h 82"/>
                  <a:gd name="T20" fmla="*/ 350 w 372"/>
                  <a:gd name="T21"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82">
                    <a:moveTo>
                      <a:pt x="350" y="0"/>
                    </a:moveTo>
                    <a:cubicBezTo>
                      <a:pt x="37" y="0"/>
                      <a:pt x="37" y="0"/>
                      <a:pt x="37" y="0"/>
                    </a:cubicBezTo>
                    <a:cubicBezTo>
                      <a:pt x="32" y="0"/>
                      <a:pt x="28" y="3"/>
                      <a:pt x="26" y="7"/>
                    </a:cubicBezTo>
                    <a:cubicBezTo>
                      <a:pt x="2" y="67"/>
                      <a:pt x="2" y="67"/>
                      <a:pt x="2" y="67"/>
                    </a:cubicBezTo>
                    <a:cubicBezTo>
                      <a:pt x="0" y="74"/>
                      <a:pt x="5" y="82"/>
                      <a:pt x="13" y="82"/>
                    </a:cubicBezTo>
                    <a:cubicBezTo>
                      <a:pt x="323" y="82"/>
                      <a:pt x="323" y="82"/>
                      <a:pt x="323" y="82"/>
                    </a:cubicBezTo>
                    <a:cubicBezTo>
                      <a:pt x="325" y="82"/>
                      <a:pt x="328" y="81"/>
                      <a:pt x="330" y="79"/>
                    </a:cubicBezTo>
                    <a:cubicBezTo>
                      <a:pt x="367" y="44"/>
                      <a:pt x="367" y="44"/>
                      <a:pt x="367" y="44"/>
                    </a:cubicBezTo>
                    <a:cubicBezTo>
                      <a:pt x="371" y="41"/>
                      <a:pt x="372" y="36"/>
                      <a:pt x="370" y="32"/>
                    </a:cubicBezTo>
                    <a:cubicBezTo>
                      <a:pt x="360" y="7"/>
                      <a:pt x="360" y="7"/>
                      <a:pt x="360" y="7"/>
                    </a:cubicBezTo>
                    <a:cubicBezTo>
                      <a:pt x="359" y="3"/>
                      <a:pt x="355" y="0"/>
                      <a:pt x="350" y="0"/>
                    </a:cubicBezTo>
                    <a:close/>
                  </a:path>
                </a:pathLst>
              </a:custGeom>
              <a:solidFill>
                <a:schemeClr val="accent2"/>
              </a:solidFill>
              <a:ln>
                <a:noFill/>
              </a:ln>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endParaRPr lang="en-US" sz="1400">
                  <a:solidFill>
                    <a:srgbClr val="000000"/>
                  </a:solidFill>
                </a:endParaRPr>
              </a:p>
            </p:txBody>
          </p:sp>
          <p:sp>
            <p:nvSpPr>
              <p:cNvPr id="157" name="Freeform 19"/>
              <p:cNvSpPr>
                <a:spLocks/>
              </p:cNvSpPr>
              <p:nvPr/>
            </p:nvSpPr>
            <p:spPr bwMode="auto">
              <a:xfrm>
                <a:off x="2366014" y="2220649"/>
                <a:ext cx="340746" cy="457465"/>
              </a:xfrm>
              <a:custGeom>
                <a:avLst/>
                <a:gdLst>
                  <a:gd name="T0" fmla="*/ 42 w 61"/>
                  <a:gd name="T1" fmla="*/ 0 h 82"/>
                  <a:gd name="T2" fmla="*/ 31 w 61"/>
                  <a:gd name="T3" fmla="*/ 0 h 82"/>
                  <a:gd name="T4" fmla="*/ 26 w 61"/>
                  <a:gd name="T5" fmla="*/ 8 h 82"/>
                  <a:gd name="T6" fmla="*/ 38 w 61"/>
                  <a:gd name="T7" fmla="*/ 36 h 82"/>
                  <a:gd name="T8" fmla="*/ 36 w 61"/>
                  <a:gd name="T9" fmla="*/ 42 h 82"/>
                  <a:gd name="T10" fmla="*/ 4 w 61"/>
                  <a:gd name="T11" fmla="*/ 72 h 82"/>
                  <a:gd name="T12" fmla="*/ 8 w 61"/>
                  <a:gd name="T13" fmla="*/ 82 h 82"/>
                  <a:gd name="T14" fmla="*/ 14 w 61"/>
                  <a:gd name="T15" fmla="*/ 82 h 82"/>
                  <a:gd name="T16" fmla="*/ 18 w 61"/>
                  <a:gd name="T17" fmla="*/ 81 h 82"/>
                  <a:gd name="T18" fmla="*/ 59 w 61"/>
                  <a:gd name="T19" fmla="*/ 42 h 82"/>
                  <a:gd name="T20" fmla="*/ 60 w 61"/>
                  <a:gd name="T21" fmla="*/ 36 h 82"/>
                  <a:gd name="T22" fmla="*/ 47 w 61"/>
                  <a:gd name="T23" fmla="*/ 3 h 82"/>
                  <a:gd name="T24" fmla="*/ 42 w 61"/>
                  <a:gd name="T25"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82">
                    <a:moveTo>
                      <a:pt x="42" y="0"/>
                    </a:moveTo>
                    <a:cubicBezTo>
                      <a:pt x="31" y="0"/>
                      <a:pt x="31" y="0"/>
                      <a:pt x="31" y="0"/>
                    </a:cubicBezTo>
                    <a:cubicBezTo>
                      <a:pt x="27" y="0"/>
                      <a:pt x="24" y="4"/>
                      <a:pt x="26" y="8"/>
                    </a:cubicBezTo>
                    <a:cubicBezTo>
                      <a:pt x="38" y="36"/>
                      <a:pt x="38" y="36"/>
                      <a:pt x="38" y="36"/>
                    </a:cubicBezTo>
                    <a:cubicBezTo>
                      <a:pt x="39" y="38"/>
                      <a:pt x="38" y="40"/>
                      <a:pt x="36" y="42"/>
                    </a:cubicBezTo>
                    <a:cubicBezTo>
                      <a:pt x="4" y="72"/>
                      <a:pt x="4" y="72"/>
                      <a:pt x="4" y="72"/>
                    </a:cubicBezTo>
                    <a:cubicBezTo>
                      <a:pt x="0" y="76"/>
                      <a:pt x="3" y="82"/>
                      <a:pt x="8" y="82"/>
                    </a:cubicBezTo>
                    <a:cubicBezTo>
                      <a:pt x="14" y="82"/>
                      <a:pt x="14" y="82"/>
                      <a:pt x="14" y="82"/>
                    </a:cubicBezTo>
                    <a:cubicBezTo>
                      <a:pt x="15" y="82"/>
                      <a:pt x="17" y="82"/>
                      <a:pt x="18" y="81"/>
                    </a:cubicBezTo>
                    <a:cubicBezTo>
                      <a:pt x="59" y="42"/>
                      <a:pt x="59" y="42"/>
                      <a:pt x="59" y="42"/>
                    </a:cubicBezTo>
                    <a:cubicBezTo>
                      <a:pt x="61" y="40"/>
                      <a:pt x="61" y="38"/>
                      <a:pt x="60" y="36"/>
                    </a:cubicBezTo>
                    <a:cubicBezTo>
                      <a:pt x="47" y="3"/>
                      <a:pt x="47" y="3"/>
                      <a:pt x="47" y="3"/>
                    </a:cubicBezTo>
                    <a:cubicBezTo>
                      <a:pt x="46" y="1"/>
                      <a:pt x="44" y="0"/>
                      <a:pt x="42" y="0"/>
                    </a:cubicBezTo>
                    <a:close/>
                  </a:path>
                </a:pathLst>
              </a:custGeom>
              <a:solidFill>
                <a:schemeClr val="accent2">
                  <a:lumMod val="75000"/>
                </a:schemeClr>
              </a:solidFill>
              <a:ln>
                <a:noFill/>
              </a:ln>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endParaRPr lang="en-US" sz="1400">
                  <a:solidFill>
                    <a:srgbClr val="000000"/>
                  </a:solidFill>
                </a:endParaRPr>
              </a:p>
            </p:txBody>
          </p:sp>
        </p:grpSp>
        <p:sp>
          <p:nvSpPr>
            <p:cNvPr id="167" name="Rectangle 166"/>
            <p:cNvSpPr/>
            <p:nvPr/>
          </p:nvSpPr>
          <p:spPr>
            <a:xfrm>
              <a:off x="3520489" y="3509944"/>
              <a:ext cx="1931689" cy="531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eaLnBrk="0" fontAlgn="base" hangingPunct="0">
                <a:spcBef>
                  <a:spcPct val="0"/>
                </a:spcBef>
                <a:spcAft>
                  <a:spcPct val="0"/>
                </a:spcAft>
              </a:pPr>
              <a:r>
                <a:rPr lang="en-US" sz="1400" b="1" dirty="0">
                  <a:solidFill>
                    <a:srgbClr val="FFFFFF"/>
                  </a:solidFill>
                  <a:cs typeface="Arial" panose="020B0604020202020204" pitchFamily="34" charset="0"/>
                </a:rPr>
                <a:t>Risk Variables Overview</a:t>
              </a:r>
            </a:p>
          </p:txBody>
        </p:sp>
      </p:grpSp>
      <p:sp>
        <p:nvSpPr>
          <p:cNvPr id="144" name="Rectangle 143"/>
          <p:cNvSpPr/>
          <p:nvPr/>
        </p:nvSpPr>
        <p:spPr>
          <a:xfrm>
            <a:off x="6030687" y="5395406"/>
            <a:ext cx="2386146" cy="913319"/>
          </a:xfrm>
          <a:prstGeom prst="rect">
            <a:avLst/>
          </a:prstGeom>
          <a:noFill/>
        </p:spPr>
        <p:txBody>
          <a:bodyPr wrap="square" lIns="91440" tIns="91440" rIns="91440" bIns="91440">
            <a:noAutofit/>
          </a:bodyPr>
          <a:lstStyle/>
          <a:p>
            <a:pPr marL="230188" lvl="1" indent="-230188">
              <a:lnSpc>
                <a:spcPct val="95000"/>
              </a:lnSpc>
              <a:spcBef>
                <a:spcPts val="600"/>
              </a:spcBef>
              <a:spcAft>
                <a:spcPts val="300"/>
              </a:spcAft>
              <a:buFont typeface="Wingdings" charset="2"/>
              <a:buChar char="§"/>
            </a:pPr>
            <a:r>
              <a:rPr lang="en-US" sz="1400" dirty="0" smtClean="0"/>
              <a:t>Forecast </a:t>
            </a:r>
            <a:r>
              <a:rPr lang="en-US" sz="1400" dirty="0"/>
              <a:t>Accuracy</a:t>
            </a:r>
          </a:p>
          <a:p>
            <a:pPr marL="230188" lvl="1" indent="-230188">
              <a:lnSpc>
                <a:spcPct val="95000"/>
              </a:lnSpc>
              <a:spcBef>
                <a:spcPts val="600"/>
              </a:spcBef>
              <a:spcAft>
                <a:spcPts val="300"/>
              </a:spcAft>
              <a:buFont typeface="Wingdings" charset="2"/>
              <a:buChar char="§"/>
            </a:pPr>
            <a:r>
              <a:rPr lang="en-US" sz="1400" dirty="0"/>
              <a:t>Overall Process</a:t>
            </a:r>
          </a:p>
        </p:txBody>
      </p:sp>
      <p:grpSp>
        <p:nvGrpSpPr>
          <p:cNvPr id="190" name="Group 189"/>
          <p:cNvGrpSpPr/>
          <p:nvPr/>
        </p:nvGrpSpPr>
        <p:grpSpPr>
          <a:xfrm>
            <a:off x="6030687" y="4644865"/>
            <a:ext cx="2386146" cy="718685"/>
            <a:chOff x="5926582" y="4644865"/>
            <a:chExt cx="2386146" cy="718685"/>
          </a:xfrm>
        </p:grpSpPr>
        <p:grpSp>
          <p:nvGrpSpPr>
            <p:cNvPr id="159" name="Group 158"/>
            <p:cNvGrpSpPr/>
            <p:nvPr/>
          </p:nvGrpSpPr>
          <p:grpSpPr>
            <a:xfrm>
              <a:off x="5926582" y="4644865"/>
              <a:ext cx="2386146" cy="718685"/>
              <a:chOff x="447675" y="2220649"/>
              <a:chExt cx="2259085" cy="457465"/>
            </a:xfrm>
          </p:grpSpPr>
          <p:sp>
            <p:nvSpPr>
              <p:cNvPr id="161" name="Freeform 20"/>
              <p:cNvSpPr>
                <a:spLocks/>
              </p:cNvSpPr>
              <p:nvPr/>
            </p:nvSpPr>
            <p:spPr bwMode="auto">
              <a:xfrm>
                <a:off x="447675" y="2220649"/>
                <a:ext cx="2074592" cy="457465"/>
              </a:xfrm>
              <a:custGeom>
                <a:avLst/>
                <a:gdLst>
                  <a:gd name="T0" fmla="*/ 350 w 372"/>
                  <a:gd name="T1" fmla="*/ 0 h 82"/>
                  <a:gd name="T2" fmla="*/ 37 w 372"/>
                  <a:gd name="T3" fmla="*/ 0 h 82"/>
                  <a:gd name="T4" fmla="*/ 26 w 372"/>
                  <a:gd name="T5" fmla="*/ 7 h 82"/>
                  <a:gd name="T6" fmla="*/ 2 w 372"/>
                  <a:gd name="T7" fmla="*/ 67 h 82"/>
                  <a:gd name="T8" fmla="*/ 13 w 372"/>
                  <a:gd name="T9" fmla="*/ 82 h 82"/>
                  <a:gd name="T10" fmla="*/ 323 w 372"/>
                  <a:gd name="T11" fmla="*/ 82 h 82"/>
                  <a:gd name="T12" fmla="*/ 330 w 372"/>
                  <a:gd name="T13" fmla="*/ 79 h 82"/>
                  <a:gd name="T14" fmla="*/ 367 w 372"/>
                  <a:gd name="T15" fmla="*/ 44 h 82"/>
                  <a:gd name="T16" fmla="*/ 370 w 372"/>
                  <a:gd name="T17" fmla="*/ 32 h 82"/>
                  <a:gd name="T18" fmla="*/ 360 w 372"/>
                  <a:gd name="T19" fmla="*/ 7 h 82"/>
                  <a:gd name="T20" fmla="*/ 350 w 372"/>
                  <a:gd name="T21"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82">
                    <a:moveTo>
                      <a:pt x="350" y="0"/>
                    </a:moveTo>
                    <a:cubicBezTo>
                      <a:pt x="37" y="0"/>
                      <a:pt x="37" y="0"/>
                      <a:pt x="37" y="0"/>
                    </a:cubicBezTo>
                    <a:cubicBezTo>
                      <a:pt x="32" y="0"/>
                      <a:pt x="28" y="3"/>
                      <a:pt x="26" y="7"/>
                    </a:cubicBezTo>
                    <a:cubicBezTo>
                      <a:pt x="2" y="67"/>
                      <a:pt x="2" y="67"/>
                      <a:pt x="2" y="67"/>
                    </a:cubicBezTo>
                    <a:cubicBezTo>
                      <a:pt x="0" y="74"/>
                      <a:pt x="5" y="82"/>
                      <a:pt x="13" y="82"/>
                    </a:cubicBezTo>
                    <a:cubicBezTo>
                      <a:pt x="323" y="82"/>
                      <a:pt x="323" y="82"/>
                      <a:pt x="323" y="82"/>
                    </a:cubicBezTo>
                    <a:cubicBezTo>
                      <a:pt x="325" y="82"/>
                      <a:pt x="328" y="81"/>
                      <a:pt x="330" y="79"/>
                    </a:cubicBezTo>
                    <a:cubicBezTo>
                      <a:pt x="367" y="44"/>
                      <a:pt x="367" y="44"/>
                      <a:pt x="367" y="44"/>
                    </a:cubicBezTo>
                    <a:cubicBezTo>
                      <a:pt x="371" y="41"/>
                      <a:pt x="372" y="36"/>
                      <a:pt x="370" y="32"/>
                    </a:cubicBezTo>
                    <a:cubicBezTo>
                      <a:pt x="360" y="7"/>
                      <a:pt x="360" y="7"/>
                      <a:pt x="360" y="7"/>
                    </a:cubicBezTo>
                    <a:cubicBezTo>
                      <a:pt x="359" y="3"/>
                      <a:pt x="355" y="0"/>
                      <a:pt x="350" y="0"/>
                    </a:cubicBezTo>
                    <a:close/>
                  </a:path>
                </a:pathLst>
              </a:custGeom>
              <a:solidFill>
                <a:schemeClr val="accent2"/>
              </a:solidFill>
              <a:ln>
                <a:noFill/>
              </a:ln>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endParaRPr lang="en-US" sz="1400">
                  <a:solidFill>
                    <a:srgbClr val="000000"/>
                  </a:solidFill>
                </a:endParaRPr>
              </a:p>
            </p:txBody>
          </p:sp>
          <p:sp>
            <p:nvSpPr>
              <p:cNvPr id="162" name="Freeform 19"/>
              <p:cNvSpPr>
                <a:spLocks/>
              </p:cNvSpPr>
              <p:nvPr/>
            </p:nvSpPr>
            <p:spPr bwMode="auto">
              <a:xfrm>
                <a:off x="2366014" y="2220649"/>
                <a:ext cx="340746" cy="457465"/>
              </a:xfrm>
              <a:custGeom>
                <a:avLst/>
                <a:gdLst>
                  <a:gd name="T0" fmla="*/ 42 w 61"/>
                  <a:gd name="T1" fmla="*/ 0 h 82"/>
                  <a:gd name="T2" fmla="*/ 31 w 61"/>
                  <a:gd name="T3" fmla="*/ 0 h 82"/>
                  <a:gd name="T4" fmla="*/ 26 w 61"/>
                  <a:gd name="T5" fmla="*/ 8 h 82"/>
                  <a:gd name="T6" fmla="*/ 38 w 61"/>
                  <a:gd name="T7" fmla="*/ 36 h 82"/>
                  <a:gd name="T8" fmla="*/ 36 w 61"/>
                  <a:gd name="T9" fmla="*/ 42 h 82"/>
                  <a:gd name="T10" fmla="*/ 4 w 61"/>
                  <a:gd name="T11" fmla="*/ 72 h 82"/>
                  <a:gd name="T12" fmla="*/ 8 w 61"/>
                  <a:gd name="T13" fmla="*/ 82 h 82"/>
                  <a:gd name="T14" fmla="*/ 14 w 61"/>
                  <a:gd name="T15" fmla="*/ 82 h 82"/>
                  <a:gd name="T16" fmla="*/ 18 w 61"/>
                  <a:gd name="T17" fmla="*/ 81 h 82"/>
                  <a:gd name="T18" fmla="*/ 59 w 61"/>
                  <a:gd name="T19" fmla="*/ 42 h 82"/>
                  <a:gd name="T20" fmla="*/ 60 w 61"/>
                  <a:gd name="T21" fmla="*/ 36 h 82"/>
                  <a:gd name="T22" fmla="*/ 47 w 61"/>
                  <a:gd name="T23" fmla="*/ 3 h 82"/>
                  <a:gd name="T24" fmla="*/ 42 w 61"/>
                  <a:gd name="T25"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82">
                    <a:moveTo>
                      <a:pt x="42" y="0"/>
                    </a:moveTo>
                    <a:cubicBezTo>
                      <a:pt x="31" y="0"/>
                      <a:pt x="31" y="0"/>
                      <a:pt x="31" y="0"/>
                    </a:cubicBezTo>
                    <a:cubicBezTo>
                      <a:pt x="27" y="0"/>
                      <a:pt x="24" y="4"/>
                      <a:pt x="26" y="8"/>
                    </a:cubicBezTo>
                    <a:cubicBezTo>
                      <a:pt x="38" y="36"/>
                      <a:pt x="38" y="36"/>
                      <a:pt x="38" y="36"/>
                    </a:cubicBezTo>
                    <a:cubicBezTo>
                      <a:pt x="39" y="38"/>
                      <a:pt x="38" y="40"/>
                      <a:pt x="36" y="42"/>
                    </a:cubicBezTo>
                    <a:cubicBezTo>
                      <a:pt x="4" y="72"/>
                      <a:pt x="4" y="72"/>
                      <a:pt x="4" y="72"/>
                    </a:cubicBezTo>
                    <a:cubicBezTo>
                      <a:pt x="0" y="76"/>
                      <a:pt x="3" y="82"/>
                      <a:pt x="8" y="82"/>
                    </a:cubicBezTo>
                    <a:cubicBezTo>
                      <a:pt x="14" y="82"/>
                      <a:pt x="14" y="82"/>
                      <a:pt x="14" y="82"/>
                    </a:cubicBezTo>
                    <a:cubicBezTo>
                      <a:pt x="15" y="82"/>
                      <a:pt x="17" y="82"/>
                      <a:pt x="18" y="81"/>
                    </a:cubicBezTo>
                    <a:cubicBezTo>
                      <a:pt x="59" y="42"/>
                      <a:pt x="59" y="42"/>
                      <a:pt x="59" y="42"/>
                    </a:cubicBezTo>
                    <a:cubicBezTo>
                      <a:pt x="61" y="40"/>
                      <a:pt x="61" y="38"/>
                      <a:pt x="60" y="36"/>
                    </a:cubicBezTo>
                    <a:cubicBezTo>
                      <a:pt x="47" y="3"/>
                      <a:pt x="47" y="3"/>
                      <a:pt x="47" y="3"/>
                    </a:cubicBezTo>
                    <a:cubicBezTo>
                      <a:pt x="46" y="1"/>
                      <a:pt x="44" y="0"/>
                      <a:pt x="42" y="0"/>
                    </a:cubicBezTo>
                    <a:close/>
                  </a:path>
                </a:pathLst>
              </a:custGeom>
              <a:solidFill>
                <a:schemeClr val="accent2">
                  <a:lumMod val="75000"/>
                </a:schemeClr>
              </a:solidFill>
              <a:ln>
                <a:noFill/>
              </a:ln>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endParaRPr lang="en-US" sz="1400">
                  <a:solidFill>
                    <a:srgbClr val="000000"/>
                  </a:solidFill>
                </a:endParaRPr>
              </a:p>
            </p:txBody>
          </p:sp>
        </p:grpSp>
        <p:sp>
          <p:nvSpPr>
            <p:cNvPr id="168" name="Rectangle 167"/>
            <p:cNvSpPr/>
            <p:nvPr/>
          </p:nvSpPr>
          <p:spPr>
            <a:xfrm>
              <a:off x="6091139" y="4738585"/>
              <a:ext cx="1931689" cy="531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eaLnBrk="0" fontAlgn="base" hangingPunct="0">
                <a:spcBef>
                  <a:spcPct val="0"/>
                </a:spcBef>
                <a:spcAft>
                  <a:spcPct val="0"/>
                </a:spcAft>
              </a:pPr>
              <a:r>
                <a:rPr lang="en-US" sz="1400" b="1" dirty="0">
                  <a:solidFill>
                    <a:srgbClr val="FFFFFF"/>
                  </a:solidFill>
                  <a:cs typeface="Arial" panose="020B0604020202020204" pitchFamily="34" charset="0"/>
                </a:rPr>
                <a:t>Rating </a:t>
              </a:r>
              <a:r>
                <a:rPr lang="en-US" sz="1400" b="1" dirty="0" smtClean="0">
                  <a:solidFill>
                    <a:srgbClr val="FFFFFF"/>
                  </a:solidFill>
                  <a:cs typeface="Arial" panose="020B0604020202020204" pitchFamily="34" charset="0"/>
                </a:rPr>
                <a:t>Table Analysis </a:t>
              </a:r>
              <a:br>
                <a:rPr lang="en-US" sz="1400" b="1" dirty="0" smtClean="0">
                  <a:solidFill>
                    <a:srgbClr val="FFFFFF"/>
                  </a:solidFill>
                  <a:cs typeface="Arial" panose="020B0604020202020204" pitchFamily="34" charset="0"/>
                </a:rPr>
              </a:br>
              <a:r>
                <a:rPr lang="en-US" sz="1400" b="1" dirty="0" smtClean="0">
                  <a:solidFill>
                    <a:srgbClr val="FFFFFF"/>
                  </a:solidFill>
                  <a:cs typeface="Arial" panose="020B0604020202020204" pitchFamily="34" charset="0"/>
                </a:rPr>
                <a:t>and </a:t>
              </a:r>
              <a:r>
                <a:rPr lang="en-US" sz="1400" b="1" dirty="0">
                  <a:solidFill>
                    <a:srgbClr val="FFFFFF"/>
                  </a:solidFill>
                  <a:cs typeface="Arial" panose="020B0604020202020204" pitchFamily="34" charset="0"/>
                </a:rPr>
                <a:t>Process</a:t>
              </a:r>
            </a:p>
          </p:txBody>
        </p:sp>
      </p:grpSp>
      <p:sp>
        <p:nvSpPr>
          <p:cNvPr id="183" name="Freeform 6"/>
          <p:cNvSpPr>
            <a:spLocks noEditPoints="1"/>
          </p:cNvSpPr>
          <p:nvPr/>
        </p:nvSpPr>
        <p:spPr bwMode="auto">
          <a:xfrm>
            <a:off x="1475665" y="1524000"/>
            <a:ext cx="790500" cy="722346"/>
          </a:xfrm>
          <a:custGeom>
            <a:avLst/>
            <a:gdLst>
              <a:gd name="T0" fmla="*/ 2115 w 3526"/>
              <a:gd name="T1" fmla="*/ 1314 h 3221"/>
              <a:gd name="T2" fmla="*/ 2401 w 3526"/>
              <a:gd name="T3" fmla="*/ 1473 h 3221"/>
              <a:gd name="T4" fmla="*/ 2627 w 3526"/>
              <a:gd name="T5" fmla="*/ 1890 h 3221"/>
              <a:gd name="T6" fmla="*/ 2673 w 3526"/>
              <a:gd name="T7" fmla="*/ 2386 h 3221"/>
              <a:gd name="T8" fmla="*/ 2526 w 3526"/>
              <a:gd name="T9" fmla="*/ 2466 h 3221"/>
              <a:gd name="T10" fmla="*/ 2418 w 3526"/>
              <a:gd name="T11" fmla="*/ 2340 h 3221"/>
              <a:gd name="T12" fmla="*/ 2338 w 3526"/>
              <a:gd name="T13" fmla="*/ 1853 h 3221"/>
              <a:gd name="T14" fmla="*/ 2281 w 3526"/>
              <a:gd name="T15" fmla="*/ 1951 h 3221"/>
              <a:gd name="T16" fmla="*/ 2309 w 3526"/>
              <a:gd name="T17" fmla="*/ 2423 h 3221"/>
              <a:gd name="T18" fmla="*/ 2001 w 3526"/>
              <a:gd name="T19" fmla="*/ 2926 h 3221"/>
              <a:gd name="T20" fmla="*/ 1883 w 3526"/>
              <a:gd name="T21" fmla="*/ 2931 h 3221"/>
              <a:gd name="T22" fmla="*/ 1592 w 3526"/>
              <a:gd name="T23" fmla="*/ 2343 h 3221"/>
              <a:gd name="T24" fmla="*/ 1613 w 3526"/>
              <a:gd name="T25" fmla="*/ 1881 h 3221"/>
              <a:gd name="T26" fmla="*/ 1527 w 3526"/>
              <a:gd name="T27" fmla="*/ 1909 h 3221"/>
              <a:gd name="T28" fmla="*/ 1453 w 3526"/>
              <a:gd name="T29" fmla="*/ 2370 h 3221"/>
              <a:gd name="T30" fmla="*/ 1325 w 3526"/>
              <a:gd name="T31" fmla="*/ 2469 h 3221"/>
              <a:gd name="T32" fmla="*/ 1200 w 3526"/>
              <a:gd name="T33" fmla="*/ 2383 h 3221"/>
              <a:gd name="T34" fmla="*/ 1253 w 3526"/>
              <a:gd name="T35" fmla="*/ 1901 h 3221"/>
              <a:gd name="T36" fmla="*/ 1461 w 3526"/>
              <a:gd name="T37" fmla="*/ 1496 h 3221"/>
              <a:gd name="T38" fmla="*/ 1753 w 3526"/>
              <a:gd name="T39" fmla="*/ 1315 h 3221"/>
              <a:gd name="T40" fmla="*/ 2078 w 3526"/>
              <a:gd name="T41" fmla="*/ 536 h 3221"/>
              <a:gd name="T42" fmla="*/ 2292 w 3526"/>
              <a:gd name="T43" fmla="*/ 749 h 3221"/>
              <a:gd name="T44" fmla="*/ 2274 w 3526"/>
              <a:gd name="T45" fmla="*/ 1060 h 3221"/>
              <a:gd name="T46" fmla="*/ 2034 w 3526"/>
              <a:gd name="T47" fmla="*/ 1246 h 3221"/>
              <a:gd name="T48" fmla="*/ 1729 w 3526"/>
              <a:gd name="T49" fmla="*/ 1190 h 3221"/>
              <a:gd name="T50" fmla="*/ 1571 w 3526"/>
              <a:gd name="T51" fmla="*/ 930 h 3221"/>
              <a:gd name="T52" fmla="*/ 1663 w 3526"/>
              <a:gd name="T53" fmla="*/ 636 h 3221"/>
              <a:gd name="T54" fmla="*/ 1943 w 3526"/>
              <a:gd name="T55" fmla="*/ 511 h 3221"/>
              <a:gd name="T56" fmla="*/ 2483 w 3526"/>
              <a:gd name="T57" fmla="*/ 109 h 3221"/>
              <a:gd name="T58" fmla="*/ 3047 w 3526"/>
              <a:gd name="T59" fmla="*/ 473 h 3221"/>
              <a:gd name="T60" fmla="*/ 3416 w 3526"/>
              <a:gd name="T61" fmla="*/ 1029 h 3221"/>
              <a:gd name="T62" fmla="*/ 3523 w 3526"/>
              <a:gd name="T63" fmla="*/ 1712 h 3221"/>
              <a:gd name="T64" fmla="*/ 3335 w 3526"/>
              <a:gd name="T65" fmla="*/ 2367 h 3221"/>
              <a:gd name="T66" fmla="*/ 2903 w 3526"/>
              <a:gd name="T67" fmla="*/ 2875 h 3221"/>
              <a:gd name="T68" fmla="*/ 2295 w 3526"/>
              <a:gd name="T69" fmla="*/ 3172 h 3221"/>
              <a:gd name="T70" fmla="*/ 1603 w 3526"/>
              <a:gd name="T71" fmla="*/ 3194 h 3221"/>
              <a:gd name="T72" fmla="*/ 990 w 3526"/>
              <a:gd name="T73" fmla="*/ 2952 h 3221"/>
              <a:gd name="T74" fmla="*/ 528 w 3526"/>
              <a:gd name="T75" fmla="*/ 2493 h 3221"/>
              <a:gd name="T76" fmla="*/ 43 w 3526"/>
              <a:gd name="T77" fmla="*/ 2144 h 3221"/>
              <a:gd name="T78" fmla="*/ 22 w 3526"/>
              <a:gd name="T79" fmla="*/ 2023 h 3221"/>
              <a:gd name="T80" fmla="*/ 504 w 3526"/>
              <a:gd name="T81" fmla="*/ 1433 h 3221"/>
              <a:gd name="T82" fmla="*/ 938 w 3526"/>
              <a:gd name="T83" fmla="*/ 2093 h 3221"/>
              <a:gd name="T84" fmla="*/ 673 w 3526"/>
              <a:gd name="T85" fmla="*/ 2156 h 3221"/>
              <a:gd name="T86" fmla="*/ 1030 w 3526"/>
              <a:gd name="T87" fmla="*/ 2619 h 3221"/>
              <a:gd name="T88" fmla="*/ 1550 w 3526"/>
              <a:gd name="T89" fmla="*/ 2887 h 3221"/>
              <a:gd name="T90" fmla="*/ 1893 w 3526"/>
              <a:gd name="T91" fmla="*/ 2931 h 3221"/>
              <a:gd name="T92" fmla="*/ 2516 w 3526"/>
              <a:gd name="T93" fmla="*/ 2779 h 3221"/>
              <a:gd name="T94" fmla="*/ 2984 w 3526"/>
              <a:gd name="T95" fmla="*/ 2376 h 3221"/>
              <a:gd name="T96" fmla="*/ 3219 w 3526"/>
              <a:gd name="T97" fmla="*/ 1797 h 3221"/>
              <a:gd name="T98" fmla="*/ 3152 w 3526"/>
              <a:gd name="T99" fmla="*/ 1159 h 3221"/>
              <a:gd name="T100" fmla="*/ 2808 w 3526"/>
              <a:gd name="T101" fmla="*/ 646 h 3221"/>
              <a:gd name="T102" fmla="*/ 2264 w 3526"/>
              <a:gd name="T103" fmla="*/ 341 h 3221"/>
              <a:gd name="T104" fmla="*/ 1631 w 3526"/>
              <a:gd name="T105" fmla="*/ 315 h 3221"/>
              <a:gd name="T106" fmla="*/ 1079 w 3526"/>
              <a:gd name="T107" fmla="*/ 561 h 3221"/>
              <a:gd name="T108" fmla="*/ 798 w 3526"/>
              <a:gd name="T109" fmla="*/ 787 h 3221"/>
              <a:gd name="T110" fmla="*/ 648 w 3526"/>
              <a:gd name="T111" fmla="*/ 712 h 3221"/>
              <a:gd name="T112" fmla="*/ 666 w 3526"/>
              <a:gd name="T113" fmla="*/ 549 h 3221"/>
              <a:gd name="T114" fmla="*/ 1179 w 3526"/>
              <a:gd name="T115" fmla="*/ 162 h 3221"/>
              <a:gd name="T116" fmla="*/ 1799 w 3526"/>
              <a:gd name="T117" fmla="*/ 3 h 3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26" h="3221">
                <a:moveTo>
                  <a:pt x="1907" y="1294"/>
                </a:moveTo>
                <a:lnTo>
                  <a:pt x="1787" y="2307"/>
                </a:lnTo>
                <a:lnTo>
                  <a:pt x="1946" y="2470"/>
                </a:lnTo>
                <a:lnTo>
                  <a:pt x="2086" y="2307"/>
                </a:lnTo>
                <a:lnTo>
                  <a:pt x="1988" y="1295"/>
                </a:lnTo>
                <a:lnTo>
                  <a:pt x="2051" y="1302"/>
                </a:lnTo>
                <a:lnTo>
                  <a:pt x="2115" y="1314"/>
                </a:lnTo>
                <a:lnTo>
                  <a:pt x="2175" y="1331"/>
                </a:lnTo>
                <a:lnTo>
                  <a:pt x="2215" y="1346"/>
                </a:lnTo>
                <a:lnTo>
                  <a:pt x="2252" y="1365"/>
                </a:lnTo>
                <a:lnTo>
                  <a:pt x="2288" y="1385"/>
                </a:lnTo>
                <a:lnTo>
                  <a:pt x="2322" y="1408"/>
                </a:lnTo>
                <a:lnTo>
                  <a:pt x="2355" y="1433"/>
                </a:lnTo>
                <a:lnTo>
                  <a:pt x="2401" y="1473"/>
                </a:lnTo>
                <a:lnTo>
                  <a:pt x="2444" y="1517"/>
                </a:lnTo>
                <a:lnTo>
                  <a:pt x="2483" y="1567"/>
                </a:lnTo>
                <a:lnTo>
                  <a:pt x="2519" y="1622"/>
                </a:lnTo>
                <a:lnTo>
                  <a:pt x="2552" y="1681"/>
                </a:lnTo>
                <a:lnTo>
                  <a:pt x="2580" y="1746"/>
                </a:lnTo>
                <a:lnTo>
                  <a:pt x="2606" y="1816"/>
                </a:lnTo>
                <a:lnTo>
                  <a:pt x="2627" y="1890"/>
                </a:lnTo>
                <a:lnTo>
                  <a:pt x="2646" y="1969"/>
                </a:lnTo>
                <a:lnTo>
                  <a:pt x="2661" y="2053"/>
                </a:lnTo>
                <a:lnTo>
                  <a:pt x="2671" y="2142"/>
                </a:lnTo>
                <a:lnTo>
                  <a:pt x="2679" y="2236"/>
                </a:lnTo>
                <a:lnTo>
                  <a:pt x="2683" y="2334"/>
                </a:lnTo>
                <a:lnTo>
                  <a:pt x="2681" y="2361"/>
                </a:lnTo>
                <a:lnTo>
                  <a:pt x="2673" y="2386"/>
                </a:lnTo>
                <a:lnTo>
                  <a:pt x="2662" y="2408"/>
                </a:lnTo>
                <a:lnTo>
                  <a:pt x="2646" y="2429"/>
                </a:lnTo>
                <a:lnTo>
                  <a:pt x="2626" y="2445"/>
                </a:lnTo>
                <a:lnTo>
                  <a:pt x="2605" y="2457"/>
                </a:lnTo>
                <a:lnTo>
                  <a:pt x="2579" y="2466"/>
                </a:lnTo>
                <a:lnTo>
                  <a:pt x="2554" y="2469"/>
                </a:lnTo>
                <a:lnTo>
                  <a:pt x="2526" y="2466"/>
                </a:lnTo>
                <a:lnTo>
                  <a:pt x="2501" y="2459"/>
                </a:lnTo>
                <a:lnTo>
                  <a:pt x="2478" y="2447"/>
                </a:lnTo>
                <a:lnTo>
                  <a:pt x="2459" y="2432"/>
                </a:lnTo>
                <a:lnTo>
                  <a:pt x="2441" y="2413"/>
                </a:lnTo>
                <a:lnTo>
                  <a:pt x="2430" y="2390"/>
                </a:lnTo>
                <a:lnTo>
                  <a:pt x="2421" y="2367"/>
                </a:lnTo>
                <a:lnTo>
                  <a:pt x="2418" y="2340"/>
                </a:lnTo>
                <a:lnTo>
                  <a:pt x="2415" y="2256"/>
                </a:lnTo>
                <a:lnTo>
                  <a:pt x="2409" y="2177"/>
                </a:lnTo>
                <a:lnTo>
                  <a:pt x="2400" y="2103"/>
                </a:lnTo>
                <a:lnTo>
                  <a:pt x="2389" y="2034"/>
                </a:lnTo>
                <a:lnTo>
                  <a:pt x="2374" y="1969"/>
                </a:lnTo>
                <a:lnTo>
                  <a:pt x="2357" y="1909"/>
                </a:lnTo>
                <a:lnTo>
                  <a:pt x="2338" y="1853"/>
                </a:lnTo>
                <a:lnTo>
                  <a:pt x="2315" y="1802"/>
                </a:lnTo>
                <a:lnTo>
                  <a:pt x="2290" y="1756"/>
                </a:lnTo>
                <a:lnTo>
                  <a:pt x="2263" y="1715"/>
                </a:lnTo>
                <a:lnTo>
                  <a:pt x="2267" y="1767"/>
                </a:lnTo>
                <a:lnTo>
                  <a:pt x="2272" y="1823"/>
                </a:lnTo>
                <a:lnTo>
                  <a:pt x="2276" y="1884"/>
                </a:lnTo>
                <a:lnTo>
                  <a:pt x="2281" y="1951"/>
                </a:lnTo>
                <a:lnTo>
                  <a:pt x="2287" y="2019"/>
                </a:lnTo>
                <a:lnTo>
                  <a:pt x="2291" y="2088"/>
                </a:lnTo>
                <a:lnTo>
                  <a:pt x="2295" y="2159"/>
                </a:lnTo>
                <a:lnTo>
                  <a:pt x="2299" y="2229"/>
                </a:lnTo>
                <a:lnTo>
                  <a:pt x="2304" y="2297"/>
                </a:lnTo>
                <a:lnTo>
                  <a:pt x="2307" y="2361"/>
                </a:lnTo>
                <a:lnTo>
                  <a:pt x="2309" y="2423"/>
                </a:lnTo>
                <a:lnTo>
                  <a:pt x="2311" y="2434"/>
                </a:lnTo>
                <a:lnTo>
                  <a:pt x="2313" y="2446"/>
                </a:lnTo>
                <a:lnTo>
                  <a:pt x="2340" y="2854"/>
                </a:lnTo>
                <a:lnTo>
                  <a:pt x="2258" y="2880"/>
                </a:lnTo>
                <a:lnTo>
                  <a:pt x="2174" y="2900"/>
                </a:lnTo>
                <a:lnTo>
                  <a:pt x="2089" y="2916"/>
                </a:lnTo>
                <a:lnTo>
                  <a:pt x="2001" y="2926"/>
                </a:lnTo>
                <a:lnTo>
                  <a:pt x="1985" y="2690"/>
                </a:lnTo>
                <a:lnTo>
                  <a:pt x="1966" y="2687"/>
                </a:lnTo>
                <a:lnTo>
                  <a:pt x="1947" y="2686"/>
                </a:lnTo>
                <a:lnTo>
                  <a:pt x="1929" y="2687"/>
                </a:lnTo>
                <a:lnTo>
                  <a:pt x="1909" y="2693"/>
                </a:lnTo>
                <a:lnTo>
                  <a:pt x="1893" y="2931"/>
                </a:lnTo>
                <a:lnTo>
                  <a:pt x="1883" y="2931"/>
                </a:lnTo>
                <a:lnTo>
                  <a:pt x="1806" y="2928"/>
                </a:lnTo>
                <a:lnTo>
                  <a:pt x="1720" y="2919"/>
                </a:lnTo>
                <a:lnTo>
                  <a:pt x="1635" y="2906"/>
                </a:lnTo>
                <a:lnTo>
                  <a:pt x="1553" y="2886"/>
                </a:lnTo>
                <a:lnTo>
                  <a:pt x="1590" y="2352"/>
                </a:lnTo>
                <a:lnTo>
                  <a:pt x="1591" y="2347"/>
                </a:lnTo>
                <a:lnTo>
                  <a:pt x="1592" y="2343"/>
                </a:lnTo>
                <a:lnTo>
                  <a:pt x="1593" y="2339"/>
                </a:lnTo>
                <a:lnTo>
                  <a:pt x="1596" y="2256"/>
                </a:lnTo>
                <a:lnTo>
                  <a:pt x="1600" y="2175"/>
                </a:lnTo>
                <a:lnTo>
                  <a:pt x="1604" y="2097"/>
                </a:lnTo>
                <a:lnTo>
                  <a:pt x="1607" y="2021"/>
                </a:lnTo>
                <a:lnTo>
                  <a:pt x="1610" y="1948"/>
                </a:lnTo>
                <a:lnTo>
                  <a:pt x="1613" y="1881"/>
                </a:lnTo>
                <a:lnTo>
                  <a:pt x="1617" y="1819"/>
                </a:lnTo>
                <a:lnTo>
                  <a:pt x="1620" y="1763"/>
                </a:lnTo>
                <a:lnTo>
                  <a:pt x="1622" y="1715"/>
                </a:lnTo>
                <a:lnTo>
                  <a:pt x="1595" y="1756"/>
                </a:lnTo>
                <a:lnTo>
                  <a:pt x="1570" y="1802"/>
                </a:lnTo>
                <a:lnTo>
                  <a:pt x="1547" y="1853"/>
                </a:lnTo>
                <a:lnTo>
                  <a:pt x="1527" y="1909"/>
                </a:lnTo>
                <a:lnTo>
                  <a:pt x="1510" y="1970"/>
                </a:lnTo>
                <a:lnTo>
                  <a:pt x="1494" y="2035"/>
                </a:lnTo>
                <a:lnTo>
                  <a:pt x="1481" y="2106"/>
                </a:lnTo>
                <a:lnTo>
                  <a:pt x="1470" y="2180"/>
                </a:lnTo>
                <a:lnTo>
                  <a:pt x="1462" y="2260"/>
                </a:lnTo>
                <a:lnTo>
                  <a:pt x="1456" y="2344"/>
                </a:lnTo>
                <a:lnTo>
                  <a:pt x="1453" y="2370"/>
                </a:lnTo>
                <a:lnTo>
                  <a:pt x="1445" y="2393"/>
                </a:lnTo>
                <a:lnTo>
                  <a:pt x="1432" y="2415"/>
                </a:lnTo>
                <a:lnTo>
                  <a:pt x="1416" y="2433"/>
                </a:lnTo>
                <a:lnTo>
                  <a:pt x="1397" y="2448"/>
                </a:lnTo>
                <a:lnTo>
                  <a:pt x="1374" y="2460"/>
                </a:lnTo>
                <a:lnTo>
                  <a:pt x="1351" y="2466"/>
                </a:lnTo>
                <a:lnTo>
                  <a:pt x="1325" y="2469"/>
                </a:lnTo>
                <a:lnTo>
                  <a:pt x="1317" y="2469"/>
                </a:lnTo>
                <a:lnTo>
                  <a:pt x="1292" y="2465"/>
                </a:lnTo>
                <a:lnTo>
                  <a:pt x="1267" y="2455"/>
                </a:lnTo>
                <a:lnTo>
                  <a:pt x="1245" y="2442"/>
                </a:lnTo>
                <a:lnTo>
                  <a:pt x="1227" y="2425"/>
                </a:lnTo>
                <a:lnTo>
                  <a:pt x="1212" y="2405"/>
                </a:lnTo>
                <a:lnTo>
                  <a:pt x="1200" y="2383"/>
                </a:lnTo>
                <a:lnTo>
                  <a:pt x="1193" y="2357"/>
                </a:lnTo>
                <a:lnTo>
                  <a:pt x="1192" y="2330"/>
                </a:lnTo>
                <a:lnTo>
                  <a:pt x="1199" y="2235"/>
                </a:lnTo>
                <a:lnTo>
                  <a:pt x="1208" y="2145"/>
                </a:lnTo>
                <a:lnTo>
                  <a:pt x="1220" y="2059"/>
                </a:lnTo>
                <a:lnTo>
                  <a:pt x="1235" y="1978"/>
                </a:lnTo>
                <a:lnTo>
                  <a:pt x="1253" y="1901"/>
                </a:lnTo>
                <a:lnTo>
                  <a:pt x="1274" y="1830"/>
                </a:lnTo>
                <a:lnTo>
                  <a:pt x="1297" y="1763"/>
                </a:lnTo>
                <a:lnTo>
                  <a:pt x="1324" y="1700"/>
                </a:lnTo>
                <a:lnTo>
                  <a:pt x="1354" y="1643"/>
                </a:lnTo>
                <a:lnTo>
                  <a:pt x="1386" y="1589"/>
                </a:lnTo>
                <a:lnTo>
                  <a:pt x="1421" y="1541"/>
                </a:lnTo>
                <a:lnTo>
                  <a:pt x="1461" y="1496"/>
                </a:lnTo>
                <a:lnTo>
                  <a:pt x="1501" y="1455"/>
                </a:lnTo>
                <a:lnTo>
                  <a:pt x="1541" y="1422"/>
                </a:lnTo>
                <a:lnTo>
                  <a:pt x="1583" y="1392"/>
                </a:lnTo>
                <a:lnTo>
                  <a:pt x="1627" y="1365"/>
                </a:lnTo>
                <a:lnTo>
                  <a:pt x="1665" y="1345"/>
                </a:lnTo>
                <a:lnTo>
                  <a:pt x="1703" y="1330"/>
                </a:lnTo>
                <a:lnTo>
                  <a:pt x="1753" y="1315"/>
                </a:lnTo>
                <a:lnTo>
                  <a:pt x="1804" y="1305"/>
                </a:lnTo>
                <a:lnTo>
                  <a:pt x="1856" y="1297"/>
                </a:lnTo>
                <a:lnTo>
                  <a:pt x="1907" y="1294"/>
                </a:lnTo>
                <a:close/>
                <a:moveTo>
                  <a:pt x="1943" y="511"/>
                </a:moveTo>
                <a:lnTo>
                  <a:pt x="1990" y="513"/>
                </a:lnTo>
                <a:lnTo>
                  <a:pt x="2034" y="522"/>
                </a:lnTo>
                <a:lnTo>
                  <a:pt x="2078" y="536"/>
                </a:lnTo>
                <a:lnTo>
                  <a:pt x="2119" y="554"/>
                </a:lnTo>
                <a:lnTo>
                  <a:pt x="2156" y="577"/>
                </a:lnTo>
                <a:lnTo>
                  <a:pt x="2191" y="605"/>
                </a:lnTo>
                <a:lnTo>
                  <a:pt x="2222" y="636"/>
                </a:lnTo>
                <a:lnTo>
                  <a:pt x="2250" y="670"/>
                </a:lnTo>
                <a:lnTo>
                  <a:pt x="2274" y="708"/>
                </a:lnTo>
                <a:lnTo>
                  <a:pt x="2292" y="749"/>
                </a:lnTo>
                <a:lnTo>
                  <a:pt x="2306" y="792"/>
                </a:lnTo>
                <a:lnTo>
                  <a:pt x="2314" y="837"/>
                </a:lnTo>
                <a:lnTo>
                  <a:pt x="2318" y="884"/>
                </a:lnTo>
                <a:lnTo>
                  <a:pt x="2314" y="930"/>
                </a:lnTo>
                <a:lnTo>
                  <a:pt x="2306" y="976"/>
                </a:lnTo>
                <a:lnTo>
                  <a:pt x="2292" y="1019"/>
                </a:lnTo>
                <a:lnTo>
                  <a:pt x="2274" y="1060"/>
                </a:lnTo>
                <a:lnTo>
                  <a:pt x="2250" y="1097"/>
                </a:lnTo>
                <a:lnTo>
                  <a:pt x="2222" y="1131"/>
                </a:lnTo>
                <a:lnTo>
                  <a:pt x="2191" y="1163"/>
                </a:lnTo>
                <a:lnTo>
                  <a:pt x="2156" y="1190"/>
                </a:lnTo>
                <a:lnTo>
                  <a:pt x="2119" y="1214"/>
                </a:lnTo>
                <a:lnTo>
                  <a:pt x="2078" y="1232"/>
                </a:lnTo>
                <a:lnTo>
                  <a:pt x="2034" y="1246"/>
                </a:lnTo>
                <a:lnTo>
                  <a:pt x="1990" y="1254"/>
                </a:lnTo>
                <a:lnTo>
                  <a:pt x="1943" y="1258"/>
                </a:lnTo>
                <a:lnTo>
                  <a:pt x="1895" y="1254"/>
                </a:lnTo>
                <a:lnTo>
                  <a:pt x="1851" y="1246"/>
                </a:lnTo>
                <a:lnTo>
                  <a:pt x="1807" y="1232"/>
                </a:lnTo>
                <a:lnTo>
                  <a:pt x="1766" y="1214"/>
                </a:lnTo>
                <a:lnTo>
                  <a:pt x="1729" y="1190"/>
                </a:lnTo>
                <a:lnTo>
                  <a:pt x="1694" y="1163"/>
                </a:lnTo>
                <a:lnTo>
                  <a:pt x="1663" y="1131"/>
                </a:lnTo>
                <a:lnTo>
                  <a:pt x="1635" y="1097"/>
                </a:lnTo>
                <a:lnTo>
                  <a:pt x="1611" y="1060"/>
                </a:lnTo>
                <a:lnTo>
                  <a:pt x="1593" y="1019"/>
                </a:lnTo>
                <a:lnTo>
                  <a:pt x="1579" y="976"/>
                </a:lnTo>
                <a:lnTo>
                  <a:pt x="1571" y="930"/>
                </a:lnTo>
                <a:lnTo>
                  <a:pt x="1567" y="884"/>
                </a:lnTo>
                <a:lnTo>
                  <a:pt x="1571" y="837"/>
                </a:lnTo>
                <a:lnTo>
                  <a:pt x="1579" y="792"/>
                </a:lnTo>
                <a:lnTo>
                  <a:pt x="1593" y="749"/>
                </a:lnTo>
                <a:lnTo>
                  <a:pt x="1611" y="708"/>
                </a:lnTo>
                <a:lnTo>
                  <a:pt x="1635" y="670"/>
                </a:lnTo>
                <a:lnTo>
                  <a:pt x="1663" y="636"/>
                </a:lnTo>
                <a:lnTo>
                  <a:pt x="1694" y="605"/>
                </a:lnTo>
                <a:lnTo>
                  <a:pt x="1729" y="577"/>
                </a:lnTo>
                <a:lnTo>
                  <a:pt x="1766" y="554"/>
                </a:lnTo>
                <a:lnTo>
                  <a:pt x="1807" y="536"/>
                </a:lnTo>
                <a:lnTo>
                  <a:pt x="1851" y="522"/>
                </a:lnTo>
                <a:lnTo>
                  <a:pt x="1895" y="513"/>
                </a:lnTo>
                <a:lnTo>
                  <a:pt x="1943" y="511"/>
                </a:lnTo>
                <a:close/>
                <a:moveTo>
                  <a:pt x="1893" y="0"/>
                </a:moveTo>
                <a:lnTo>
                  <a:pt x="1997" y="3"/>
                </a:lnTo>
                <a:lnTo>
                  <a:pt x="2099" y="13"/>
                </a:lnTo>
                <a:lnTo>
                  <a:pt x="2198" y="29"/>
                </a:lnTo>
                <a:lnTo>
                  <a:pt x="2295" y="49"/>
                </a:lnTo>
                <a:lnTo>
                  <a:pt x="2390" y="77"/>
                </a:lnTo>
                <a:lnTo>
                  <a:pt x="2483" y="109"/>
                </a:lnTo>
                <a:lnTo>
                  <a:pt x="2573" y="146"/>
                </a:lnTo>
                <a:lnTo>
                  <a:pt x="2661" y="189"/>
                </a:lnTo>
                <a:lnTo>
                  <a:pt x="2745" y="237"/>
                </a:lnTo>
                <a:lnTo>
                  <a:pt x="2825" y="289"/>
                </a:lnTo>
                <a:lnTo>
                  <a:pt x="2903" y="346"/>
                </a:lnTo>
                <a:lnTo>
                  <a:pt x="2977" y="407"/>
                </a:lnTo>
                <a:lnTo>
                  <a:pt x="3047" y="473"/>
                </a:lnTo>
                <a:lnTo>
                  <a:pt x="3114" y="542"/>
                </a:lnTo>
                <a:lnTo>
                  <a:pt x="3176" y="615"/>
                </a:lnTo>
                <a:lnTo>
                  <a:pt x="3233" y="691"/>
                </a:lnTo>
                <a:lnTo>
                  <a:pt x="3287" y="771"/>
                </a:lnTo>
                <a:lnTo>
                  <a:pt x="3335" y="854"/>
                </a:lnTo>
                <a:lnTo>
                  <a:pt x="3377" y="940"/>
                </a:lnTo>
                <a:lnTo>
                  <a:pt x="3416" y="1029"/>
                </a:lnTo>
                <a:lnTo>
                  <a:pt x="3449" y="1121"/>
                </a:lnTo>
                <a:lnTo>
                  <a:pt x="3476" y="1215"/>
                </a:lnTo>
                <a:lnTo>
                  <a:pt x="3497" y="1311"/>
                </a:lnTo>
                <a:lnTo>
                  <a:pt x="3513" y="1408"/>
                </a:lnTo>
                <a:lnTo>
                  <a:pt x="3523" y="1509"/>
                </a:lnTo>
                <a:lnTo>
                  <a:pt x="3526" y="1610"/>
                </a:lnTo>
                <a:lnTo>
                  <a:pt x="3523" y="1712"/>
                </a:lnTo>
                <a:lnTo>
                  <a:pt x="3513" y="1813"/>
                </a:lnTo>
                <a:lnTo>
                  <a:pt x="3497" y="1910"/>
                </a:lnTo>
                <a:lnTo>
                  <a:pt x="3476" y="2006"/>
                </a:lnTo>
                <a:lnTo>
                  <a:pt x="3449" y="2100"/>
                </a:lnTo>
                <a:lnTo>
                  <a:pt x="3416" y="2192"/>
                </a:lnTo>
                <a:lnTo>
                  <a:pt x="3377" y="2281"/>
                </a:lnTo>
                <a:lnTo>
                  <a:pt x="3335" y="2367"/>
                </a:lnTo>
                <a:lnTo>
                  <a:pt x="3287" y="2450"/>
                </a:lnTo>
                <a:lnTo>
                  <a:pt x="3233" y="2530"/>
                </a:lnTo>
                <a:lnTo>
                  <a:pt x="3176" y="2606"/>
                </a:lnTo>
                <a:lnTo>
                  <a:pt x="3114" y="2679"/>
                </a:lnTo>
                <a:lnTo>
                  <a:pt x="3047" y="2748"/>
                </a:lnTo>
                <a:lnTo>
                  <a:pt x="2977" y="2814"/>
                </a:lnTo>
                <a:lnTo>
                  <a:pt x="2903" y="2875"/>
                </a:lnTo>
                <a:lnTo>
                  <a:pt x="2825" y="2931"/>
                </a:lnTo>
                <a:lnTo>
                  <a:pt x="2745" y="2984"/>
                </a:lnTo>
                <a:lnTo>
                  <a:pt x="2661" y="3032"/>
                </a:lnTo>
                <a:lnTo>
                  <a:pt x="2573" y="3074"/>
                </a:lnTo>
                <a:lnTo>
                  <a:pt x="2483" y="3112"/>
                </a:lnTo>
                <a:lnTo>
                  <a:pt x="2390" y="3144"/>
                </a:lnTo>
                <a:lnTo>
                  <a:pt x="2295" y="3172"/>
                </a:lnTo>
                <a:lnTo>
                  <a:pt x="2198" y="3192"/>
                </a:lnTo>
                <a:lnTo>
                  <a:pt x="2099" y="3208"/>
                </a:lnTo>
                <a:lnTo>
                  <a:pt x="1997" y="3218"/>
                </a:lnTo>
                <a:lnTo>
                  <a:pt x="1893" y="3221"/>
                </a:lnTo>
                <a:lnTo>
                  <a:pt x="1795" y="3218"/>
                </a:lnTo>
                <a:lnTo>
                  <a:pt x="1698" y="3209"/>
                </a:lnTo>
                <a:lnTo>
                  <a:pt x="1603" y="3194"/>
                </a:lnTo>
                <a:lnTo>
                  <a:pt x="1509" y="3175"/>
                </a:lnTo>
                <a:lnTo>
                  <a:pt x="1417" y="3150"/>
                </a:lnTo>
                <a:lnTo>
                  <a:pt x="1327" y="3120"/>
                </a:lnTo>
                <a:lnTo>
                  <a:pt x="1238" y="3085"/>
                </a:lnTo>
                <a:lnTo>
                  <a:pt x="1153" y="3045"/>
                </a:lnTo>
                <a:lnTo>
                  <a:pt x="1071" y="3001"/>
                </a:lnTo>
                <a:lnTo>
                  <a:pt x="990" y="2952"/>
                </a:lnTo>
                <a:lnTo>
                  <a:pt x="914" y="2898"/>
                </a:lnTo>
                <a:lnTo>
                  <a:pt x="841" y="2840"/>
                </a:lnTo>
                <a:lnTo>
                  <a:pt x="770" y="2778"/>
                </a:lnTo>
                <a:lnTo>
                  <a:pt x="704" y="2712"/>
                </a:lnTo>
                <a:lnTo>
                  <a:pt x="641" y="2642"/>
                </a:lnTo>
                <a:lnTo>
                  <a:pt x="582" y="2570"/>
                </a:lnTo>
                <a:lnTo>
                  <a:pt x="528" y="2493"/>
                </a:lnTo>
                <a:lnTo>
                  <a:pt x="478" y="2413"/>
                </a:lnTo>
                <a:lnTo>
                  <a:pt x="433" y="2329"/>
                </a:lnTo>
                <a:lnTo>
                  <a:pt x="392" y="2242"/>
                </a:lnTo>
                <a:lnTo>
                  <a:pt x="357" y="2154"/>
                </a:lnTo>
                <a:lnTo>
                  <a:pt x="92" y="2153"/>
                </a:lnTo>
                <a:lnTo>
                  <a:pt x="65" y="2151"/>
                </a:lnTo>
                <a:lnTo>
                  <a:pt x="43" y="2144"/>
                </a:lnTo>
                <a:lnTo>
                  <a:pt x="26" y="2134"/>
                </a:lnTo>
                <a:lnTo>
                  <a:pt x="12" y="2122"/>
                </a:lnTo>
                <a:lnTo>
                  <a:pt x="3" y="2106"/>
                </a:lnTo>
                <a:lnTo>
                  <a:pt x="0" y="2087"/>
                </a:lnTo>
                <a:lnTo>
                  <a:pt x="2" y="2068"/>
                </a:lnTo>
                <a:lnTo>
                  <a:pt x="10" y="2046"/>
                </a:lnTo>
                <a:lnTo>
                  <a:pt x="22" y="2023"/>
                </a:lnTo>
                <a:lnTo>
                  <a:pt x="388" y="1480"/>
                </a:lnTo>
                <a:lnTo>
                  <a:pt x="404" y="1459"/>
                </a:lnTo>
                <a:lnTo>
                  <a:pt x="423" y="1443"/>
                </a:lnTo>
                <a:lnTo>
                  <a:pt x="442" y="1433"/>
                </a:lnTo>
                <a:lnTo>
                  <a:pt x="463" y="1428"/>
                </a:lnTo>
                <a:lnTo>
                  <a:pt x="483" y="1428"/>
                </a:lnTo>
                <a:lnTo>
                  <a:pt x="504" y="1433"/>
                </a:lnTo>
                <a:lnTo>
                  <a:pt x="524" y="1444"/>
                </a:lnTo>
                <a:lnTo>
                  <a:pt x="542" y="1460"/>
                </a:lnTo>
                <a:lnTo>
                  <a:pt x="559" y="1481"/>
                </a:lnTo>
                <a:lnTo>
                  <a:pt x="917" y="2028"/>
                </a:lnTo>
                <a:lnTo>
                  <a:pt x="930" y="2051"/>
                </a:lnTo>
                <a:lnTo>
                  <a:pt x="937" y="2074"/>
                </a:lnTo>
                <a:lnTo>
                  <a:pt x="938" y="2093"/>
                </a:lnTo>
                <a:lnTo>
                  <a:pt x="935" y="2111"/>
                </a:lnTo>
                <a:lnTo>
                  <a:pt x="926" y="2127"/>
                </a:lnTo>
                <a:lnTo>
                  <a:pt x="912" y="2140"/>
                </a:lnTo>
                <a:lnTo>
                  <a:pt x="894" y="2148"/>
                </a:lnTo>
                <a:lnTo>
                  <a:pt x="872" y="2155"/>
                </a:lnTo>
                <a:lnTo>
                  <a:pt x="845" y="2157"/>
                </a:lnTo>
                <a:lnTo>
                  <a:pt x="673" y="2156"/>
                </a:lnTo>
                <a:lnTo>
                  <a:pt x="712" y="2232"/>
                </a:lnTo>
                <a:lnTo>
                  <a:pt x="754" y="2305"/>
                </a:lnTo>
                <a:lnTo>
                  <a:pt x="801" y="2375"/>
                </a:lnTo>
                <a:lnTo>
                  <a:pt x="853" y="2441"/>
                </a:lnTo>
                <a:lnTo>
                  <a:pt x="908" y="2504"/>
                </a:lnTo>
                <a:lnTo>
                  <a:pt x="967" y="2563"/>
                </a:lnTo>
                <a:lnTo>
                  <a:pt x="1030" y="2619"/>
                </a:lnTo>
                <a:lnTo>
                  <a:pt x="1095" y="2670"/>
                </a:lnTo>
                <a:lnTo>
                  <a:pt x="1165" y="2718"/>
                </a:lnTo>
                <a:lnTo>
                  <a:pt x="1237" y="2761"/>
                </a:lnTo>
                <a:lnTo>
                  <a:pt x="1312" y="2800"/>
                </a:lnTo>
                <a:lnTo>
                  <a:pt x="1389" y="2834"/>
                </a:lnTo>
                <a:lnTo>
                  <a:pt x="1468" y="2863"/>
                </a:lnTo>
                <a:lnTo>
                  <a:pt x="1550" y="2887"/>
                </a:lnTo>
                <a:lnTo>
                  <a:pt x="1634" y="2907"/>
                </a:lnTo>
                <a:lnTo>
                  <a:pt x="1719" y="2920"/>
                </a:lnTo>
                <a:lnTo>
                  <a:pt x="1806" y="2928"/>
                </a:lnTo>
                <a:lnTo>
                  <a:pt x="1883" y="2931"/>
                </a:lnTo>
                <a:lnTo>
                  <a:pt x="1893" y="2931"/>
                </a:lnTo>
                <a:lnTo>
                  <a:pt x="1893" y="2931"/>
                </a:lnTo>
                <a:lnTo>
                  <a:pt x="1893" y="2931"/>
                </a:lnTo>
                <a:lnTo>
                  <a:pt x="1988" y="2928"/>
                </a:lnTo>
                <a:lnTo>
                  <a:pt x="2082" y="2918"/>
                </a:lnTo>
                <a:lnTo>
                  <a:pt x="2174" y="2902"/>
                </a:lnTo>
                <a:lnTo>
                  <a:pt x="2264" y="2880"/>
                </a:lnTo>
                <a:lnTo>
                  <a:pt x="2351" y="2852"/>
                </a:lnTo>
                <a:lnTo>
                  <a:pt x="2435" y="2819"/>
                </a:lnTo>
                <a:lnTo>
                  <a:pt x="2516" y="2779"/>
                </a:lnTo>
                <a:lnTo>
                  <a:pt x="2594" y="2735"/>
                </a:lnTo>
                <a:lnTo>
                  <a:pt x="2669" y="2686"/>
                </a:lnTo>
                <a:lnTo>
                  <a:pt x="2741" y="2633"/>
                </a:lnTo>
                <a:lnTo>
                  <a:pt x="2808" y="2575"/>
                </a:lnTo>
                <a:lnTo>
                  <a:pt x="2871" y="2512"/>
                </a:lnTo>
                <a:lnTo>
                  <a:pt x="2930" y="2446"/>
                </a:lnTo>
                <a:lnTo>
                  <a:pt x="2984" y="2376"/>
                </a:lnTo>
                <a:lnTo>
                  <a:pt x="3034" y="2302"/>
                </a:lnTo>
                <a:lnTo>
                  <a:pt x="3079" y="2224"/>
                </a:lnTo>
                <a:lnTo>
                  <a:pt x="3118" y="2144"/>
                </a:lnTo>
                <a:lnTo>
                  <a:pt x="3152" y="2062"/>
                </a:lnTo>
                <a:lnTo>
                  <a:pt x="3181" y="1976"/>
                </a:lnTo>
                <a:lnTo>
                  <a:pt x="3203" y="1887"/>
                </a:lnTo>
                <a:lnTo>
                  <a:pt x="3219" y="1797"/>
                </a:lnTo>
                <a:lnTo>
                  <a:pt x="3229" y="1705"/>
                </a:lnTo>
                <a:lnTo>
                  <a:pt x="3233" y="1610"/>
                </a:lnTo>
                <a:lnTo>
                  <a:pt x="3229" y="1516"/>
                </a:lnTo>
                <a:lnTo>
                  <a:pt x="3219" y="1424"/>
                </a:lnTo>
                <a:lnTo>
                  <a:pt x="3203" y="1333"/>
                </a:lnTo>
                <a:lnTo>
                  <a:pt x="3181" y="1245"/>
                </a:lnTo>
                <a:lnTo>
                  <a:pt x="3152" y="1159"/>
                </a:lnTo>
                <a:lnTo>
                  <a:pt x="3118" y="1077"/>
                </a:lnTo>
                <a:lnTo>
                  <a:pt x="3079" y="996"/>
                </a:lnTo>
                <a:lnTo>
                  <a:pt x="3034" y="919"/>
                </a:lnTo>
                <a:lnTo>
                  <a:pt x="2984" y="845"/>
                </a:lnTo>
                <a:lnTo>
                  <a:pt x="2930" y="775"/>
                </a:lnTo>
                <a:lnTo>
                  <a:pt x="2871" y="709"/>
                </a:lnTo>
                <a:lnTo>
                  <a:pt x="2808" y="646"/>
                </a:lnTo>
                <a:lnTo>
                  <a:pt x="2741" y="588"/>
                </a:lnTo>
                <a:lnTo>
                  <a:pt x="2669" y="535"/>
                </a:lnTo>
                <a:lnTo>
                  <a:pt x="2594" y="485"/>
                </a:lnTo>
                <a:lnTo>
                  <a:pt x="2516" y="442"/>
                </a:lnTo>
                <a:lnTo>
                  <a:pt x="2435" y="402"/>
                </a:lnTo>
                <a:lnTo>
                  <a:pt x="2351" y="369"/>
                </a:lnTo>
                <a:lnTo>
                  <a:pt x="2264" y="341"/>
                </a:lnTo>
                <a:lnTo>
                  <a:pt x="2174" y="319"/>
                </a:lnTo>
                <a:lnTo>
                  <a:pt x="2082" y="303"/>
                </a:lnTo>
                <a:lnTo>
                  <a:pt x="1988" y="293"/>
                </a:lnTo>
                <a:lnTo>
                  <a:pt x="1893" y="290"/>
                </a:lnTo>
                <a:lnTo>
                  <a:pt x="1805" y="292"/>
                </a:lnTo>
                <a:lnTo>
                  <a:pt x="1717" y="300"/>
                </a:lnTo>
                <a:lnTo>
                  <a:pt x="1631" y="315"/>
                </a:lnTo>
                <a:lnTo>
                  <a:pt x="1546" y="335"/>
                </a:lnTo>
                <a:lnTo>
                  <a:pt x="1463" y="360"/>
                </a:lnTo>
                <a:lnTo>
                  <a:pt x="1380" y="390"/>
                </a:lnTo>
                <a:lnTo>
                  <a:pt x="1301" y="426"/>
                </a:lnTo>
                <a:lnTo>
                  <a:pt x="1224" y="466"/>
                </a:lnTo>
                <a:lnTo>
                  <a:pt x="1151" y="511"/>
                </a:lnTo>
                <a:lnTo>
                  <a:pt x="1079" y="561"/>
                </a:lnTo>
                <a:lnTo>
                  <a:pt x="1012" y="616"/>
                </a:lnTo>
                <a:lnTo>
                  <a:pt x="948" y="676"/>
                </a:lnTo>
                <a:lnTo>
                  <a:pt x="887" y="739"/>
                </a:lnTo>
                <a:lnTo>
                  <a:pt x="868" y="757"/>
                </a:lnTo>
                <a:lnTo>
                  <a:pt x="846" y="771"/>
                </a:lnTo>
                <a:lnTo>
                  <a:pt x="823" y="782"/>
                </a:lnTo>
                <a:lnTo>
                  <a:pt x="798" y="787"/>
                </a:lnTo>
                <a:lnTo>
                  <a:pt x="774" y="788"/>
                </a:lnTo>
                <a:lnTo>
                  <a:pt x="749" y="786"/>
                </a:lnTo>
                <a:lnTo>
                  <a:pt x="724" y="780"/>
                </a:lnTo>
                <a:lnTo>
                  <a:pt x="701" y="768"/>
                </a:lnTo>
                <a:lnTo>
                  <a:pt x="680" y="753"/>
                </a:lnTo>
                <a:lnTo>
                  <a:pt x="661" y="734"/>
                </a:lnTo>
                <a:lnTo>
                  <a:pt x="648" y="712"/>
                </a:lnTo>
                <a:lnTo>
                  <a:pt x="638" y="690"/>
                </a:lnTo>
                <a:lnTo>
                  <a:pt x="631" y="665"/>
                </a:lnTo>
                <a:lnTo>
                  <a:pt x="629" y="641"/>
                </a:lnTo>
                <a:lnTo>
                  <a:pt x="633" y="616"/>
                </a:lnTo>
                <a:lnTo>
                  <a:pt x="639" y="592"/>
                </a:lnTo>
                <a:lnTo>
                  <a:pt x="651" y="570"/>
                </a:lnTo>
                <a:lnTo>
                  <a:pt x="666" y="549"/>
                </a:lnTo>
                <a:lnTo>
                  <a:pt x="730" y="481"/>
                </a:lnTo>
                <a:lnTo>
                  <a:pt x="797" y="417"/>
                </a:lnTo>
                <a:lnTo>
                  <a:pt x="868" y="357"/>
                </a:lnTo>
                <a:lnTo>
                  <a:pt x="941" y="303"/>
                </a:lnTo>
                <a:lnTo>
                  <a:pt x="1018" y="251"/>
                </a:lnTo>
                <a:lnTo>
                  <a:pt x="1097" y="205"/>
                </a:lnTo>
                <a:lnTo>
                  <a:pt x="1179" y="162"/>
                </a:lnTo>
                <a:lnTo>
                  <a:pt x="1262" y="126"/>
                </a:lnTo>
                <a:lnTo>
                  <a:pt x="1347" y="93"/>
                </a:lnTo>
                <a:lnTo>
                  <a:pt x="1435" y="65"/>
                </a:lnTo>
                <a:lnTo>
                  <a:pt x="1525" y="42"/>
                </a:lnTo>
                <a:lnTo>
                  <a:pt x="1616" y="23"/>
                </a:lnTo>
                <a:lnTo>
                  <a:pt x="1707" y="11"/>
                </a:lnTo>
                <a:lnTo>
                  <a:pt x="1799" y="3"/>
                </a:lnTo>
                <a:lnTo>
                  <a:pt x="1893"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4" name="Group 183"/>
          <p:cNvGrpSpPr/>
          <p:nvPr/>
        </p:nvGrpSpPr>
        <p:grpSpPr>
          <a:xfrm>
            <a:off x="4133521" y="2563443"/>
            <a:ext cx="827634" cy="759022"/>
            <a:chOff x="-2035175" y="2820988"/>
            <a:chExt cx="919162" cy="842963"/>
          </a:xfrm>
        </p:grpSpPr>
        <p:sp>
          <p:nvSpPr>
            <p:cNvPr id="185" name="Freeform 11"/>
            <p:cNvSpPr>
              <a:spLocks noEditPoints="1"/>
            </p:cNvSpPr>
            <p:nvPr/>
          </p:nvSpPr>
          <p:spPr bwMode="auto">
            <a:xfrm>
              <a:off x="-2035175" y="2820988"/>
              <a:ext cx="919162" cy="842963"/>
            </a:xfrm>
            <a:custGeom>
              <a:avLst/>
              <a:gdLst>
                <a:gd name="T0" fmla="*/ 1736 w 3472"/>
                <a:gd name="T1" fmla="*/ 371 h 3184"/>
                <a:gd name="T2" fmla="*/ 323 w 3472"/>
                <a:gd name="T3" fmla="*/ 2944 h 3184"/>
                <a:gd name="T4" fmla="*/ 3149 w 3472"/>
                <a:gd name="T5" fmla="*/ 2944 h 3184"/>
                <a:gd name="T6" fmla="*/ 1736 w 3472"/>
                <a:gd name="T7" fmla="*/ 371 h 3184"/>
                <a:gd name="T8" fmla="*/ 1736 w 3472"/>
                <a:gd name="T9" fmla="*/ 0 h 3184"/>
                <a:gd name="T10" fmla="*/ 1762 w 3472"/>
                <a:gd name="T11" fmla="*/ 2 h 3184"/>
                <a:gd name="T12" fmla="*/ 1786 w 3472"/>
                <a:gd name="T13" fmla="*/ 11 h 3184"/>
                <a:gd name="T14" fmla="*/ 1809 w 3472"/>
                <a:gd name="T15" fmla="*/ 24 h 3184"/>
                <a:gd name="T16" fmla="*/ 1826 w 3472"/>
                <a:gd name="T17" fmla="*/ 42 h 3184"/>
                <a:gd name="T18" fmla="*/ 1841 w 3472"/>
                <a:gd name="T19" fmla="*/ 63 h 3184"/>
                <a:gd name="T20" fmla="*/ 3458 w 3472"/>
                <a:gd name="T21" fmla="*/ 3006 h 3184"/>
                <a:gd name="T22" fmla="*/ 3468 w 3472"/>
                <a:gd name="T23" fmla="*/ 3029 h 3184"/>
                <a:gd name="T24" fmla="*/ 3472 w 3472"/>
                <a:gd name="T25" fmla="*/ 3054 h 3184"/>
                <a:gd name="T26" fmla="*/ 3472 w 3472"/>
                <a:gd name="T27" fmla="*/ 3079 h 3184"/>
                <a:gd name="T28" fmla="*/ 3467 w 3472"/>
                <a:gd name="T29" fmla="*/ 3102 h 3184"/>
                <a:gd name="T30" fmla="*/ 3456 w 3472"/>
                <a:gd name="T31" fmla="*/ 3125 h 3184"/>
                <a:gd name="T32" fmla="*/ 3441 w 3472"/>
                <a:gd name="T33" fmla="*/ 3145 h 3184"/>
                <a:gd name="T34" fmla="*/ 3422 w 3472"/>
                <a:gd name="T35" fmla="*/ 3162 h 3184"/>
                <a:gd name="T36" fmla="*/ 3401 w 3472"/>
                <a:gd name="T37" fmla="*/ 3175 h 3184"/>
                <a:gd name="T38" fmla="*/ 3377 w 3472"/>
                <a:gd name="T39" fmla="*/ 3182 h 3184"/>
                <a:gd name="T40" fmla="*/ 3353 w 3472"/>
                <a:gd name="T41" fmla="*/ 3184 h 3184"/>
                <a:gd name="T42" fmla="*/ 120 w 3472"/>
                <a:gd name="T43" fmla="*/ 3184 h 3184"/>
                <a:gd name="T44" fmla="*/ 95 w 3472"/>
                <a:gd name="T45" fmla="*/ 3182 h 3184"/>
                <a:gd name="T46" fmla="*/ 72 w 3472"/>
                <a:gd name="T47" fmla="*/ 3175 h 3184"/>
                <a:gd name="T48" fmla="*/ 51 w 3472"/>
                <a:gd name="T49" fmla="*/ 3162 h 3184"/>
                <a:gd name="T50" fmla="*/ 32 w 3472"/>
                <a:gd name="T51" fmla="*/ 3145 h 3184"/>
                <a:gd name="T52" fmla="*/ 17 w 3472"/>
                <a:gd name="T53" fmla="*/ 3125 h 3184"/>
                <a:gd name="T54" fmla="*/ 6 w 3472"/>
                <a:gd name="T55" fmla="*/ 3102 h 3184"/>
                <a:gd name="T56" fmla="*/ 1 w 3472"/>
                <a:gd name="T57" fmla="*/ 3079 h 3184"/>
                <a:gd name="T58" fmla="*/ 0 w 3472"/>
                <a:gd name="T59" fmla="*/ 3054 h 3184"/>
                <a:gd name="T60" fmla="*/ 5 w 3472"/>
                <a:gd name="T61" fmla="*/ 3029 h 3184"/>
                <a:gd name="T62" fmla="*/ 15 w 3472"/>
                <a:gd name="T63" fmla="*/ 3006 h 3184"/>
                <a:gd name="T64" fmla="*/ 1631 w 3472"/>
                <a:gd name="T65" fmla="*/ 63 h 3184"/>
                <a:gd name="T66" fmla="*/ 1645 w 3472"/>
                <a:gd name="T67" fmla="*/ 42 h 3184"/>
                <a:gd name="T68" fmla="*/ 1664 w 3472"/>
                <a:gd name="T69" fmla="*/ 24 h 3184"/>
                <a:gd name="T70" fmla="*/ 1686 w 3472"/>
                <a:gd name="T71" fmla="*/ 11 h 3184"/>
                <a:gd name="T72" fmla="*/ 1711 w 3472"/>
                <a:gd name="T73" fmla="*/ 2 h 3184"/>
                <a:gd name="T74" fmla="*/ 1736 w 3472"/>
                <a:gd name="T75" fmla="*/ 0 h 3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72" h="3184">
                  <a:moveTo>
                    <a:pt x="1736" y="371"/>
                  </a:moveTo>
                  <a:lnTo>
                    <a:pt x="323" y="2944"/>
                  </a:lnTo>
                  <a:lnTo>
                    <a:pt x="3149" y="2944"/>
                  </a:lnTo>
                  <a:lnTo>
                    <a:pt x="1736" y="371"/>
                  </a:lnTo>
                  <a:close/>
                  <a:moveTo>
                    <a:pt x="1736" y="0"/>
                  </a:moveTo>
                  <a:lnTo>
                    <a:pt x="1762" y="2"/>
                  </a:lnTo>
                  <a:lnTo>
                    <a:pt x="1786" y="11"/>
                  </a:lnTo>
                  <a:lnTo>
                    <a:pt x="1809" y="24"/>
                  </a:lnTo>
                  <a:lnTo>
                    <a:pt x="1826" y="42"/>
                  </a:lnTo>
                  <a:lnTo>
                    <a:pt x="1841" y="63"/>
                  </a:lnTo>
                  <a:lnTo>
                    <a:pt x="3458" y="3006"/>
                  </a:lnTo>
                  <a:lnTo>
                    <a:pt x="3468" y="3029"/>
                  </a:lnTo>
                  <a:lnTo>
                    <a:pt x="3472" y="3054"/>
                  </a:lnTo>
                  <a:lnTo>
                    <a:pt x="3472" y="3079"/>
                  </a:lnTo>
                  <a:lnTo>
                    <a:pt x="3467" y="3102"/>
                  </a:lnTo>
                  <a:lnTo>
                    <a:pt x="3456" y="3125"/>
                  </a:lnTo>
                  <a:lnTo>
                    <a:pt x="3441" y="3145"/>
                  </a:lnTo>
                  <a:lnTo>
                    <a:pt x="3422" y="3162"/>
                  </a:lnTo>
                  <a:lnTo>
                    <a:pt x="3401" y="3175"/>
                  </a:lnTo>
                  <a:lnTo>
                    <a:pt x="3377" y="3182"/>
                  </a:lnTo>
                  <a:lnTo>
                    <a:pt x="3353" y="3184"/>
                  </a:lnTo>
                  <a:lnTo>
                    <a:pt x="120" y="3184"/>
                  </a:lnTo>
                  <a:lnTo>
                    <a:pt x="95" y="3182"/>
                  </a:lnTo>
                  <a:lnTo>
                    <a:pt x="72" y="3175"/>
                  </a:lnTo>
                  <a:lnTo>
                    <a:pt x="51" y="3162"/>
                  </a:lnTo>
                  <a:lnTo>
                    <a:pt x="32" y="3145"/>
                  </a:lnTo>
                  <a:lnTo>
                    <a:pt x="17" y="3125"/>
                  </a:lnTo>
                  <a:lnTo>
                    <a:pt x="6" y="3102"/>
                  </a:lnTo>
                  <a:lnTo>
                    <a:pt x="1" y="3079"/>
                  </a:lnTo>
                  <a:lnTo>
                    <a:pt x="0" y="3054"/>
                  </a:lnTo>
                  <a:lnTo>
                    <a:pt x="5" y="3029"/>
                  </a:lnTo>
                  <a:lnTo>
                    <a:pt x="15" y="3006"/>
                  </a:lnTo>
                  <a:lnTo>
                    <a:pt x="1631" y="63"/>
                  </a:lnTo>
                  <a:lnTo>
                    <a:pt x="1645" y="42"/>
                  </a:lnTo>
                  <a:lnTo>
                    <a:pt x="1664" y="24"/>
                  </a:lnTo>
                  <a:lnTo>
                    <a:pt x="1686" y="11"/>
                  </a:lnTo>
                  <a:lnTo>
                    <a:pt x="1711" y="2"/>
                  </a:lnTo>
                  <a:lnTo>
                    <a:pt x="1736"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12"/>
            <p:cNvSpPr>
              <a:spLocks/>
            </p:cNvSpPr>
            <p:nvPr/>
          </p:nvSpPr>
          <p:spPr bwMode="auto">
            <a:xfrm>
              <a:off x="-1616075" y="3106738"/>
              <a:ext cx="80962" cy="311150"/>
            </a:xfrm>
            <a:custGeom>
              <a:avLst/>
              <a:gdLst>
                <a:gd name="T0" fmla="*/ 151 w 303"/>
                <a:gd name="T1" fmla="*/ 0 h 1172"/>
                <a:gd name="T2" fmla="*/ 181 w 303"/>
                <a:gd name="T3" fmla="*/ 3 h 1172"/>
                <a:gd name="T4" fmla="*/ 210 w 303"/>
                <a:gd name="T5" fmla="*/ 11 h 1172"/>
                <a:gd name="T6" fmla="*/ 235 w 303"/>
                <a:gd name="T7" fmla="*/ 25 h 1172"/>
                <a:gd name="T8" fmla="*/ 258 w 303"/>
                <a:gd name="T9" fmla="*/ 44 h 1172"/>
                <a:gd name="T10" fmla="*/ 276 w 303"/>
                <a:gd name="T11" fmla="*/ 66 h 1172"/>
                <a:gd name="T12" fmla="*/ 290 w 303"/>
                <a:gd name="T13" fmla="*/ 91 h 1172"/>
                <a:gd name="T14" fmla="*/ 299 w 303"/>
                <a:gd name="T15" fmla="*/ 120 h 1172"/>
                <a:gd name="T16" fmla="*/ 303 w 303"/>
                <a:gd name="T17" fmla="*/ 151 h 1172"/>
                <a:gd name="T18" fmla="*/ 303 w 303"/>
                <a:gd name="T19" fmla="*/ 1021 h 1172"/>
                <a:gd name="T20" fmla="*/ 299 w 303"/>
                <a:gd name="T21" fmla="*/ 1052 h 1172"/>
                <a:gd name="T22" fmla="*/ 290 w 303"/>
                <a:gd name="T23" fmla="*/ 1080 h 1172"/>
                <a:gd name="T24" fmla="*/ 276 w 303"/>
                <a:gd name="T25" fmla="*/ 1105 h 1172"/>
                <a:gd name="T26" fmla="*/ 258 w 303"/>
                <a:gd name="T27" fmla="*/ 1127 h 1172"/>
                <a:gd name="T28" fmla="*/ 235 w 303"/>
                <a:gd name="T29" fmla="*/ 1146 h 1172"/>
                <a:gd name="T30" fmla="*/ 210 w 303"/>
                <a:gd name="T31" fmla="*/ 1160 h 1172"/>
                <a:gd name="T32" fmla="*/ 181 w 303"/>
                <a:gd name="T33" fmla="*/ 1169 h 1172"/>
                <a:gd name="T34" fmla="*/ 151 w 303"/>
                <a:gd name="T35" fmla="*/ 1172 h 1172"/>
                <a:gd name="T36" fmla="*/ 121 w 303"/>
                <a:gd name="T37" fmla="*/ 1169 h 1172"/>
                <a:gd name="T38" fmla="*/ 93 w 303"/>
                <a:gd name="T39" fmla="*/ 1160 h 1172"/>
                <a:gd name="T40" fmla="*/ 67 w 303"/>
                <a:gd name="T41" fmla="*/ 1146 h 1172"/>
                <a:gd name="T42" fmla="*/ 45 w 303"/>
                <a:gd name="T43" fmla="*/ 1127 h 1172"/>
                <a:gd name="T44" fmla="*/ 27 w 303"/>
                <a:gd name="T45" fmla="*/ 1105 h 1172"/>
                <a:gd name="T46" fmla="*/ 13 w 303"/>
                <a:gd name="T47" fmla="*/ 1080 h 1172"/>
                <a:gd name="T48" fmla="*/ 4 w 303"/>
                <a:gd name="T49" fmla="*/ 1052 h 1172"/>
                <a:gd name="T50" fmla="*/ 0 w 303"/>
                <a:gd name="T51" fmla="*/ 1021 h 1172"/>
                <a:gd name="T52" fmla="*/ 0 w 303"/>
                <a:gd name="T53" fmla="*/ 151 h 1172"/>
                <a:gd name="T54" fmla="*/ 4 w 303"/>
                <a:gd name="T55" fmla="*/ 120 h 1172"/>
                <a:gd name="T56" fmla="*/ 13 w 303"/>
                <a:gd name="T57" fmla="*/ 91 h 1172"/>
                <a:gd name="T58" fmla="*/ 27 w 303"/>
                <a:gd name="T59" fmla="*/ 66 h 1172"/>
                <a:gd name="T60" fmla="*/ 45 w 303"/>
                <a:gd name="T61" fmla="*/ 44 h 1172"/>
                <a:gd name="T62" fmla="*/ 67 w 303"/>
                <a:gd name="T63" fmla="*/ 25 h 1172"/>
                <a:gd name="T64" fmla="*/ 93 w 303"/>
                <a:gd name="T65" fmla="*/ 11 h 1172"/>
                <a:gd name="T66" fmla="*/ 121 w 303"/>
                <a:gd name="T67" fmla="*/ 3 h 1172"/>
                <a:gd name="T68" fmla="*/ 151 w 303"/>
                <a:gd name="T69" fmla="*/ 0 h 1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3" h="1172">
                  <a:moveTo>
                    <a:pt x="151" y="0"/>
                  </a:moveTo>
                  <a:lnTo>
                    <a:pt x="181" y="3"/>
                  </a:lnTo>
                  <a:lnTo>
                    <a:pt x="210" y="11"/>
                  </a:lnTo>
                  <a:lnTo>
                    <a:pt x="235" y="25"/>
                  </a:lnTo>
                  <a:lnTo>
                    <a:pt x="258" y="44"/>
                  </a:lnTo>
                  <a:lnTo>
                    <a:pt x="276" y="66"/>
                  </a:lnTo>
                  <a:lnTo>
                    <a:pt x="290" y="91"/>
                  </a:lnTo>
                  <a:lnTo>
                    <a:pt x="299" y="120"/>
                  </a:lnTo>
                  <a:lnTo>
                    <a:pt x="303" y="151"/>
                  </a:lnTo>
                  <a:lnTo>
                    <a:pt x="303" y="1021"/>
                  </a:lnTo>
                  <a:lnTo>
                    <a:pt x="299" y="1052"/>
                  </a:lnTo>
                  <a:lnTo>
                    <a:pt x="290" y="1080"/>
                  </a:lnTo>
                  <a:lnTo>
                    <a:pt x="276" y="1105"/>
                  </a:lnTo>
                  <a:lnTo>
                    <a:pt x="258" y="1127"/>
                  </a:lnTo>
                  <a:lnTo>
                    <a:pt x="235" y="1146"/>
                  </a:lnTo>
                  <a:lnTo>
                    <a:pt x="210" y="1160"/>
                  </a:lnTo>
                  <a:lnTo>
                    <a:pt x="181" y="1169"/>
                  </a:lnTo>
                  <a:lnTo>
                    <a:pt x="151" y="1172"/>
                  </a:lnTo>
                  <a:lnTo>
                    <a:pt x="121" y="1169"/>
                  </a:lnTo>
                  <a:lnTo>
                    <a:pt x="93" y="1160"/>
                  </a:lnTo>
                  <a:lnTo>
                    <a:pt x="67" y="1146"/>
                  </a:lnTo>
                  <a:lnTo>
                    <a:pt x="45" y="1127"/>
                  </a:lnTo>
                  <a:lnTo>
                    <a:pt x="27" y="1105"/>
                  </a:lnTo>
                  <a:lnTo>
                    <a:pt x="13" y="1080"/>
                  </a:lnTo>
                  <a:lnTo>
                    <a:pt x="4" y="1052"/>
                  </a:lnTo>
                  <a:lnTo>
                    <a:pt x="0" y="1021"/>
                  </a:lnTo>
                  <a:lnTo>
                    <a:pt x="0" y="151"/>
                  </a:lnTo>
                  <a:lnTo>
                    <a:pt x="4" y="120"/>
                  </a:lnTo>
                  <a:lnTo>
                    <a:pt x="13" y="91"/>
                  </a:lnTo>
                  <a:lnTo>
                    <a:pt x="27" y="66"/>
                  </a:lnTo>
                  <a:lnTo>
                    <a:pt x="45" y="44"/>
                  </a:lnTo>
                  <a:lnTo>
                    <a:pt x="67" y="25"/>
                  </a:lnTo>
                  <a:lnTo>
                    <a:pt x="93" y="11"/>
                  </a:lnTo>
                  <a:lnTo>
                    <a:pt x="121" y="3"/>
                  </a:lnTo>
                  <a:lnTo>
                    <a:pt x="151"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13"/>
            <p:cNvSpPr>
              <a:spLocks/>
            </p:cNvSpPr>
            <p:nvPr/>
          </p:nvSpPr>
          <p:spPr bwMode="auto">
            <a:xfrm>
              <a:off x="-1617663" y="3459163"/>
              <a:ext cx="84137" cy="84138"/>
            </a:xfrm>
            <a:custGeom>
              <a:avLst/>
              <a:gdLst>
                <a:gd name="T0" fmla="*/ 158 w 317"/>
                <a:gd name="T1" fmla="*/ 0 h 318"/>
                <a:gd name="T2" fmla="*/ 191 w 317"/>
                <a:gd name="T3" fmla="*/ 3 h 318"/>
                <a:gd name="T4" fmla="*/ 220 w 317"/>
                <a:gd name="T5" fmla="*/ 13 h 318"/>
                <a:gd name="T6" fmla="*/ 247 w 317"/>
                <a:gd name="T7" fmla="*/ 27 h 318"/>
                <a:gd name="T8" fmla="*/ 271 w 317"/>
                <a:gd name="T9" fmla="*/ 46 h 318"/>
                <a:gd name="T10" fmla="*/ 290 w 317"/>
                <a:gd name="T11" fmla="*/ 70 h 318"/>
                <a:gd name="T12" fmla="*/ 304 w 317"/>
                <a:gd name="T13" fmla="*/ 97 h 318"/>
                <a:gd name="T14" fmla="*/ 314 w 317"/>
                <a:gd name="T15" fmla="*/ 127 h 318"/>
                <a:gd name="T16" fmla="*/ 317 w 317"/>
                <a:gd name="T17" fmla="*/ 158 h 318"/>
                <a:gd name="T18" fmla="*/ 314 w 317"/>
                <a:gd name="T19" fmla="*/ 191 h 318"/>
                <a:gd name="T20" fmla="*/ 304 w 317"/>
                <a:gd name="T21" fmla="*/ 220 h 318"/>
                <a:gd name="T22" fmla="*/ 290 w 317"/>
                <a:gd name="T23" fmla="*/ 248 h 318"/>
                <a:gd name="T24" fmla="*/ 271 w 317"/>
                <a:gd name="T25" fmla="*/ 271 h 318"/>
                <a:gd name="T26" fmla="*/ 247 w 317"/>
                <a:gd name="T27" fmla="*/ 290 h 318"/>
                <a:gd name="T28" fmla="*/ 220 w 317"/>
                <a:gd name="T29" fmla="*/ 305 h 318"/>
                <a:gd name="T30" fmla="*/ 191 w 317"/>
                <a:gd name="T31" fmla="*/ 314 h 318"/>
                <a:gd name="T32" fmla="*/ 158 w 317"/>
                <a:gd name="T33" fmla="*/ 318 h 318"/>
                <a:gd name="T34" fmla="*/ 126 w 317"/>
                <a:gd name="T35" fmla="*/ 314 h 318"/>
                <a:gd name="T36" fmla="*/ 97 w 317"/>
                <a:gd name="T37" fmla="*/ 305 h 318"/>
                <a:gd name="T38" fmla="*/ 70 w 317"/>
                <a:gd name="T39" fmla="*/ 290 h 318"/>
                <a:gd name="T40" fmla="*/ 46 w 317"/>
                <a:gd name="T41" fmla="*/ 271 h 318"/>
                <a:gd name="T42" fmla="*/ 26 w 317"/>
                <a:gd name="T43" fmla="*/ 248 h 318"/>
                <a:gd name="T44" fmla="*/ 13 w 317"/>
                <a:gd name="T45" fmla="*/ 220 h 318"/>
                <a:gd name="T46" fmla="*/ 3 w 317"/>
                <a:gd name="T47" fmla="*/ 191 h 318"/>
                <a:gd name="T48" fmla="*/ 0 w 317"/>
                <a:gd name="T49" fmla="*/ 158 h 318"/>
                <a:gd name="T50" fmla="*/ 3 w 317"/>
                <a:gd name="T51" fmla="*/ 127 h 318"/>
                <a:gd name="T52" fmla="*/ 13 w 317"/>
                <a:gd name="T53" fmla="*/ 97 h 318"/>
                <a:gd name="T54" fmla="*/ 26 w 317"/>
                <a:gd name="T55" fmla="*/ 70 h 318"/>
                <a:gd name="T56" fmla="*/ 46 w 317"/>
                <a:gd name="T57" fmla="*/ 46 h 318"/>
                <a:gd name="T58" fmla="*/ 70 w 317"/>
                <a:gd name="T59" fmla="*/ 27 h 318"/>
                <a:gd name="T60" fmla="*/ 97 w 317"/>
                <a:gd name="T61" fmla="*/ 13 h 318"/>
                <a:gd name="T62" fmla="*/ 126 w 317"/>
                <a:gd name="T63" fmla="*/ 3 h 318"/>
                <a:gd name="T64" fmla="*/ 158 w 317"/>
                <a:gd name="T6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7" h="318">
                  <a:moveTo>
                    <a:pt x="158" y="0"/>
                  </a:moveTo>
                  <a:lnTo>
                    <a:pt x="191" y="3"/>
                  </a:lnTo>
                  <a:lnTo>
                    <a:pt x="220" y="13"/>
                  </a:lnTo>
                  <a:lnTo>
                    <a:pt x="247" y="27"/>
                  </a:lnTo>
                  <a:lnTo>
                    <a:pt x="271" y="46"/>
                  </a:lnTo>
                  <a:lnTo>
                    <a:pt x="290" y="70"/>
                  </a:lnTo>
                  <a:lnTo>
                    <a:pt x="304" y="97"/>
                  </a:lnTo>
                  <a:lnTo>
                    <a:pt x="314" y="127"/>
                  </a:lnTo>
                  <a:lnTo>
                    <a:pt x="317" y="158"/>
                  </a:lnTo>
                  <a:lnTo>
                    <a:pt x="314" y="191"/>
                  </a:lnTo>
                  <a:lnTo>
                    <a:pt x="304" y="220"/>
                  </a:lnTo>
                  <a:lnTo>
                    <a:pt x="290" y="248"/>
                  </a:lnTo>
                  <a:lnTo>
                    <a:pt x="271" y="271"/>
                  </a:lnTo>
                  <a:lnTo>
                    <a:pt x="247" y="290"/>
                  </a:lnTo>
                  <a:lnTo>
                    <a:pt x="220" y="305"/>
                  </a:lnTo>
                  <a:lnTo>
                    <a:pt x="191" y="314"/>
                  </a:lnTo>
                  <a:lnTo>
                    <a:pt x="158" y="318"/>
                  </a:lnTo>
                  <a:lnTo>
                    <a:pt x="126" y="314"/>
                  </a:lnTo>
                  <a:lnTo>
                    <a:pt x="97" y="305"/>
                  </a:lnTo>
                  <a:lnTo>
                    <a:pt x="70" y="290"/>
                  </a:lnTo>
                  <a:lnTo>
                    <a:pt x="46" y="271"/>
                  </a:lnTo>
                  <a:lnTo>
                    <a:pt x="26" y="248"/>
                  </a:lnTo>
                  <a:lnTo>
                    <a:pt x="13" y="220"/>
                  </a:lnTo>
                  <a:lnTo>
                    <a:pt x="3" y="191"/>
                  </a:lnTo>
                  <a:lnTo>
                    <a:pt x="0" y="158"/>
                  </a:lnTo>
                  <a:lnTo>
                    <a:pt x="3" y="127"/>
                  </a:lnTo>
                  <a:lnTo>
                    <a:pt x="13" y="97"/>
                  </a:lnTo>
                  <a:lnTo>
                    <a:pt x="26" y="70"/>
                  </a:lnTo>
                  <a:lnTo>
                    <a:pt x="46" y="46"/>
                  </a:lnTo>
                  <a:lnTo>
                    <a:pt x="70" y="27"/>
                  </a:lnTo>
                  <a:lnTo>
                    <a:pt x="97" y="13"/>
                  </a:lnTo>
                  <a:lnTo>
                    <a:pt x="126" y="3"/>
                  </a:lnTo>
                  <a:lnTo>
                    <a:pt x="158"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03" name="Group 202"/>
          <p:cNvGrpSpPr/>
          <p:nvPr/>
        </p:nvGrpSpPr>
        <p:grpSpPr>
          <a:xfrm>
            <a:off x="6672104" y="3520808"/>
            <a:ext cx="1103313" cy="965201"/>
            <a:chOff x="6810375" y="3022600"/>
            <a:chExt cx="1103313" cy="965201"/>
          </a:xfrm>
        </p:grpSpPr>
        <p:sp>
          <p:nvSpPr>
            <p:cNvPr id="198" name="Freeform 18"/>
            <p:cNvSpPr>
              <a:spLocks/>
            </p:cNvSpPr>
            <p:nvPr/>
          </p:nvSpPr>
          <p:spPr bwMode="auto">
            <a:xfrm>
              <a:off x="6810375" y="3046413"/>
              <a:ext cx="860425" cy="941388"/>
            </a:xfrm>
            <a:custGeom>
              <a:avLst/>
              <a:gdLst>
                <a:gd name="T0" fmla="*/ 1613 w 2709"/>
                <a:gd name="T1" fmla="*/ 24 h 2965"/>
                <a:gd name="T2" fmla="*/ 1569 w 2709"/>
                <a:gd name="T3" fmla="*/ 71 h 2965"/>
                <a:gd name="T4" fmla="*/ 1590 w 2709"/>
                <a:gd name="T5" fmla="*/ 116 h 2965"/>
                <a:gd name="T6" fmla="*/ 1812 w 2709"/>
                <a:gd name="T7" fmla="*/ 322 h 2965"/>
                <a:gd name="T8" fmla="*/ 1841 w 2709"/>
                <a:gd name="T9" fmla="*/ 447 h 2965"/>
                <a:gd name="T10" fmla="*/ 1841 w 2709"/>
                <a:gd name="T11" fmla="*/ 562 h 2965"/>
                <a:gd name="T12" fmla="*/ 1841 w 2709"/>
                <a:gd name="T13" fmla="*/ 663 h 2965"/>
                <a:gd name="T14" fmla="*/ 1844 w 2709"/>
                <a:gd name="T15" fmla="*/ 733 h 2965"/>
                <a:gd name="T16" fmla="*/ 1874 w 2709"/>
                <a:gd name="T17" fmla="*/ 762 h 2965"/>
                <a:gd name="T18" fmla="*/ 1874 w 2709"/>
                <a:gd name="T19" fmla="*/ 871 h 2965"/>
                <a:gd name="T20" fmla="*/ 1862 w 2709"/>
                <a:gd name="T21" fmla="*/ 968 h 2965"/>
                <a:gd name="T22" fmla="*/ 1801 w 2709"/>
                <a:gd name="T23" fmla="*/ 1115 h 2965"/>
                <a:gd name="T24" fmla="*/ 1761 w 2709"/>
                <a:gd name="T25" fmla="*/ 1231 h 2965"/>
                <a:gd name="T26" fmla="*/ 1723 w 2709"/>
                <a:gd name="T27" fmla="*/ 1297 h 2965"/>
                <a:gd name="T28" fmla="*/ 1705 w 2709"/>
                <a:gd name="T29" fmla="*/ 1423 h 2965"/>
                <a:gd name="T30" fmla="*/ 1708 w 2709"/>
                <a:gd name="T31" fmla="*/ 1530 h 2965"/>
                <a:gd name="T32" fmla="*/ 1737 w 2709"/>
                <a:gd name="T33" fmla="*/ 1559 h 2965"/>
                <a:gd name="T34" fmla="*/ 1766 w 2709"/>
                <a:gd name="T35" fmla="*/ 1615 h 2965"/>
                <a:gd name="T36" fmla="*/ 1817 w 2709"/>
                <a:gd name="T37" fmla="*/ 1749 h 2965"/>
                <a:gd name="T38" fmla="*/ 1984 w 2709"/>
                <a:gd name="T39" fmla="*/ 1823 h 2965"/>
                <a:gd name="T40" fmla="*/ 2500 w 2709"/>
                <a:gd name="T41" fmla="*/ 2054 h 2965"/>
                <a:gd name="T42" fmla="*/ 2709 w 2709"/>
                <a:gd name="T43" fmla="*/ 2567 h 2965"/>
                <a:gd name="T44" fmla="*/ 2526 w 2709"/>
                <a:gd name="T45" fmla="*/ 2597 h 2965"/>
                <a:gd name="T46" fmla="*/ 2301 w 2709"/>
                <a:gd name="T47" fmla="*/ 2670 h 2965"/>
                <a:gd name="T48" fmla="*/ 2054 w 2709"/>
                <a:gd name="T49" fmla="*/ 2765 h 2965"/>
                <a:gd name="T50" fmla="*/ 1803 w 2709"/>
                <a:gd name="T51" fmla="*/ 2860 h 2965"/>
                <a:gd name="T52" fmla="*/ 1568 w 2709"/>
                <a:gd name="T53" fmla="*/ 2936 h 2965"/>
                <a:gd name="T54" fmla="*/ 1354 w 2709"/>
                <a:gd name="T55" fmla="*/ 1910 h 2965"/>
                <a:gd name="T56" fmla="*/ 1064 w 2709"/>
                <a:gd name="T57" fmla="*/ 2707 h 2965"/>
                <a:gd name="T58" fmla="*/ 1047 w 2709"/>
                <a:gd name="T59" fmla="*/ 2930 h 2965"/>
                <a:gd name="T60" fmla="*/ 810 w 2709"/>
                <a:gd name="T61" fmla="*/ 2843 h 2965"/>
                <a:gd name="T62" fmla="*/ 592 w 2709"/>
                <a:gd name="T63" fmla="*/ 2736 h 2965"/>
                <a:gd name="T64" fmla="*/ 372 w 2709"/>
                <a:gd name="T65" fmla="*/ 2639 h 2965"/>
                <a:gd name="T66" fmla="*/ 134 w 2709"/>
                <a:gd name="T67" fmla="*/ 2576 h 2965"/>
                <a:gd name="T68" fmla="*/ 135 w 2709"/>
                <a:gd name="T69" fmla="*/ 2110 h 2965"/>
                <a:gd name="T70" fmla="*/ 360 w 2709"/>
                <a:gd name="T71" fmla="*/ 1983 h 2965"/>
                <a:gd name="T72" fmla="*/ 651 w 2709"/>
                <a:gd name="T73" fmla="*/ 1852 h 2965"/>
                <a:gd name="T74" fmla="*/ 878 w 2709"/>
                <a:gd name="T75" fmla="*/ 1748 h 2965"/>
                <a:gd name="T76" fmla="*/ 929 w 2709"/>
                <a:gd name="T77" fmla="*/ 1606 h 2965"/>
                <a:gd name="T78" fmla="*/ 953 w 2709"/>
                <a:gd name="T79" fmla="*/ 1563 h 2965"/>
                <a:gd name="T80" fmla="*/ 993 w 2709"/>
                <a:gd name="T81" fmla="*/ 1539 h 2965"/>
                <a:gd name="T82" fmla="*/ 1020 w 2709"/>
                <a:gd name="T83" fmla="*/ 1348 h 2965"/>
                <a:gd name="T84" fmla="*/ 978 w 2709"/>
                <a:gd name="T85" fmla="*/ 1275 h 2965"/>
                <a:gd name="T86" fmla="*/ 915 w 2709"/>
                <a:gd name="T87" fmla="*/ 1113 h 2965"/>
                <a:gd name="T88" fmla="*/ 878 w 2709"/>
                <a:gd name="T89" fmla="*/ 1003 h 2965"/>
                <a:gd name="T90" fmla="*/ 837 w 2709"/>
                <a:gd name="T91" fmla="*/ 814 h 2965"/>
                <a:gd name="T92" fmla="*/ 836 w 2709"/>
                <a:gd name="T93" fmla="*/ 759 h 2965"/>
                <a:gd name="T94" fmla="*/ 871 w 2709"/>
                <a:gd name="T95" fmla="*/ 732 h 2965"/>
                <a:gd name="T96" fmla="*/ 882 w 2709"/>
                <a:gd name="T97" fmla="*/ 676 h 2965"/>
                <a:gd name="T98" fmla="*/ 883 w 2709"/>
                <a:gd name="T99" fmla="*/ 623 h 2965"/>
                <a:gd name="T100" fmla="*/ 883 w 2709"/>
                <a:gd name="T101" fmla="*/ 557 h 2965"/>
                <a:gd name="T102" fmla="*/ 900 w 2709"/>
                <a:gd name="T103" fmla="*/ 343 h 2965"/>
                <a:gd name="T104" fmla="*/ 969 w 2709"/>
                <a:gd name="T105" fmla="*/ 235 h 2965"/>
                <a:gd name="T106" fmla="*/ 1109 w 2709"/>
                <a:gd name="T107" fmla="*/ 128 h 2965"/>
                <a:gd name="T108" fmla="*/ 1312 w 2709"/>
                <a:gd name="T109" fmla="*/ 49 h 2965"/>
                <a:gd name="T110" fmla="*/ 1565 w 2709"/>
                <a:gd name="T111" fmla="*/ 1 h 2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09" h="2965">
                  <a:moveTo>
                    <a:pt x="1591" y="0"/>
                  </a:moveTo>
                  <a:lnTo>
                    <a:pt x="1619" y="1"/>
                  </a:lnTo>
                  <a:lnTo>
                    <a:pt x="1628" y="14"/>
                  </a:lnTo>
                  <a:lnTo>
                    <a:pt x="1613" y="24"/>
                  </a:lnTo>
                  <a:lnTo>
                    <a:pt x="1600" y="35"/>
                  </a:lnTo>
                  <a:lnTo>
                    <a:pt x="1586" y="45"/>
                  </a:lnTo>
                  <a:lnTo>
                    <a:pt x="1575" y="58"/>
                  </a:lnTo>
                  <a:lnTo>
                    <a:pt x="1569" y="71"/>
                  </a:lnTo>
                  <a:lnTo>
                    <a:pt x="1567" y="81"/>
                  </a:lnTo>
                  <a:lnTo>
                    <a:pt x="1570" y="93"/>
                  </a:lnTo>
                  <a:lnTo>
                    <a:pt x="1579" y="104"/>
                  </a:lnTo>
                  <a:lnTo>
                    <a:pt x="1590" y="116"/>
                  </a:lnTo>
                  <a:lnTo>
                    <a:pt x="1681" y="193"/>
                  </a:lnTo>
                  <a:lnTo>
                    <a:pt x="1770" y="272"/>
                  </a:lnTo>
                  <a:lnTo>
                    <a:pt x="1793" y="296"/>
                  </a:lnTo>
                  <a:lnTo>
                    <a:pt x="1812" y="322"/>
                  </a:lnTo>
                  <a:lnTo>
                    <a:pt x="1825" y="351"/>
                  </a:lnTo>
                  <a:lnTo>
                    <a:pt x="1835" y="382"/>
                  </a:lnTo>
                  <a:lnTo>
                    <a:pt x="1840" y="413"/>
                  </a:lnTo>
                  <a:lnTo>
                    <a:pt x="1841" y="447"/>
                  </a:lnTo>
                  <a:lnTo>
                    <a:pt x="1841" y="482"/>
                  </a:lnTo>
                  <a:lnTo>
                    <a:pt x="1841" y="513"/>
                  </a:lnTo>
                  <a:lnTo>
                    <a:pt x="1841" y="538"/>
                  </a:lnTo>
                  <a:lnTo>
                    <a:pt x="1841" y="562"/>
                  </a:lnTo>
                  <a:lnTo>
                    <a:pt x="1841" y="585"/>
                  </a:lnTo>
                  <a:lnTo>
                    <a:pt x="1841" y="608"/>
                  </a:lnTo>
                  <a:lnTo>
                    <a:pt x="1841" y="634"/>
                  </a:lnTo>
                  <a:lnTo>
                    <a:pt x="1841" y="663"/>
                  </a:lnTo>
                  <a:lnTo>
                    <a:pt x="1841" y="699"/>
                  </a:lnTo>
                  <a:lnTo>
                    <a:pt x="1841" y="711"/>
                  </a:lnTo>
                  <a:lnTo>
                    <a:pt x="1842" y="722"/>
                  </a:lnTo>
                  <a:lnTo>
                    <a:pt x="1844" y="733"/>
                  </a:lnTo>
                  <a:lnTo>
                    <a:pt x="1850" y="744"/>
                  </a:lnTo>
                  <a:lnTo>
                    <a:pt x="1857" y="751"/>
                  </a:lnTo>
                  <a:lnTo>
                    <a:pt x="1870" y="757"/>
                  </a:lnTo>
                  <a:lnTo>
                    <a:pt x="1874" y="762"/>
                  </a:lnTo>
                  <a:lnTo>
                    <a:pt x="1878" y="767"/>
                  </a:lnTo>
                  <a:lnTo>
                    <a:pt x="1881" y="774"/>
                  </a:lnTo>
                  <a:lnTo>
                    <a:pt x="1882" y="781"/>
                  </a:lnTo>
                  <a:lnTo>
                    <a:pt x="1874" y="871"/>
                  </a:lnTo>
                  <a:lnTo>
                    <a:pt x="1864" y="962"/>
                  </a:lnTo>
                  <a:lnTo>
                    <a:pt x="1863" y="964"/>
                  </a:lnTo>
                  <a:lnTo>
                    <a:pt x="1863" y="966"/>
                  </a:lnTo>
                  <a:lnTo>
                    <a:pt x="1862" y="968"/>
                  </a:lnTo>
                  <a:lnTo>
                    <a:pt x="1841" y="1003"/>
                  </a:lnTo>
                  <a:lnTo>
                    <a:pt x="1825" y="1039"/>
                  </a:lnTo>
                  <a:lnTo>
                    <a:pt x="1813" y="1077"/>
                  </a:lnTo>
                  <a:lnTo>
                    <a:pt x="1801" y="1115"/>
                  </a:lnTo>
                  <a:lnTo>
                    <a:pt x="1790" y="1154"/>
                  </a:lnTo>
                  <a:lnTo>
                    <a:pt x="1778" y="1191"/>
                  </a:lnTo>
                  <a:lnTo>
                    <a:pt x="1763" y="1228"/>
                  </a:lnTo>
                  <a:lnTo>
                    <a:pt x="1761" y="1231"/>
                  </a:lnTo>
                  <a:lnTo>
                    <a:pt x="1760" y="1236"/>
                  </a:lnTo>
                  <a:lnTo>
                    <a:pt x="1758" y="1238"/>
                  </a:lnTo>
                  <a:lnTo>
                    <a:pt x="1738" y="1267"/>
                  </a:lnTo>
                  <a:lnTo>
                    <a:pt x="1723" y="1297"/>
                  </a:lnTo>
                  <a:lnTo>
                    <a:pt x="1714" y="1328"/>
                  </a:lnTo>
                  <a:lnTo>
                    <a:pt x="1708" y="1359"/>
                  </a:lnTo>
                  <a:lnTo>
                    <a:pt x="1705" y="1391"/>
                  </a:lnTo>
                  <a:lnTo>
                    <a:pt x="1705" y="1423"/>
                  </a:lnTo>
                  <a:lnTo>
                    <a:pt x="1706" y="1456"/>
                  </a:lnTo>
                  <a:lnTo>
                    <a:pt x="1707" y="1489"/>
                  </a:lnTo>
                  <a:lnTo>
                    <a:pt x="1707" y="1521"/>
                  </a:lnTo>
                  <a:lnTo>
                    <a:pt x="1708" y="1530"/>
                  </a:lnTo>
                  <a:lnTo>
                    <a:pt x="1712" y="1538"/>
                  </a:lnTo>
                  <a:lnTo>
                    <a:pt x="1717" y="1546"/>
                  </a:lnTo>
                  <a:lnTo>
                    <a:pt x="1722" y="1550"/>
                  </a:lnTo>
                  <a:lnTo>
                    <a:pt x="1737" y="1559"/>
                  </a:lnTo>
                  <a:lnTo>
                    <a:pt x="1748" y="1570"/>
                  </a:lnTo>
                  <a:lnTo>
                    <a:pt x="1756" y="1584"/>
                  </a:lnTo>
                  <a:lnTo>
                    <a:pt x="1761" y="1599"/>
                  </a:lnTo>
                  <a:lnTo>
                    <a:pt x="1766" y="1615"/>
                  </a:lnTo>
                  <a:lnTo>
                    <a:pt x="1779" y="1657"/>
                  </a:lnTo>
                  <a:lnTo>
                    <a:pt x="1794" y="1698"/>
                  </a:lnTo>
                  <a:lnTo>
                    <a:pt x="1810" y="1738"/>
                  </a:lnTo>
                  <a:lnTo>
                    <a:pt x="1817" y="1749"/>
                  </a:lnTo>
                  <a:lnTo>
                    <a:pt x="1828" y="1758"/>
                  </a:lnTo>
                  <a:lnTo>
                    <a:pt x="1840" y="1766"/>
                  </a:lnTo>
                  <a:lnTo>
                    <a:pt x="1853" y="1771"/>
                  </a:lnTo>
                  <a:lnTo>
                    <a:pt x="1984" y="1823"/>
                  </a:lnTo>
                  <a:lnTo>
                    <a:pt x="2114" y="1877"/>
                  </a:lnTo>
                  <a:lnTo>
                    <a:pt x="2244" y="1932"/>
                  </a:lnTo>
                  <a:lnTo>
                    <a:pt x="2373" y="1991"/>
                  </a:lnTo>
                  <a:lnTo>
                    <a:pt x="2500" y="2054"/>
                  </a:lnTo>
                  <a:lnTo>
                    <a:pt x="2539" y="2077"/>
                  </a:lnTo>
                  <a:lnTo>
                    <a:pt x="2576" y="2103"/>
                  </a:lnTo>
                  <a:lnTo>
                    <a:pt x="2609" y="2134"/>
                  </a:lnTo>
                  <a:lnTo>
                    <a:pt x="2709" y="2567"/>
                  </a:lnTo>
                  <a:lnTo>
                    <a:pt x="2668" y="2569"/>
                  </a:lnTo>
                  <a:lnTo>
                    <a:pt x="2624" y="2575"/>
                  </a:lnTo>
                  <a:lnTo>
                    <a:pt x="2576" y="2584"/>
                  </a:lnTo>
                  <a:lnTo>
                    <a:pt x="2526" y="2597"/>
                  </a:lnTo>
                  <a:lnTo>
                    <a:pt x="2473" y="2611"/>
                  </a:lnTo>
                  <a:lnTo>
                    <a:pt x="2417" y="2628"/>
                  </a:lnTo>
                  <a:lnTo>
                    <a:pt x="2360" y="2648"/>
                  </a:lnTo>
                  <a:lnTo>
                    <a:pt x="2301" y="2670"/>
                  </a:lnTo>
                  <a:lnTo>
                    <a:pt x="2241" y="2692"/>
                  </a:lnTo>
                  <a:lnTo>
                    <a:pt x="2179" y="2715"/>
                  </a:lnTo>
                  <a:lnTo>
                    <a:pt x="2116" y="2739"/>
                  </a:lnTo>
                  <a:lnTo>
                    <a:pt x="2054" y="2765"/>
                  </a:lnTo>
                  <a:lnTo>
                    <a:pt x="1991" y="2789"/>
                  </a:lnTo>
                  <a:lnTo>
                    <a:pt x="1928" y="2813"/>
                  </a:lnTo>
                  <a:lnTo>
                    <a:pt x="1865" y="2838"/>
                  </a:lnTo>
                  <a:lnTo>
                    <a:pt x="1803" y="2860"/>
                  </a:lnTo>
                  <a:lnTo>
                    <a:pt x="1742" y="2882"/>
                  </a:lnTo>
                  <a:lnTo>
                    <a:pt x="1683" y="2902"/>
                  </a:lnTo>
                  <a:lnTo>
                    <a:pt x="1624" y="2920"/>
                  </a:lnTo>
                  <a:lnTo>
                    <a:pt x="1568" y="2936"/>
                  </a:lnTo>
                  <a:lnTo>
                    <a:pt x="1514" y="2949"/>
                  </a:lnTo>
                  <a:lnTo>
                    <a:pt x="1463" y="2958"/>
                  </a:lnTo>
                  <a:lnTo>
                    <a:pt x="1644" y="2707"/>
                  </a:lnTo>
                  <a:lnTo>
                    <a:pt x="1354" y="1910"/>
                  </a:lnTo>
                  <a:lnTo>
                    <a:pt x="1445" y="1716"/>
                  </a:lnTo>
                  <a:lnTo>
                    <a:pt x="1264" y="1716"/>
                  </a:lnTo>
                  <a:lnTo>
                    <a:pt x="1354" y="1910"/>
                  </a:lnTo>
                  <a:lnTo>
                    <a:pt x="1064" y="2707"/>
                  </a:lnTo>
                  <a:lnTo>
                    <a:pt x="1251" y="2965"/>
                  </a:lnTo>
                  <a:lnTo>
                    <a:pt x="1180" y="2957"/>
                  </a:lnTo>
                  <a:lnTo>
                    <a:pt x="1113" y="2945"/>
                  </a:lnTo>
                  <a:lnTo>
                    <a:pt x="1047" y="2930"/>
                  </a:lnTo>
                  <a:lnTo>
                    <a:pt x="985" y="2911"/>
                  </a:lnTo>
                  <a:lnTo>
                    <a:pt x="925" y="2891"/>
                  </a:lnTo>
                  <a:lnTo>
                    <a:pt x="866" y="2867"/>
                  </a:lnTo>
                  <a:lnTo>
                    <a:pt x="810" y="2843"/>
                  </a:lnTo>
                  <a:lnTo>
                    <a:pt x="754" y="2817"/>
                  </a:lnTo>
                  <a:lnTo>
                    <a:pt x="699" y="2790"/>
                  </a:lnTo>
                  <a:lnTo>
                    <a:pt x="645" y="2764"/>
                  </a:lnTo>
                  <a:lnTo>
                    <a:pt x="592" y="2736"/>
                  </a:lnTo>
                  <a:lnTo>
                    <a:pt x="538" y="2710"/>
                  </a:lnTo>
                  <a:lnTo>
                    <a:pt x="483" y="2684"/>
                  </a:lnTo>
                  <a:lnTo>
                    <a:pt x="428" y="2661"/>
                  </a:lnTo>
                  <a:lnTo>
                    <a:pt x="372" y="2639"/>
                  </a:lnTo>
                  <a:lnTo>
                    <a:pt x="315" y="2619"/>
                  </a:lnTo>
                  <a:lnTo>
                    <a:pt x="257" y="2601"/>
                  </a:lnTo>
                  <a:lnTo>
                    <a:pt x="196" y="2587"/>
                  </a:lnTo>
                  <a:lnTo>
                    <a:pt x="134" y="2576"/>
                  </a:lnTo>
                  <a:lnTo>
                    <a:pt x="69" y="2570"/>
                  </a:lnTo>
                  <a:lnTo>
                    <a:pt x="0" y="2567"/>
                  </a:lnTo>
                  <a:lnTo>
                    <a:pt x="100" y="2139"/>
                  </a:lnTo>
                  <a:lnTo>
                    <a:pt x="135" y="2110"/>
                  </a:lnTo>
                  <a:lnTo>
                    <a:pt x="174" y="2083"/>
                  </a:lnTo>
                  <a:lnTo>
                    <a:pt x="215" y="2060"/>
                  </a:lnTo>
                  <a:lnTo>
                    <a:pt x="287" y="2021"/>
                  </a:lnTo>
                  <a:lnTo>
                    <a:pt x="360" y="1983"/>
                  </a:lnTo>
                  <a:lnTo>
                    <a:pt x="432" y="1946"/>
                  </a:lnTo>
                  <a:lnTo>
                    <a:pt x="504" y="1913"/>
                  </a:lnTo>
                  <a:lnTo>
                    <a:pt x="578" y="1882"/>
                  </a:lnTo>
                  <a:lnTo>
                    <a:pt x="651" y="1852"/>
                  </a:lnTo>
                  <a:lnTo>
                    <a:pt x="754" y="1809"/>
                  </a:lnTo>
                  <a:lnTo>
                    <a:pt x="856" y="1766"/>
                  </a:lnTo>
                  <a:lnTo>
                    <a:pt x="868" y="1758"/>
                  </a:lnTo>
                  <a:lnTo>
                    <a:pt x="878" y="1748"/>
                  </a:lnTo>
                  <a:lnTo>
                    <a:pt x="885" y="1736"/>
                  </a:lnTo>
                  <a:lnTo>
                    <a:pt x="907" y="1678"/>
                  </a:lnTo>
                  <a:lnTo>
                    <a:pt x="925" y="1619"/>
                  </a:lnTo>
                  <a:lnTo>
                    <a:pt x="929" y="1606"/>
                  </a:lnTo>
                  <a:lnTo>
                    <a:pt x="933" y="1593"/>
                  </a:lnTo>
                  <a:lnTo>
                    <a:pt x="939" y="1582"/>
                  </a:lnTo>
                  <a:lnTo>
                    <a:pt x="945" y="1571"/>
                  </a:lnTo>
                  <a:lnTo>
                    <a:pt x="953" y="1563"/>
                  </a:lnTo>
                  <a:lnTo>
                    <a:pt x="964" y="1555"/>
                  </a:lnTo>
                  <a:lnTo>
                    <a:pt x="979" y="1551"/>
                  </a:lnTo>
                  <a:lnTo>
                    <a:pt x="986" y="1547"/>
                  </a:lnTo>
                  <a:lnTo>
                    <a:pt x="993" y="1539"/>
                  </a:lnTo>
                  <a:lnTo>
                    <a:pt x="999" y="1530"/>
                  </a:lnTo>
                  <a:lnTo>
                    <a:pt x="1002" y="1521"/>
                  </a:lnTo>
                  <a:lnTo>
                    <a:pt x="1012" y="1435"/>
                  </a:lnTo>
                  <a:lnTo>
                    <a:pt x="1020" y="1348"/>
                  </a:lnTo>
                  <a:lnTo>
                    <a:pt x="1018" y="1334"/>
                  </a:lnTo>
                  <a:lnTo>
                    <a:pt x="1013" y="1321"/>
                  </a:lnTo>
                  <a:lnTo>
                    <a:pt x="1006" y="1310"/>
                  </a:lnTo>
                  <a:lnTo>
                    <a:pt x="978" y="1275"/>
                  </a:lnTo>
                  <a:lnTo>
                    <a:pt x="955" y="1238"/>
                  </a:lnTo>
                  <a:lnTo>
                    <a:pt x="937" y="1199"/>
                  </a:lnTo>
                  <a:lnTo>
                    <a:pt x="925" y="1156"/>
                  </a:lnTo>
                  <a:lnTo>
                    <a:pt x="915" y="1113"/>
                  </a:lnTo>
                  <a:lnTo>
                    <a:pt x="909" y="1084"/>
                  </a:lnTo>
                  <a:lnTo>
                    <a:pt x="898" y="1058"/>
                  </a:lnTo>
                  <a:lnTo>
                    <a:pt x="888" y="1030"/>
                  </a:lnTo>
                  <a:lnTo>
                    <a:pt x="878" y="1003"/>
                  </a:lnTo>
                  <a:lnTo>
                    <a:pt x="858" y="928"/>
                  </a:lnTo>
                  <a:lnTo>
                    <a:pt x="840" y="852"/>
                  </a:lnTo>
                  <a:lnTo>
                    <a:pt x="838" y="834"/>
                  </a:lnTo>
                  <a:lnTo>
                    <a:pt x="837" y="814"/>
                  </a:lnTo>
                  <a:lnTo>
                    <a:pt x="835" y="795"/>
                  </a:lnTo>
                  <a:lnTo>
                    <a:pt x="834" y="783"/>
                  </a:lnTo>
                  <a:lnTo>
                    <a:pt x="834" y="770"/>
                  </a:lnTo>
                  <a:lnTo>
                    <a:pt x="836" y="759"/>
                  </a:lnTo>
                  <a:lnTo>
                    <a:pt x="842" y="751"/>
                  </a:lnTo>
                  <a:lnTo>
                    <a:pt x="851" y="743"/>
                  </a:lnTo>
                  <a:lnTo>
                    <a:pt x="865" y="737"/>
                  </a:lnTo>
                  <a:lnTo>
                    <a:pt x="871" y="732"/>
                  </a:lnTo>
                  <a:lnTo>
                    <a:pt x="876" y="721"/>
                  </a:lnTo>
                  <a:lnTo>
                    <a:pt x="879" y="710"/>
                  </a:lnTo>
                  <a:lnTo>
                    <a:pt x="882" y="699"/>
                  </a:lnTo>
                  <a:lnTo>
                    <a:pt x="882" y="676"/>
                  </a:lnTo>
                  <a:lnTo>
                    <a:pt x="883" y="658"/>
                  </a:lnTo>
                  <a:lnTo>
                    <a:pt x="883" y="644"/>
                  </a:lnTo>
                  <a:lnTo>
                    <a:pt x="883" y="634"/>
                  </a:lnTo>
                  <a:lnTo>
                    <a:pt x="883" y="623"/>
                  </a:lnTo>
                  <a:lnTo>
                    <a:pt x="883" y="612"/>
                  </a:lnTo>
                  <a:lnTo>
                    <a:pt x="883" y="599"/>
                  </a:lnTo>
                  <a:lnTo>
                    <a:pt x="883" y="581"/>
                  </a:lnTo>
                  <a:lnTo>
                    <a:pt x="883" y="557"/>
                  </a:lnTo>
                  <a:lnTo>
                    <a:pt x="883" y="482"/>
                  </a:lnTo>
                  <a:lnTo>
                    <a:pt x="886" y="408"/>
                  </a:lnTo>
                  <a:lnTo>
                    <a:pt x="891" y="374"/>
                  </a:lnTo>
                  <a:lnTo>
                    <a:pt x="900" y="343"/>
                  </a:lnTo>
                  <a:lnTo>
                    <a:pt x="912" y="313"/>
                  </a:lnTo>
                  <a:lnTo>
                    <a:pt x="928" y="284"/>
                  </a:lnTo>
                  <a:lnTo>
                    <a:pt x="947" y="259"/>
                  </a:lnTo>
                  <a:lnTo>
                    <a:pt x="969" y="235"/>
                  </a:lnTo>
                  <a:lnTo>
                    <a:pt x="992" y="211"/>
                  </a:lnTo>
                  <a:lnTo>
                    <a:pt x="1018" y="189"/>
                  </a:lnTo>
                  <a:lnTo>
                    <a:pt x="1062" y="156"/>
                  </a:lnTo>
                  <a:lnTo>
                    <a:pt x="1109" y="128"/>
                  </a:lnTo>
                  <a:lnTo>
                    <a:pt x="1158" y="103"/>
                  </a:lnTo>
                  <a:lnTo>
                    <a:pt x="1207" y="82"/>
                  </a:lnTo>
                  <a:lnTo>
                    <a:pt x="1259" y="65"/>
                  </a:lnTo>
                  <a:lnTo>
                    <a:pt x="1312" y="49"/>
                  </a:lnTo>
                  <a:lnTo>
                    <a:pt x="1366" y="37"/>
                  </a:lnTo>
                  <a:lnTo>
                    <a:pt x="1431" y="23"/>
                  </a:lnTo>
                  <a:lnTo>
                    <a:pt x="1497" y="11"/>
                  </a:lnTo>
                  <a:lnTo>
                    <a:pt x="1565" y="1"/>
                  </a:lnTo>
                  <a:lnTo>
                    <a:pt x="1591"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19"/>
            <p:cNvSpPr>
              <a:spLocks noEditPoints="1"/>
            </p:cNvSpPr>
            <p:nvPr/>
          </p:nvSpPr>
          <p:spPr bwMode="auto">
            <a:xfrm>
              <a:off x="7427913" y="3022600"/>
              <a:ext cx="485775" cy="390525"/>
            </a:xfrm>
            <a:custGeom>
              <a:avLst/>
              <a:gdLst>
                <a:gd name="T0" fmla="*/ 806 w 1531"/>
                <a:gd name="T1" fmla="*/ 112 h 1231"/>
                <a:gd name="T2" fmla="*/ 658 w 1531"/>
                <a:gd name="T3" fmla="*/ 171 h 1231"/>
                <a:gd name="T4" fmla="*/ 535 w 1531"/>
                <a:gd name="T5" fmla="*/ 270 h 1231"/>
                <a:gd name="T6" fmla="*/ 449 w 1531"/>
                <a:gd name="T7" fmla="*/ 403 h 1231"/>
                <a:gd name="T8" fmla="*/ 407 w 1531"/>
                <a:gd name="T9" fmla="*/ 559 h 1231"/>
                <a:gd name="T10" fmla="*/ 407 w 1531"/>
                <a:gd name="T11" fmla="*/ 676 h 1231"/>
                <a:gd name="T12" fmla="*/ 395 w 1531"/>
                <a:gd name="T13" fmla="*/ 715 h 1231"/>
                <a:gd name="T14" fmla="*/ 507 w 1531"/>
                <a:gd name="T15" fmla="*/ 941 h 1231"/>
                <a:gd name="T16" fmla="*/ 571 w 1531"/>
                <a:gd name="T17" fmla="*/ 996 h 1231"/>
                <a:gd name="T18" fmla="*/ 706 w 1531"/>
                <a:gd name="T19" fmla="*/ 1085 h 1231"/>
                <a:gd name="T20" fmla="*/ 862 w 1531"/>
                <a:gd name="T21" fmla="*/ 1128 h 1231"/>
                <a:gd name="T22" fmla="*/ 1027 w 1531"/>
                <a:gd name="T23" fmla="*/ 1119 h 1231"/>
                <a:gd name="T24" fmla="*/ 1175 w 1531"/>
                <a:gd name="T25" fmla="*/ 1060 h 1231"/>
                <a:gd name="T26" fmla="*/ 1298 w 1531"/>
                <a:gd name="T27" fmla="*/ 960 h 1231"/>
                <a:gd name="T28" fmla="*/ 1384 w 1531"/>
                <a:gd name="T29" fmla="*/ 828 h 1231"/>
                <a:gd name="T30" fmla="*/ 1427 w 1531"/>
                <a:gd name="T31" fmla="*/ 672 h 1231"/>
                <a:gd name="T32" fmla="*/ 1418 w 1531"/>
                <a:gd name="T33" fmla="*/ 505 h 1231"/>
                <a:gd name="T34" fmla="*/ 1360 w 1531"/>
                <a:gd name="T35" fmla="*/ 355 h 1231"/>
                <a:gd name="T36" fmla="*/ 1261 w 1531"/>
                <a:gd name="T37" fmla="*/ 233 h 1231"/>
                <a:gd name="T38" fmla="*/ 1128 w 1531"/>
                <a:gd name="T39" fmla="*/ 147 h 1231"/>
                <a:gd name="T40" fmla="*/ 973 w 1531"/>
                <a:gd name="T41" fmla="*/ 103 h 1231"/>
                <a:gd name="T42" fmla="*/ 979 w 1531"/>
                <a:gd name="T43" fmla="*/ 3 h 1231"/>
                <a:gd name="T44" fmla="*/ 1155 w 1531"/>
                <a:gd name="T45" fmla="*/ 47 h 1231"/>
                <a:gd name="T46" fmla="*/ 1307 w 1531"/>
                <a:gd name="T47" fmla="*/ 140 h 1231"/>
                <a:gd name="T48" fmla="*/ 1425 w 1531"/>
                <a:gd name="T49" fmla="*/ 272 h 1231"/>
                <a:gd name="T50" fmla="*/ 1503 w 1531"/>
                <a:gd name="T51" fmla="*/ 432 h 1231"/>
                <a:gd name="T52" fmla="*/ 1531 w 1531"/>
                <a:gd name="T53" fmla="*/ 615 h 1231"/>
                <a:gd name="T54" fmla="*/ 1503 w 1531"/>
                <a:gd name="T55" fmla="*/ 799 h 1231"/>
                <a:gd name="T56" fmla="*/ 1425 w 1531"/>
                <a:gd name="T57" fmla="*/ 959 h 1231"/>
                <a:gd name="T58" fmla="*/ 1307 w 1531"/>
                <a:gd name="T59" fmla="*/ 1091 h 1231"/>
                <a:gd name="T60" fmla="*/ 1155 w 1531"/>
                <a:gd name="T61" fmla="*/ 1183 h 1231"/>
                <a:gd name="T62" fmla="*/ 979 w 1531"/>
                <a:gd name="T63" fmla="*/ 1228 h 1231"/>
                <a:gd name="T64" fmla="*/ 805 w 1531"/>
                <a:gd name="T65" fmla="*/ 1221 h 1231"/>
                <a:gd name="T66" fmla="*/ 647 w 1531"/>
                <a:gd name="T67" fmla="*/ 1169 h 1231"/>
                <a:gd name="T68" fmla="*/ 508 w 1531"/>
                <a:gd name="T69" fmla="*/ 1076 h 1231"/>
                <a:gd name="T70" fmla="*/ 24 w 1531"/>
                <a:gd name="T71" fmla="*/ 927 h 1231"/>
                <a:gd name="T72" fmla="*/ 0 w 1531"/>
                <a:gd name="T73" fmla="*/ 891 h 1231"/>
                <a:gd name="T74" fmla="*/ 11 w 1531"/>
                <a:gd name="T75" fmla="*/ 850 h 1231"/>
                <a:gd name="T76" fmla="*/ 302 w 1531"/>
                <a:gd name="T77" fmla="*/ 615 h 1231"/>
                <a:gd name="T78" fmla="*/ 330 w 1531"/>
                <a:gd name="T79" fmla="*/ 432 h 1231"/>
                <a:gd name="T80" fmla="*/ 408 w 1531"/>
                <a:gd name="T81" fmla="*/ 272 h 1231"/>
                <a:gd name="T82" fmla="*/ 526 w 1531"/>
                <a:gd name="T83" fmla="*/ 140 h 1231"/>
                <a:gd name="T84" fmla="*/ 678 w 1531"/>
                <a:gd name="T85" fmla="*/ 47 h 1231"/>
                <a:gd name="T86" fmla="*/ 854 w 1531"/>
                <a:gd name="T87" fmla="*/ 3 h 1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31" h="1231">
                  <a:moveTo>
                    <a:pt x="917" y="100"/>
                  </a:moveTo>
                  <a:lnTo>
                    <a:pt x="861" y="103"/>
                  </a:lnTo>
                  <a:lnTo>
                    <a:pt x="806" y="112"/>
                  </a:lnTo>
                  <a:lnTo>
                    <a:pt x="755" y="127"/>
                  </a:lnTo>
                  <a:lnTo>
                    <a:pt x="705" y="147"/>
                  </a:lnTo>
                  <a:lnTo>
                    <a:pt x="658" y="171"/>
                  </a:lnTo>
                  <a:lnTo>
                    <a:pt x="613" y="200"/>
                  </a:lnTo>
                  <a:lnTo>
                    <a:pt x="573" y="233"/>
                  </a:lnTo>
                  <a:lnTo>
                    <a:pt x="535" y="270"/>
                  </a:lnTo>
                  <a:lnTo>
                    <a:pt x="503" y="312"/>
                  </a:lnTo>
                  <a:lnTo>
                    <a:pt x="473" y="355"/>
                  </a:lnTo>
                  <a:lnTo>
                    <a:pt x="449" y="403"/>
                  </a:lnTo>
                  <a:lnTo>
                    <a:pt x="430" y="453"/>
                  </a:lnTo>
                  <a:lnTo>
                    <a:pt x="415" y="505"/>
                  </a:lnTo>
                  <a:lnTo>
                    <a:pt x="407" y="559"/>
                  </a:lnTo>
                  <a:lnTo>
                    <a:pt x="403" y="615"/>
                  </a:lnTo>
                  <a:lnTo>
                    <a:pt x="404" y="645"/>
                  </a:lnTo>
                  <a:lnTo>
                    <a:pt x="407" y="676"/>
                  </a:lnTo>
                  <a:lnTo>
                    <a:pt x="407" y="691"/>
                  </a:lnTo>
                  <a:lnTo>
                    <a:pt x="402" y="703"/>
                  </a:lnTo>
                  <a:lnTo>
                    <a:pt x="395" y="715"/>
                  </a:lnTo>
                  <a:lnTo>
                    <a:pt x="384" y="724"/>
                  </a:lnTo>
                  <a:lnTo>
                    <a:pt x="175" y="861"/>
                  </a:lnTo>
                  <a:lnTo>
                    <a:pt x="507" y="941"/>
                  </a:lnTo>
                  <a:lnTo>
                    <a:pt x="520" y="947"/>
                  </a:lnTo>
                  <a:lnTo>
                    <a:pt x="532" y="957"/>
                  </a:lnTo>
                  <a:lnTo>
                    <a:pt x="571" y="996"/>
                  </a:lnTo>
                  <a:lnTo>
                    <a:pt x="613" y="1030"/>
                  </a:lnTo>
                  <a:lnTo>
                    <a:pt x="659" y="1060"/>
                  </a:lnTo>
                  <a:lnTo>
                    <a:pt x="706" y="1085"/>
                  </a:lnTo>
                  <a:lnTo>
                    <a:pt x="757" y="1104"/>
                  </a:lnTo>
                  <a:lnTo>
                    <a:pt x="808" y="1119"/>
                  </a:lnTo>
                  <a:lnTo>
                    <a:pt x="862" y="1128"/>
                  </a:lnTo>
                  <a:lnTo>
                    <a:pt x="917" y="1131"/>
                  </a:lnTo>
                  <a:lnTo>
                    <a:pt x="973" y="1128"/>
                  </a:lnTo>
                  <a:lnTo>
                    <a:pt x="1027" y="1119"/>
                  </a:lnTo>
                  <a:lnTo>
                    <a:pt x="1078" y="1104"/>
                  </a:lnTo>
                  <a:lnTo>
                    <a:pt x="1128" y="1084"/>
                  </a:lnTo>
                  <a:lnTo>
                    <a:pt x="1175" y="1060"/>
                  </a:lnTo>
                  <a:lnTo>
                    <a:pt x="1220" y="1031"/>
                  </a:lnTo>
                  <a:lnTo>
                    <a:pt x="1261" y="997"/>
                  </a:lnTo>
                  <a:lnTo>
                    <a:pt x="1298" y="960"/>
                  </a:lnTo>
                  <a:lnTo>
                    <a:pt x="1330" y="919"/>
                  </a:lnTo>
                  <a:lnTo>
                    <a:pt x="1360" y="875"/>
                  </a:lnTo>
                  <a:lnTo>
                    <a:pt x="1384" y="828"/>
                  </a:lnTo>
                  <a:lnTo>
                    <a:pt x="1404" y="778"/>
                  </a:lnTo>
                  <a:lnTo>
                    <a:pt x="1418" y="726"/>
                  </a:lnTo>
                  <a:lnTo>
                    <a:pt x="1427" y="672"/>
                  </a:lnTo>
                  <a:lnTo>
                    <a:pt x="1429" y="615"/>
                  </a:lnTo>
                  <a:lnTo>
                    <a:pt x="1427" y="559"/>
                  </a:lnTo>
                  <a:lnTo>
                    <a:pt x="1418" y="505"/>
                  </a:lnTo>
                  <a:lnTo>
                    <a:pt x="1404" y="453"/>
                  </a:lnTo>
                  <a:lnTo>
                    <a:pt x="1384" y="403"/>
                  </a:lnTo>
                  <a:lnTo>
                    <a:pt x="1360" y="355"/>
                  </a:lnTo>
                  <a:lnTo>
                    <a:pt x="1330" y="312"/>
                  </a:lnTo>
                  <a:lnTo>
                    <a:pt x="1298" y="270"/>
                  </a:lnTo>
                  <a:lnTo>
                    <a:pt x="1261" y="233"/>
                  </a:lnTo>
                  <a:lnTo>
                    <a:pt x="1220" y="200"/>
                  </a:lnTo>
                  <a:lnTo>
                    <a:pt x="1175" y="171"/>
                  </a:lnTo>
                  <a:lnTo>
                    <a:pt x="1128" y="147"/>
                  </a:lnTo>
                  <a:lnTo>
                    <a:pt x="1078" y="127"/>
                  </a:lnTo>
                  <a:lnTo>
                    <a:pt x="1027" y="112"/>
                  </a:lnTo>
                  <a:lnTo>
                    <a:pt x="973" y="103"/>
                  </a:lnTo>
                  <a:lnTo>
                    <a:pt x="917" y="100"/>
                  </a:lnTo>
                  <a:close/>
                  <a:moveTo>
                    <a:pt x="917" y="0"/>
                  </a:moveTo>
                  <a:lnTo>
                    <a:pt x="979" y="3"/>
                  </a:lnTo>
                  <a:lnTo>
                    <a:pt x="1040" y="11"/>
                  </a:lnTo>
                  <a:lnTo>
                    <a:pt x="1099" y="27"/>
                  </a:lnTo>
                  <a:lnTo>
                    <a:pt x="1155" y="47"/>
                  </a:lnTo>
                  <a:lnTo>
                    <a:pt x="1209" y="74"/>
                  </a:lnTo>
                  <a:lnTo>
                    <a:pt x="1260" y="104"/>
                  </a:lnTo>
                  <a:lnTo>
                    <a:pt x="1307" y="140"/>
                  </a:lnTo>
                  <a:lnTo>
                    <a:pt x="1350" y="179"/>
                  </a:lnTo>
                  <a:lnTo>
                    <a:pt x="1390" y="224"/>
                  </a:lnTo>
                  <a:lnTo>
                    <a:pt x="1425" y="272"/>
                  </a:lnTo>
                  <a:lnTo>
                    <a:pt x="1457" y="322"/>
                  </a:lnTo>
                  <a:lnTo>
                    <a:pt x="1482" y="376"/>
                  </a:lnTo>
                  <a:lnTo>
                    <a:pt x="1503" y="432"/>
                  </a:lnTo>
                  <a:lnTo>
                    <a:pt x="1518" y="492"/>
                  </a:lnTo>
                  <a:lnTo>
                    <a:pt x="1528" y="553"/>
                  </a:lnTo>
                  <a:lnTo>
                    <a:pt x="1531" y="615"/>
                  </a:lnTo>
                  <a:lnTo>
                    <a:pt x="1528" y="679"/>
                  </a:lnTo>
                  <a:lnTo>
                    <a:pt x="1518" y="739"/>
                  </a:lnTo>
                  <a:lnTo>
                    <a:pt x="1503" y="799"/>
                  </a:lnTo>
                  <a:lnTo>
                    <a:pt x="1482" y="855"/>
                  </a:lnTo>
                  <a:lnTo>
                    <a:pt x="1457" y="909"/>
                  </a:lnTo>
                  <a:lnTo>
                    <a:pt x="1425" y="959"/>
                  </a:lnTo>
                  <a:lnTo>
                    <a:pt x="1390" y="1007"/>
                  </a:lnTo>
                  <a:lnTo>
                    <a:pt x="1350" y="1051"/>
                  </a:lnTo>
                  <a:lnTo>
                    <a:pt x="1307" y="1091"/>
                  </a:lnTo>
                  <a:lnTo>
                    <a:pt x="1260" y="1127"/>
                  </a:lnTo>
                  <a:lnTo>
                    <a:pt x="1209" y="1157"/>
                  </a:lnTo>
                  <a:lnTo>
                    <a:pt x="1155" y="1183"/>
                  </a:lnTo>
                  <a:lnTo>
                    <a:pt x="1099" y="1204"/>
                  </a:lnTo>
                  <a:lnTo>
                    <a:pt x="1040" y="1219"/>
                  </a:lnTo>
                  <a:lnTo>
                    <a:pt x="979" y="1228"/>
                  </a:lnTo>
                  <a:lnTo>
                    <a:pt x="917" y="1231"/>
                  </a:lnTo>
                  <a:lnTo>
                    <a:pt x="860" y="1229"/>
                  </a:lnTo>
                  <a:lnTo>
                    <a:pt x="805" y="1221"/>
                  </a:lnTo>
                  <a:lnTo>
                    <a:pt x="750" y="1208"/>
                  </a:lnTo>
                  <a:lnTo>
                    <a:pt x="698" y="1191"/>
                  </a:lnTo>
                  <a:lnTo>
                    <a:pt x="647" y="1169"/>
                  </a:lnTo>
                  <a:lnTo>
                    <a:pt x="599" y="1142"/>
                  </a:lnTo>
                  <a:lnTo>
                    <a:pt x="552" y="1111"/>
                  </a:lnTo>
                  <a:lnTo>
                    <a:pt x="508" y="1076"/>
                  </a:lnTo>
                  <a:lnTo>
                    <a:pt x="468" y="1036"/>
                  </a:lnTo>
                  <a:lnTo>
                    <a:pt x="37" y="932"/>
                  </a:lnTo>
                  <a:lnTo>
                    <a:pt x="24" y="927"/>
                  </a:lnTo>
                  <a:lnTo>
                    <a:pt x="12" y="917"/>
                  </a:lnTo>
                  <a:lnTo>
                    <a:pt x="5" y="905"/>
                  </a:lnTo>
                  <a:lnTo>
                    <a:pt x="0" y="891"/>
                  </a:lnTo>
                  <a:lnTo>
                    <a:pt x="0" y="876"/>
                  </a:lnTo>
                  <a:lnTo>
                    <a:pt x="4" y="862"/>
                  </a:lnTo>
                  <a:lnTo>
                    <a:pt x="11" y="850"/>
                  </a:lnTo>
                  <a:lnTo>
                    <a:pt x="22" y="840"/>
                  </a:lnTo>
                  <a:lnTo>
                    <a:pt x="304" y="657"/>
                  </a:lnTo>
                  <a:lnTo>
                    <a:pt x="302" y="615"/>
                  </a:lnTo>
                  <a:lnTo>
                    <a:pt x="305" y="552"/>
                  </a:lnTo>
                  <a:lnTo>
                    <a:pt x="315" y="492"/>
                  </a:lnTo>
                  <a:lnTo>
                    <a:pt x="330" y="432"/>
                  </a:lnTo>
                  <a:lnTo>
                    <a:pt x="351" y="375"/>
                  </a:lnTo>
                  <a:lnTo>
                    <a:pt x="377" y="322"/>
                  </a:lnTo>
                  <a:lnTo>
                    <a:pt x="408" y="272"/>
                  </a:lnTo>
                  <a:lnTo>
                    <a:pt x="442" y="224"/>
                  </a:lnTo>
                  <a:lnTo>
                    <a:pt x="483" y="179"/>
                  </a:lnTo>
                  <a:lnTo>
                    <a:pt x="526" y="140"/>
                  </a:lnTo>
                  <a:lnTo>
                    <a:pt x="573" y="104"/>
                  </a:lnTo>
                  <a:lnTo>
                    <a:pt x="624" y="74"/>
                  </a:lnTo>
                  <a:lnTo>
                    <a:pt x="678" y="47"/>
                  </a:lnTo>
                  <a:lnTo>
                    <a:pt x="735" y="27"/>
                  </a:lnTo>
                  <a:lnTo>
                    <a:pt x="793" y="11"/>
                  </a:lnTo>
                  <a:lnTo>
                    <a:pt x="854" y="3"/>
                  </a:lnTo>
                  <a:lnTo>
                    <a:pt x="917"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20"/>
            <p:cNvSpPr>
              <a:spLocks/>
            </p:cNvSpPr>
            <p:nvPr/>
          </p:nvSpPr>
          <p:spPr bwMode="auto">
            <a:xfrm>
              <a:off x="7629525" y="3213100"/>
              <a:ext cx="33338" cy="96838"/>
            </a:xfrm>
            <a:custGeom>
              <a:avLst/>
              <a:gdLst>
                <a:gd name="T0" fmla="*/ 11 w 107"/>
                <a:gd name="T1" fmla="*/ 0 h 307"/>
                <a:gd name="T2" fmla="*/ 96 w 107"/>
                <a:gd name="T3" fmla="*/ 0 h 307"/>
                <a:gd name="T4" fmla="*/ 99 w 107"/>
                <a:gd name="T5" fmla="*/ 2 h 307"/>
                <a:gd name="T6" fmla="*/ 103 w 107"/>
                <a:gd name="T7" fmla="*/ 3 h 307"/>
                <a:gd name="T8" fmla="*/ 105 w 107"/>
                <a:gd name="T9" fmla="*/ 6 h 307"/>
                <a:gd name="T10" fmla="*/ 106 w 107"/>
                <a:gd name="T11" fmla="*/ 8 h 307"/>
                <a:gd name="T12" fmla="*/ 107 w 107"/>
                <a:gd name="T13" fmla="*/ 12 h 307"/>
                <a:gd name="T14" fmla="*/ 107 w 107"/>
                <a:gd name="T15" fmla="*/ 297 h 307"/>
                <a:gd name="T16" fmla="*/ 106 w 107"/>
                <a:gd name="T17" fmla="*/ 300 h 307"/>
                <a:gd name="T18" fmla="*/ 105 w 107"/>
                <a:gd name="T19" fmla="*/ 303 h 307"/>
                <a:gd name="T20" fmla="*/ 103 w 107"/>
                <a:gd name="T21" fmla="*/ 305 h 307"/>
                <a:gd name="T22" fmla="*/ 99 w 107"/>
                <a:gd name="T23" fmla="*/ 307 h 307"/>
                <a:gd name="T24" fmla="*/ 96 w 107"/>
                <a:gd name="T25" fmla="*/ 307 h 307"/>
                <a:gd name="T26" fmla="*/ 11 w 107"/>
                <a:gd name="T27" fmla="*/ 307 h 307"/>
                <a:gd name="T28" fmla="*/ 8 w 107"/>
                <a:gd name="T29" fmla="*/ 307 h 307"/>
                <a:gd name="T30" fmla="*/ 5 w 107"/>
                <a:gd name="T31" fmla="*/ 305 h 307"/>
                <a:gd name="T32" fmla="*/ 2 w 107"/>
                <a:gd name="T33" fmla="*/ 303 h 307"/>
                <a:gd name="T34" fmla="*/ 0 w 107"/>
                <a:gd name="T35" fmla="*/ 300 h 307"/>
                <a:gd name="T36" fmla="*/ 0 w 107"/>
                <a:gd name="T37" fmla="*/ 297 h 307"/>
                <a:gd name="T38" fmla="*/ 0 w 107"/>
                <a:gd name="T39" fmla="*/ 12 h 307"/>
                <a:gd name="T40" fmla="*/ 0 w 107"/>
                <a:gd name="T41" fmla="*/ 8 h 307"/>
                <a:gd name="T42" fmla="*/ 2 w 107"/>
                <a:gd name="T43" fmla="*/ 6 h 307"/>
                <a:gd name="T44" fmla="*/ 5 w 107"/>
                <a:gd name="T45" fmla="*/ 3 h 307"/>
                <a:gd name="T46" fmla="*/ 8 w 107"/>
                <a:gd name="T47" fmla="*/ 2 h 307"/>
                <a:gd name="T48" fmla="*/ 11 w 107"/>
                <a:gd name="T49"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7" h="307">
                  <a:moveTo>
                    <a:pt x="11" y="0"/>
                  </a:moveTo>
                  <a:lnTo>
                    <a:pt x="96" y="0"/>
                  </a:lnTo>
                  <a:lnTo>
                    <a:pt x="99" y="2"/>
                  </a:lnTo>
                  <a:lnTo>
                    <a:pt x="103" y="3"/>
                  </a:lnTo>
                  <a:lnTo>
                    <a:pt x="105" y="6"/>
                  </a:lnTo>
                  <a:lnTo>
                    <a:pt x="106" y="8"/>
                  </a:lnTo>
                  <a:lnTo>
                    <a:pt x="107" y="12"/>
                  </a:lnTo>
                  <a:lnTo>
                    <a:pt x="107" y="297"/>
                  </a:lnTo>
                  <a:lnTo>
                    <a:pt x="106" y="300"/>
                  </a:lnTo>
                  <a:lnTo>
                    <a:pt x="105" y="303"/>
                  </a:lnTo>
                  <a:lnTo>
                    <a:pt x="103" y="305"/>
                  </a:lnTo>
                  <a:lnTo>
                    <a:pt x="99" y="307"/>
                  </a:lnTo>
                  <a:lnTo>
                    <a:pt x="96" y="307"/>
                  </a:lnTo>
                  <a:lnTo>
                    <a:pt x="11" y="307"/>
                  </a:lnTo>
                  <a:lnTo>
                    <a:pt x="8" y="307"/>
                  </a:lnTo>
                  <a:lnTo>
                    <a:pt x="5" y="305"/>
                  </a:lnTo>
                  <a:lnTo>
                    <a:pt x="2" y="303"/>
                  </a:lnTo>
                  <a:lnTo>
                    <a:pt x="0" y="300"/>
                  </a:lnTo>
                  <a:lnTo>
                    <a:pt x="0" y="297"/>
                  </a:lnTo>
                  <a:lnTo>
                    <a:pt x="0" y="12"/>
                  </a:lnTo>
                  <a:lnTo>
                    <a:pt x="0" y="8"/>
                  </a:lnTo>
                  <a:lnTo>
                    <a:pt x="2" y="6"/>
                  </a:lnTo>
                  <a:lnTo>
                    <a:pt x="5" y="3"/>
                  </a:lnTo>
                  <a:lnTo>
                    <a:pt x="8" y="2"/>
                  </a:lnTo>
                  <a:lnTo>
                    <a:pt x="11"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21"/>
            <p:cNvSpPr>
              <a:spLocks/>
            </p:cNvSpPr>
            <p:nvPr/>
          </p:nvSpPr>
          <p:spPr bwMode="auto">
            <a:xfrm>
              <a:off x="7699375" y="3175000"/>
              <a:ext cx="33338" cy="134938"/>
            </a:xfrm>
            <a:custGeom>
              <a:avLst/>
              <a:gdLst>
                <a:gd name="T0" fmla="*/ 11 w 106"/>
                <a:gd name="T1" fmla="*/ 0 h 424"/>
                <a:gd name="T2" fmla="*/ 96 w 106"/>
                <a:gd name="T3" fmla="*/ 0 h 424"/>
                <a:gd name="T4" fmla="*/ 100 w 106"/>
                <a:gd name="T5" fmla="*/ 1 h 424"/>
                <a:gd name="T6" fmla="*/ 102 w 106"/>
                <a:gd name="T7" fmla="*/ 2 h 424"/>
                <a:gd name="T8" fmla="*/ 105 w 106"/>
                <a:gd name="T9" fmla="*/ 4 h 424"/>
                <a:gd name="T10" fmla="*/ 106 w 106"/>
                <a:gd name="T11" fmla="*/ 7 h 424"/>
                <a:gd name="T12" fmla="*/ 106 w 106"/>
                <a:gd name="T13" fmla="*/ 11 h 424"/>
                <a:gd name="T14" fmla="*/ 106 w 106"/>
                <a:gd name="T15" fmla="*/ 414 h 424"/>
                <a:gd name="T16" fmla="*/ 106 w 106"/>
                <a:gd name="T17" fmla="*/ 417 h 424"/>
                <a:gd name="T18" fmla="*/ 105 w 106"/>
                <a:gd name="T19" fmla="*/ 420 h 424"/>
                <a:gd name="T20" fmla="*/ 102 w 106"/>
                <a:gd name="T21" fmla="*/ 422 h 424"/>
                <a:gd name="T22" fmla="*/ 100 w 106"/>
                <a:gd name="T23" fmla="*/ 424 h 424"/>
                <a:gd name="T24" fmla="*/ 96 w 106"/>
                <a:gd name="T25" fmla="*/ 424 h 424"/>
                <a:gd name="T26" fmla="*/ 11 w 106"/>
                <a:gd name="T27" fmla="*/ 424 h 424"/>
                <a:gd name="T28" fmla="*/ 7 w 106"/>
                <a:gd name="T29" fmla="*/ 424 h 424"/>
                <a:gd name="T30" fmla="*/ 5 w 106"/>
                <a:gd name="T31" fmla="*/ 422 h 424"/>
                <a:gd name="T32" fmla="*/ 2 w 106"/>
                <a:gd name="T33" fmla="*/ 420 h 424"/>
                <a:gd name="T34" fmla="*/ 1 w 106"/>
                <a:gd name="T35" fmla="*/ 417 h 424"/>
                <a:gd name="T36" fmla="*/ 0 w 106"/>
                <a:gd name="T37" fmla="*/ 414 h 424"/>
                <a:gd name="T38" fmla="*/ 0 w 106"/>
                <a:gd name="T39" fmla="*/ 11 h 424"/>
                <a:gd name="T40" fmla="*/ 1 w 106"/>
                <a:gd name="T41" fmla="*/ 7 h 424"/>
                <a:gd name="T42" fmla="*/ 2 w 106"/>
                <a:gd name="T43" fmla="*/ 4 h 424"/>
                <a:gd name="T44" fmla="*/ 5 w 106"/>
                <a:gd name="T45" fmla="*/ 2 h 424"/>
                <a:gd name="T46" fmla="*/ 7 w 106"/>
                <a:gd name="T47" fmla="*/ 1 h 424"/>
                <a:gd name="T48" fmla="*/ 11 w 106"/>
                <a:gd name="T49"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 h="424">
                  <a:moveTo>
                    <a:pt x="11" y="0"/>
                  </a:moveTo>
                  <a:lnTo>
                    <a:pt x="96" y="0"/>
                  </a:lnTo>
                  <a:lnTo>
                    <a:pt x="100" y="1"/>
                  </a:lnTo>
                  <a:lnTo>
                    <a:pt x="102" y="2"/>
                  </a:lnTo>
                  <a:lnTo>
                    <a:pt x="105" y="4"/>
                  </a:lnTo>
                  <a:lnTo>
                    <a:pt x="106" y="7"/>
                  </a:lnTo>
                  <a:lnTo>
                    <a:pt x="106" y="11"/>
                  </a:lnTo>
                  <a:lnTo>
                    <a:pt x="106" y="414"/>
                  </a:lnTo>
                  <a:lnTo>
                    <a:pt x="106" y="417"/>
                  </a:lnTo>
                  <a:lnTo>
                    <a:pt x="105" y="420"/>
                  </a:lnTo>
                  <a:lnTo>
                    <a:pt x="102" y="422"/>
                  </a:lnTo>
                  <a:lnTo>
                    <a:pt x="100" y="424"/>
                  </a:lnTo>
                  <a:lnTo>
                    <a:pt x="96" y="424"/>
                  </a:lnTo>
                  <a:lnTo>
                    <a:pt x="11" y="424"/>
                  </a:lnTo>
                  <a:lnTo>
                    <a:pt x="7" y="424"/>
                  </a:lnTo>
                  <a:lnTo>
                    <a:pt x="5" y="422"/>
                  </a:lnTo>
                  <a:lnTo>
                    <a:pt x="2" y="420"/>
                  </a:lnTo>
                  <a:lnTo>
                    <a:pt x="1" y="417"/>
                  </a:lnTo>
                  <a:lnTo>
                    <a:pt x="0" y="414"/>
                  </a:lnTo>
                  <a:lnTo>
                    <a:pt x="0" y="11"/>
                  </a:lnTo>
                  <a:lnTo>
                    <a:pt x="1" y="7"/>
                  </a:lnTo>
                  <a:lnTo>
                    <a:pt x="2" y="4"/>
                  </a:lnTo>
                  <a:lnTo>
                    <a:pt x="5" y="2"/>
                  </a:lnTo>
                  <a:lnTo>
                    <a:pt x="7" y="1"/>
                  </a:lnTo>
                  <a:lnTo>
                    <a:pt x="11"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2" name="Freeform 22"/>
            <p:cNvSpPr>
              <a:spLocks/>
            </p:cNvSpPr>
            <p:nvPr/>
          </p:nvSpPr>
          <p:spPr bwMode="auto">
            <a:xfrm>
              <a:off x="7766050" y="3101975"/>
              <a:ext cx="33338" cy="207963"/>
            </a:xfrm>
            <a:custGeom>
              <a:avLst/>
              <a:gdLst>
                <a:gd name="T0" fmla="*/ 10 w 106"/>
                <a:gd name="T1" fmla="*/ 0 h 653"/>
                <a:gd name="T2" fmla="*/ 96 w 106"/>
                <a:gd name="T3" fmla="*/ 0 h 653"/>
                <a:gd name="T4" fmla="*/ 99 w 106"/>
                <a:gd name="T5" fmla="*/ 1 h 653"/>
                <a:gd name="T6" fmla="*/ 102 w 106"/>
                <a:gd name="T7" fmla="*/ 3 h 653"/>
                <a:gd name="T8" fmla="*/ 104 w 106"/>
                <a:gd name="T9" fmla="*/ 5 h 653"/>
                <a:gd name="T10" fmla="*/ 105 w 106"/>
                <a:gd name="T11" fmla="*/ 8 h 653"/>
                <a:gd name="T12" fmla="*/ 106 w 106"/>
                <a:gd name="T13" fmla="*/ 11 h 653"/>
                <a:gd name="T14" fmla="*/ 106 w 106"/>
                <a:gd name="T15" fmla="*/ 643 h 653"/>
                <a:gd name="T16" fmla="*/ 105 w 106"/>
                <a:gd name="T17" fmla="*/ 646 h 653"/>
                <a:gd name="T18" fmla="*/ 104 w 106"/>
                <a:gd name="T19" fmla="*/ 649 h 653"/>
                <a:gd name="T20" fmla="*/ 102 w 106"/>
                <a:gd name="T21" fmla="*/ 651 h 653"/>
                <a:gd name="T22" fmla="*/ 99 w 106"/>
                <a:gd name="T23" fmla="*/ 653 h 653"/>
                <a:gd name="T24" fmla="*/ 96 w 106"/>
                <a:gd name="T25" fmla="*/ 653 h 653"/>
                <a:gd name="T26" fmla="*/ 10 w 106"/>
                <a:gd name="T27" fmla="*/ 653 h 653"/>
                <a:gd name="T28" fmla="*/ 7 w 106"/>
                <a:gd name="T29" fmla="*/ 653 h 653"/>
                <a:gd name="T30" fmla="*/ 4 w 106"/>
                <a:gd name="T31" fmla="*/ 651 h 653"/>
                <a:gd name="T32" fmla="*/ 2 w 106"/>
                <a:gd name="T33" fmla="*/ 649 h 653"/>
                <a:gd name="T34" fmla="*/ 0 w 106"/>
                <a:gd name="T35" fmla="*/ 646 h 653"/>
                <a:gd name="T36" fmla="*/ 0 w 106"/>
                <a:gd name="T37" fmla="*/ 643 h 653"/>
                <a:gd name="T38" fmla="*/ 0 w 106"/>
                <a:gd name="T39" fmla="*/ 11 h 653"/>
                <a:gd name="T40" fmla="*/ 0 w 106"/>
                <a:gd name="T41" fmla="*/ 8 h 653"/>
                <a:gd name="T42" fmla="*/ 2 w 106"/>
                <a:gd name="T43" fmla="*/ 5 h 653"/>
                <a:gd name="T44" fmla="*/ 4 w 106"/>
                <a:gd name="T45" fmla="*/ 3 h 653"/>
                <a:gd name="T46" fmla="*/ 7 w 106"/>
                <a:gd name="T47" fmla="*/ 1 h 653"/>
                <a:gd name="T48" fmla="*/ 10 w 106"/>
                <a:gd name="T49" fmla="*/ 0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 h="653">
                  <a:moveTo>
                    <a:pt x="10" y="0"/>
                  </a:moveTo>
                  <a:lnTo>
                    <a:pt x="96" y="0"/>
                  </a:lnTo>
                  <a:lnTo>
                    <a:pt x="99" y="1"/>
                  </a:lnTo>
                  <a:lnTo>
                    <a:pt x="102" y="3"/>
                  </a:lnTo>
                  <a:lnTo>
                    <a:pt x="104" y="5"/>
                  </a:lnTo>
                  <a:lnTo>
                    <a:pt x="105" y="8"/>
                  </a:lnTo>
                  <a:lnTo>
                    <a:pt x="106" y="11"/>
                  </a:lnTo>
                  <a:lnTo>
                    <a:pt x="106" y="643"/>
                  </a:lnTo>
                  <a:lnTo>
                    <a:pt x="105" y="646"/>
                  </a:lnTo>
                  <a:lnTo>
                    <a:pt x="104" y="649"/>
                  </a:lnTo>
                  <a:lnTo>
                    <a:pt x="102" y="651"/>
                  </a:lnTo>
                  <a:lnTo>
                    <a:pt x="99" y="653"/>
                  </a:lnTo>
                  <a:lnTo>
                    <a:pt x="96" y="653"/>
                  </a:lnTo>
                  <a:lnTo>
                    <a:pt x="10" y="653"/>
                  </a:lnTo>
                  <a:lnTo>
                    <a:pt x="7" y="653"/>
                  </a:lnTo>
                  <a:lnTo>
                    <a:pt x="4" y="651"/>
                  </a:lnTo>
                  <a:lnTo>
                    <a:pt x="2" y="649"/>
                  </a:lnTo>
                  <a:lnTo>
                    <a:pt x="0" y="646"/>
                  </a:lnTo>
                  <a:lnTo>
                    <a:pt x="0" y="643"/>
                  </a:lnTo>
                  <a:lnTo>
                    <a:pt x="0" y="11"/>
                  </a:lnTo>
                  <a:lnTo>
                    <a:pt x="0" y="8"/>
                  </a:lnTo>
                  <a:lnTo>
                    <a:pt x="2" y="5"/>
                  </a:lnTo>
                  <a:lnTo>
                    <a:pt x="4" y="3"/>
                  </a:lnTo>
                  <a:lnTo>
                    <a:pt x="7" y="1"/>
                  </a:lnTo>
                  <a:lnTo>
                    <a:pt x="1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141089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a:t>Incident Response Life </a:t>
            </a:r>
            <a:r>
              <a:rPr lang="en-US" sz="3200" dirty="0" smtClean="0"/>
              <a:t>Cycle</a:t>
            </a:r>
            <a:endParaRPr lang="en-US" sz="3200" dirty="0"/>
          </a:p>
        </p:txBody>
      </p:sp>
      <p:sp>
        <p:nvSpPr>
          <p:cNvPr id="2" name="Rectangle 1"/>
          <p:cNvSpPr/>
          <p:nvPr/>
        </p:nvSpPr>
        <p:spPr>
          <a:xfrm>
            <a:off x="454025" y="6310630"/>
            <a:ext cx="8232775" cy="172085"/>
          </a:xfrm>
          <a:prstGeom prst="rect">
            <a:avLst/>
          </a:prstGeom>
        </p:spPr>
        <p:txBody>
          <a:bodyPr wrap="none" lIns="0" tIns="0" rIns="0" bIns="0" anchor="ctr">
            <a:noAutofit/>
          </a:bodyPr>
          <a:lstStyle/>
          <a:p>
            <a:r>
              <a:rPr lang="en-US" sz="800" dirty="0" smtClean="0"/>
              <a:t>1. Adapted </a:t>
            </a:r>
            <a:r>
              <a:rPr lang="en-US" sz="800" dirty="0"/>
              <a:t>from NIST SP 800-61 Rev. 2</a:t>
            </a:r>
          </a:p>
        </p:txBody>
      </p:sp>
      <p:sp>
        <p:nvSpPr>
          <p:cNvPr id="4" name="Rectangle 3"/>
          <p:cNvSpPr/>
          <p:nvPr/>
        </p:nvSpPr>
        <p:spPr>
          <a:xfrm>
            <a:off x="4493943" y="1741488"/>
            <a:ext cx="4356963" cy="4349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lstStyle/>
          <a:p>
            <a:pPr marL="230188" lvl="1" indent="-230188">
              <a:lnSpc>
                <a:spcPct val="95000"/>
              </a:lnSpc>
              <a:spcBef>
                <a:spcPts val="600"/>
              </a:spcBef>
              <a:spcAft>
                <a:spcPts val="600"/>
              </a:spcAft>
              <a:buFont typeface="Wingdings" charset="2"/>
              <a:buChar char="§"/>
            </a:pPr>
            <a:r>
              <a:rPr lang="en-US" sz="1200" dirty="0">
                <a:solidFill>
                  <a:schemeClr val="tx1"/>
                </a:solidFill>
              </a:rPr>
              <a:t>Preparation</a:t>
            </a:r>
          </a:p>
          <a:p>
            <a:pPr marL="460375" lvl="2" indent="-230188">
              <a:lnSpc>
                <a:spcPct val="95000"/>
              </a:lnSpc>
              <a:spcBef>
                <a:spcPts val="600"/>
              </a:spcBef>
              <a:spcAft>
                <a:spcPts val="600"/>
              </a:spcAft>
              <a:buFont typeface="Arial"/>
              <a:buChar char="–"/>
            </a:pPr>
            <a:r>
              <a:rPr lang="en-US" sz="1200" dirty="0">
                <a:solidFill>
                  <a:schemeClr val="tx1"/>
                </a:solidFill>
              </a:rPr>
              <a:t>Establishing capability and technologies to enable response (or prevention)</a:t>
            </a:r>
          </a:p>
          <a:p>
            <a:pPr marL="230188" lvl="1" indent="-230188">
              <a:lnSpc>
                <a:spcPct val="95000"/>
              </a:lnSpc>
              <a:spcBef>
                <a:spcPts val="600"/>
              </a:spcBef>
              <a:spcAft>
                <a:spcPts val="600"/>
              </a:spcAft>
              <a:buFont typeface="Wingdings" charset="2"/>
              <a:buChar char="§"/>
            </a:pPr>
            <a:r>
              <a:rPr lang="en-US" sz="1200" dirty="0">
                <a:solidFill>
                  <a:schemeClr val="tx1"/>
                </a:solidFill>
              </a:rPr>
              <a:t>Detection &amp; Analysis</a:t>
            </a:r>
          </a:p>
          <a:p>
            <a:pPr marL="460375" lvl="2" indent="-230188">
              <a:lnSpc>
                <a:spcPct val="95000"/>
              </a:lnSpc>
              <a:spcBef>
                <a:spcPts val="600"/>
              </a:spcBef>
              <a:spcAft>
                <a:spcPts val="600"/>
              </a:spcAft>
              <a:buFont typeface="Arial"/>
              <a:buChar char="–"/>
            </a:pPr>
            <a:r>
              <a:rPr lang="en-US" sz="1200" dirty="0">
                <a:solidFill>
                  <a:schemeClr val="tx1"/>
                </a:solidFill>
              </a:rPr>
              <a:t>Reviewing precursors and indicators to identify and prioritize incidents</a:t>
            </a:r>
          </a:p>
          <a:p>
            <a:pPr marL="230188" lvl="1" indent="-230188">
              <a:lnSpc>
                <a:spcPct val="95000"/>
              </a:lnSpc>
              <a:spcBef>
                <a:spcPts val="600"/>
              </a:spcBef>
              <a:spcAft>
                <a:spcPts val="600"/>
              </a:spcAft>
              <a:buFont typeface="Wingdings" charset="2"/>
              <a:buChar char="§"/>
            </a:pPr>
            <a:r>
              <a:rPr lang="en-US" sz="1200" dirty="0">
                <a:solidFill>
                  <a:schemeClr val="tx1"/>
                </a:solidFill>
              </a:rPr>
              <a:t>Containment, Eradication, &amp; Recovery</a:t>
            </a:r>
          </a:p>
          <a:p>
            <a:pPr marL="460375" lvl="2" indent="-230188">
              <a:lnSpc>
                <a:spcPct val="95000"/>
              </a:lnSpc>
              <a:spcBef>
                <a:spcPts val="600"/>
              </a:spcBef>
              <a:spcAft>
                <a:spcPts val="600"/>
              </a:spcAft>
              <a:buFont typeface="Arial"/>
              <a:buChar char="–"/>
            </a:pPr>
            <a:r>
              <a:rPr lang="en-US" sz="1200" dirty="0">
                <a:solidFill>
                  <a:schemeClr val="tx1"/>
                </a:solidFill>
              </a:rPr>
              <a:t>Minimizing the collateral impact of confirmed incidents, removing components of the incident, and returning to normal operations</a:t>
            </a:r>
          </a:p>
          <a:p>
            <a:pPr marL="460375" lvl="2" indent="-230188">
              <a:lnSpc>
                <a:spcPct val="95000"/>
              </a:lnSpc>
              <a:spcBef>
                <a:spcPts val="600"/>
              </a:spcBef>
              <a:spcAft>
                <a:spcPts val="600"/>
              </a:spcAft>
              <a:buFont typeface="Arial"/>
              <a:buChar char="–"/>
            </a:pPr>
            <a:r>
              <a:rPr lang="en-US" sz="1200" dirty="0">
                <a:solidFill>
                  <a:schemeClr val="tx1"/>
                </a:solidFill>
              </a:rPr>
              <a:t>Evidence gathering and handling</a:t>
            </a:r>
          </a:p>
          <a:p>
            <a:pPr marL="230188" lvl="1" indent="-230188">
              <a:lnSpc>
                <a:spcPct val="95000"/>
              </a:lnSpc>
              <a:spcBef>
                <a:spcPts val="600"/>
              </a:spcBef>
              <a:spcAft>
                <a:spcPts val="600"/>
              </a:spcAft>
              <a:buFont typeface="Wingdings" charset="2"/>
              <a:buChar char="§"/>
            </a:pPr>
            <a:r>
              <a:rPr lang="en-US" sz="1200" dirty="0">
                <a:solidFill>
                  <a:schemeClr val="tx1"/>
                </a:solidFill>
              </a:rPr>
              <a:t>Post-Incident Activity</a:t>
            </a:r>
          </a:p>
          <a:p>
            <a:pPr marL="460375" lvl="2" indent="-230188">
              <a:lnSpc>
                <a:spcPct val="95000"/>
              </a:lnSpc>
              <a:spcBef>
                <a:spcPts val="600"/>
              </a:spcBef>
              <a:spcAft>
                <a:spcPts val="600"/>
              </a:spcAft>
              <a:buFont typeface="Arial"/>
              <a:buChar char="–"/>
            </a:pPr>
            <a:r>
              <a:rPr lang="en-US" sz="1200" dirty="0">
                <a:solidFill>
                  <a:schemeClr val="tx1"/>
                </a:solidFill>
              </a:rPr>
              <a:t>Arranging data into facts, findings, and forecasts</a:t>
            </a:r>
          </a:p>
          <a:p>
            <a:pPr marL="460375" lvl="2" indent="-230188">
              <a:lnSpc>
                <a:spcPct val="95000"/>
              </a:lnSpc>
              <a:spcBef>
                <a:spcPts val="600"/>
              </a:spcBef>
              <a:spcAft>
                <a:spcPts val="600"/>
              </a:spcAft>
              <a:buFont typeface="Arial"/>
              <a:buChar char="–"/>
            </a:pPr>
            <a:r>
              <a:rPr lang="en-US" sz="1200" dirty="0">
                <a:solidFill>
                  <a:schemeClr val="tx1"/>
                </a:solidFill>
              </a:rPr>
              <a:t>Creation of actionable value-added briefings in any medium</a:t>
            </a:r>
          </a:p>
        </p:txBody>
      </p:sp>
      <p:grpSp>
        <p:nvGrpSpPr>
          <p:cNvPr id="58" name="Group 57"/>
          <p:cNvGrpSpPr/>
          <p:nvPr/>
        </p:nvGrpSpPr>
        <p:grpSpPr>
          <a:xfrm>
            <a:off x="406400" y="2403378"/>
            <a:ext cx="4063118" cy="3259557"/>
            <a:chOff x="228600" y="2403378"/>
            <a:chExt cx="4063118" cy="3259557"/>
          </a:xfrm>
        </p:grpSpPr>
        <p:grpSp>
          <p:nvGrpSpPr>
            <p:cNvPr id="43" name="Group 42"/>
            <p:cNvGrpSpPr/>
            <p:nvPr/>
          </p:nvGrpSpPr>
          <p:grpSpPr>
            <a:xfrm>
              <a:off x="1004095" y="2403378"/>
              <a:ext cx="2563811" cy="568422"/>
              <a:chOff x="712789" y="2403378"/>
              <a:chExt cx="1627096" cy="568422"/>
            </a:xfrm>
          </p:grpSpPr>
          <p:sp>
            <p:nvSpPr>
              <p:cNvPr id="41" name="Rectangle 40"/>
              <p:cNvSpPr/>
              <p:nvPr/>
            </p:nvSpPr>
            <p:spPr bwMode="auto">
              <a:xfrm>
                <a:off x="712789" y="2403378"/>
                <a:ext cx="1627096" cy="568422"/>
              </a:xfrm>
              <a:prstGeom prst="rect">
                <a:avLst/>
              </a:prstGeom>
              <a:solidFill>
                <a:schemeClr val="accent2">
                  <a:lumMod val="40000"/>
                  <a:lumOff val="60000"/>
                </a:schemeClr>
              </a:solidFill>
              <a:ln>
                <a:noFill/>
              </a:ln>
              <a:effectLst/>
              <a:extLst/>
            </p:spPr>
            <p:txBody>
              <a:bodyPr vert="horz" wrap="square" lIns="45720" tIns="45720" rIns="45720" bIns="45720" numCol="1" rtlCol="0" anchor="ctr" anchorCtr="0" compatLnSpc="1">
                <a:prstTxWarp prst="textNoShape">
                  <a:avLst/>
                </a:prstTxWarp>
              </a:bodyPr>
              <a:lstStyle/>
              <a:p>
                <a:pPr algn="ctr"/>
                <a:r>
                  <a:rPr lang="en-US" sz="1200" b="1" dirty="0">
                    <a:solidFill>
                      <a:schemeClr val="bg1"/>
                    </a:solidFill>
                    <a:ea typeface="ＭＳ Ｐゴシック" pitchFamily="80" charset="-128"/>
                  </a:rPr>
                  <a:t>Post-Incident Activity</a:t>
                </a:r>
              </a:p>
            </p:txBody>
          </p:sp>
          <p:sp>
            <p:nvSpPr>
              <p:cNvPr id="42" name="Rectangle 41"/>
              <p:cNvSpPr/>
              <p:nvPr/>
            </p:nvSpPr>
            <p:spPr bwMode="auto">
              <a:xfrm>
                <a:off x="712789" y="2403378"/>
                <a:ext cx="1627096"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grpSp>
        <p:grpSp>
          <p:nvGrpSpPr>
            <p:cNvPr id="44" name="Group 43"/>
            <p:cNvGrpSpPr/>
            <p:nvPr/>
          </p:nvGrpSpPr>
          <p:grpSpPr>
            <a:xfrm>
              <a:off x="1004095" y="3300423"/>
              <a:ext cx="2563811" cy="568422"/>
              <a:chOff x="712789" y="2403378"/>
              <a:chExt cx="1627096" cy="568422"/>
            </a:xfrm>
          </p:grpSpPr>
          <p:sp>
            <p:nvSpPr>
              <p:cNvPr id="45" name="Rectangle 44"/>
              <p:cNvSpPr/>
              <p:nvPr/>
            </p:nvSpPr>
            <p:spPr bwMode="auto">
              <a:xfrm>
                <a:off x="712789" y="2403378"/>
                <a:ext cx="1627096" cy="568422"/>
              </a:xfrm>
              <a:prstGeom prst="rect">
                <a:avLst/>
              </a:prstGeom>
              <a:solidFill>
                <a:schemeClr val="accent2">
                  <a:lumMod val="40000"/>
                  <a:lumOff val="60000"/>
                </a:schemeClr>
              </a:solidFill>
              <a:ln>
                <a:noFill/>
              </a:ln>
              <a:effectLst/>
              <a:extLst/>
            </p:spPr>
            <p:txBody>
              <a:bodyPr vert="horz" wrap="square" lIns="45720" tIns="45720" rIns="45720" bIns="45720" numCol="1" rtlCol="0" anchor="ctr" anchorCtr="0" compatLnSpc="1">
                <a:prstTxWarp prst="textNoShape">
                  <a:avLst/>
                </a:prstTxWarp>
              </a:bodyPr>
              <a:lstStyle/>
              <a:p>
                <a:pPr algn="ctr"/>
                <a:r>
                  <a:rPr lang="en-US" sz="1200" b="1" dirty="0">
                    <a:solidFill>
                      <a:schemeClr val="bg1"/>
                    </a:solidFill>
                    <a:ea typeface="ＭＳ Ｐゴシック" pitchFamily="80" charset="-128"/>
                  </a:rPr>
                  <a:t>Containment, Eradication, </a:t>
                </a:r>
                <a:r>
                  <a:rPr lang="en-US" sz="1200" b="1" dirty="0" smtClean="0">
                    <a:solidFill>
                      <a:schemeClr val="bg1"/>
                    </a:solidFill>
                    <a:ea typeface="ＭＳ Ｐゴシック" pitchFamily="80" charset="-128"/>
                  </a:rPr>
                  <a:t/>
                </a:r>
                <a:br>
                  <a:rPr lang="en-US" sz="1200" b="1" dirty="0" smtClean="0">
                    <a:solidFill>
                      <a:schemeClr val="bg1"/>
                    </a:solidFill>
                    <a:ea typeface="ＭＳ Ｐゴシック" pitchFamily="80" charset="-128"/>
                  </a:rPr>
                </a:br>
                <a:r>
                  <a:rPr lang="en-US" sz="1200" b="1" dirty="0" smtClean="0">
                    <a:solidFill>
                      <a:schemeClr val="bg1"/>
                    </a:solidFill>
                    <a:ea typeface="ＭＳ Ｐゴシック" pitchFamily="80" charset="-128"/>
                  </a:rPr>
                  <a:t>&amp; </a:t>
                </a:r>
                <a:r>
                  <a:rPr lang="en-US" sz="1200" b="1" dirty="0">
                    <a:solidFill>
                      <a:schemeClr val="bg1"/>
                    </a:solidFill>
                    <a:ea typeface="ＭＳ Ｐゴシック" pitchFamily="80" charset="-128"/>
                  </a:rPr>
                  <a:t>Recovery</a:t>
                </a:r>
              </a:p>
            </p:txBody>
          </p:sp>
          <p:sp>
            <p:nvSpPr>
              <p:cNvPr id="46" name="Rectangle 45"/>
              <p:cNvSpPr/>
              <p:nvPr/>
            </p:nvSpPr>
            <p:spPr bwMode="auto">
              <a:xfrm>
                <a:off x="712789" y="2403378"/>
                <a:ext cx="1627096"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grpSp>
        <p:grpSp>
          <p:nvGrpSpPr>
            <p:cNvPr id="47" name="Group 46"/>
            <p:cNvGrpSpPr/>
            <p:nvPr/>
          </p:nvGrpSpPr>
          <p:grpSpPr>
            <a:xfrm>
              <a:off x="1004095" y="4197468"/>
              <a:ext cx="2563811" cy="568422"/>
              <a:chOff x="712789" y="2403378"/>
              <a:chExt cx="1627096" cy="568422"/>
            </a:xfrm>
          </p:grpSpPr>
          <p:sp>
            <p:nvSpPr>
              <p:cNvPr id="48" name="Rectangle 47"/>
              <p:cNvSpPr/>
              <p:nvPr/>
            </p:nvSpPr>
            <p:spPr bwMode="auto">
              <a:xfrm>
                <a:off x="712789" y="2403378"/>
                <a:ext cx="1627096" cy="568422"/>
              </a:xfrm>
              <a:prstGeom prst="rect">
                <a:avLst/>
              </a:prstGeom>
              <a:solidFill>
                <a:schemeClr val="accent2">
                  <a:lumMod val="40000"/>
                  <a:lumOff val="60000"/>
                </a:schemeClr>
              </a:solidFill>
              <a:ln>
                <a:noFill/>
              </a:ln>
              <a:effectLst/>
              <a:extLst/>
            </p:spPr>
            <p:txBody>
              <a:bodyPr vert="horz" wrap="square" lIns="45720" tIns="45720" rIns="45720" bIns="45720" numCol="1" rtlCol="0" anchor="ctr" anchorCtr="0" compatLnSpc="1">
                <a:prstTxWarp prst="textNoShape">
                  <a:avLst/>
                </a:prstTxWarp>
              </a:bodyPr>
              <a:lstStyle/>
              <a:p>
                <a:pPr algn="ctr"/>
                <a:r>
                  <a:rPr lang="en-US" sz="1200" b="1" dirty="0">
                    <a:solidFill>
                      <a:schemeClr val="bg1"/>
                    </a:solidFill>
                    <a:ea typeface="ＭＳ Ｐゴシック" pitchFamily="80" charset="-128"/>
                  </a:rPr>
                  <a:t>Detection &amp; Analysis</a:t>
                </a:r>
              </a:p>
            </p:txBody>
          </p:sp>
          <p:sp>
            <p:nvSpPr>
              <p:cNvPr id="49" name="Rectangle 48"/>
              <p:cNvSpPr/>
              <p:nvPr/>
            </p:nvSpPr>
            <p:spPr bwMode="auto">
              <a:xfrm>
                <a:off x="712789" y="2403378"/>
                <a:ext cx="1627096"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grpSp>
        <p:grpSp>
          <p:nvGrpSpPr>
            <p:cNvPr id="50" name="Group 49"/>
            <p:cNvGrpSpPr/>
            <p:nvPr/>
          </p:nvGrpSpPr>
          <p:grpSpPr>
            <a:xfrm>
              <a:off x="1004095" y="5094513"/>
              <a:ext cx="2563811" cy="568422"/>
              <a:chOff x="712789" y="2403378"/>
              <a:chExt cx="1627096" cy="568422"/>
            </a:xfrm>
          </p:grpSpPr>
          <p:sp>
            <p:nvSpPr>
              <p:cNvPr id="51" name="Rectangle 50"/>
              <p:cNvSpPr/>
              <p:nvPr/>
            </p:nvSpPr>
            <p:spPr bwMode="auto">
              <a:xfrm>
                <a:off x="712789" y="2403378"/>
                <a:ext cx="1627096" cy="568422"/>
              </a:xfrm>
              <a:prstGeom prst="rect">
                <a:avLst/>
              </a:prstGeom>
              <a:solidFill>
                <a:schemeClr val="accent2">
                  <a:lumMod val="40000"/>
                  <a:lumOff val="60000"/>
                </a:schemeClr>
              </a:solidFill>
              <a:ln>
                <a:noFill/>
              </a:ln>
              <a:effectLst/>
              <a:extLst/>
            </p:spPr>
            <p:txBody>
              <a:bodyPr vert="horz" wrap="square" lIns="45720" tIns="45720" rIns="45720" bIns="45720" numCol="1" rtlCol="0" anchor="ctr" anchorCtr="0" compatLnSpc="1">
                <a:prstTxWarp prst="textNoShape">
                  <a:avLst/>
                </a:prstTxWarp>
              </a:bodyPr>
              <a:lstStyle/>
              <a:p>
                <a:pPr algn="ctr"/>
                <a:r>
                  <a:rPr lang="en-US" sz="1200" b="1" dirty="0">
                    <a:solidFill>
                      <a:schemeClr val="bg1"/>
                    </a:solidFill>
                    <a:ea typeface="ＭＳ Ｐゴシック" pitchFamily="80" charset="-128"/>
                  </a:rPr>
                  <a:t>Preparation</a:t>
                </a:r>
              </a:p>
            </p:txBody>
          </p:sp>
          <p:sp>
            <p:nvSpPr>
              <p:cNvPr id="52" name="Rectangle 51"/>
              <p:cNvSpPr/>
              <p:nvPr/>
            </p:nvSpPr>
            <p:spPr bwMode="auto">
              <a:xfrm>
                <a:off x="712789" y="2403378"/>
                <a:ext cx="1627096"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grpSp>
        <p:sp>
          <p:nvSpPr>
            <p:cNvPr id="53" name="Curved Left Arrow 52"/>
            <p:cNvSpPr/>
            <p:nvPr/>
          </p:nvSpPr>
          <p:spPr bwMode="auto">
            <a:xfrm>
              <a:off x="3758318" y="3480862"/>
              <a:ext cx="533400" cy="1143000"/>
            </a:xfrm>
            <a:prstGeom prst="curvedLeftArrow">
              <a:avLst/>
            </a:prstGeom>
            <a:solidFill>
              <a:schemeClr val="bg1">
                <a:lumMod val="50000"/>
              </a:schemeClr>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0" charset="-128"/>
              </a:endParaRPr>
            </a:p>
          </p:txBody>
        </p:sp>
        <p:sp>
          <p:nvSpPr>
            <p:cNvPr id="54" name="Curved Left Arrow 53"/>
            <p:cNvSpPr/>
            <p:nvPr/>
          </p:nvSpPr>
          <p:spPr bwMode="auto">
            <a:xfrm flipH="1">
              <a:off x="228600" y="2489103"/>
              <a:ext cx="585083" cy="3126519"/>
            </a:xfrm>
            <a:prstGeom prst="curvedLeftArrow">
              <a:avLst/>
            </a:prstGeom>
            <a:solidFill>
              <a:schemeClr val="bg1">
                <a:lumMod val="50000"/>
              </a:schemeClr>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0" charset="-128"/>
              </a:endParaRPr>
            </a:p>
          </p:txBody>
        </p:sp>
        <p:sp>
          <p:nvSpPr>
            <p:cNvPr id="55" name="Striped Right Arrow 54"/>
            <p:cNvSpPr/>
            <p:nvPr/>
          </p:nvSpPr>
          <p:spPr>
            <a:xfrm rot="16200000">
              <a:off x="2168477" y="2995147"/>
              <a:ext cx="235046" cy="281928"/>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triped Right Arrow 55"/>
            <p:cNvSpPr/>
            <p:nvPr/>
          </p:nvSpPr>
          <p:spPr>
            <a:xfrm rot="16200000">
              <a:off x="2168477" y="3896847"/>
              <a:ext cx="235046" cy="281928"/>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triped Right Arrow 56"/>
            <p:cNvSpPr/>
            <p:nvPr/>
          </p:nvSpPr>
          <p:spPr>
            <a:xfrm rot="16200000">
              <a:off x="2168477" y="4798547"/>
              <a:ext cx="235046" cy="281928"/>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22033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a:t>Threat Intelligence Cycle</a:t>
            </a:r>
          </a:p>
        </p:txBody>
      </p:sp>
      <p:sp>
        <p:nvSpPr>
          <p:cNvPr id="2" name="Rectangle 1"/>
          <p:cNvSpPr/>
          <p:nvPr/>
        </p:nvSpPr>
        <p:spPr>
          <a:xfrm>
            <a:off x="454025" y="6310630"/>
            <a:ext cx="8232775" cy="172085"/>
          </a:xfrm>
          <a:prstGeom prst="rect">
            <a:avLst/>
          </a:prstGeom>
        </p:spPr>
        <p:txBody>
          <a:bodyPr wrap="none" lIns="0" tIns="0" rIns="0" bIns="0" anchor="ctr">
            <a:noAutofit/>
          </a:bodyPr>
          <a:lstStyle/>
          <a:p>
            <a:r>
              <a:rPr lang="en-US" sz="800" dirty="0" smtClean="0"/>
              <a:t>1. Adapted </a:t>
            </a:r>
            <a:r>
              <a:rPr lang="en-US" sz="800" dirty="0"/>
              <a:t>from </a:t>
            </a:r>
            <a:r>
              <a:rPr lang="en-US" sz="800" u="sng" dirty="0" err="1"/>
              <a:t>Krizan</a:t>
            </a:r>
            <a:r>
              <a:rPr lang="en-US" sz="800" u="sng" dirty="0"/>
              <a:t>, L., H. (1999). </a:t>
            </a:r>
            <a:r>
              <a:rPr lang="en-US" sz="800" i="1" u="sng" dirty="0"/>
              <a:t>Intelligence Essentials for Everyone</a:t>
            </a:r>
            <a:r>
              <a:rPr lang="en-US" sz="800" u="sng" dirty="0"/>
              <a:t>. Joint Military Intelligence College</a:t>
            </a:r>
          </a:p>
        </p:txBody>
      </p:sp>
      <p:sp>
        <p:nvSpPr>
          <p:cNvPr id="9" name="Rectangle 8"/>
          <p:cNvSpPr/>
          <p:nvPr/>
        </p:nvSpPr>
        <p:spPr>
          <a:xfrm>
            <a:off x="4572000" y="1524000"/>
            <a:ext cx="4356963" cy="47847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ctr"/>
          <a:lstStyle/>
          <a:p>
            <a:pPr marL="230188" lvl="1" indent="-230188">
              <a:lnSpc>
                <a:spcPct val="95000"/>
              </a:lnSpc>
              <a:spcBef>
                <a:spcPts val="400"/>
              </a:spcBef>
              <a:spcAft>
                <a:spcPts val="400"/>
              </a:spcAft>
              <a:buFont typeface="Wingdings" charset="2"/>
              <a:buChar char="§"/>
            </a:pPr>
            <a:r>
              <a:rPr lang="en-US" sz="1200" dirty="0">
                <a:solidFill>
                  <a:schemeClr val="tx1"/>
                </a:solidFill>
              </a:rPr>
              <a:t>Planning &amp; Direction</a:t>
            </a:r>
          </a:p>
          <a:p>
            <a:pPr marL="460375" lvl="2" indent="-230188">
              <a:lnSpc>
                <a:spcPct val="95000"/>
              </a:lnSpc>
              <a:spcBef>
                <a:spcPts val="400"/>
              </a:spcBef>
              <a:spcAft>
                <a:spcPts val="400"/>
              </a:spcAft>
              <a:buFont typeface="Arial"/>
              <a:buChar char="–"/>
            </a:pPr>
            <a:r>
              <a:rPr lang="en-US" sz="1200" dirty="0">
                <a:solidFill>
                  <a:schemeClr val="tx1"/>
                </a:solidFill>
              </a:rPr>
              <a:t>Articulating the research questions and requirements</a:t>
            </a:r>
          </a:p>
          <a:p>
            <a:pPr marL="460375" lvl="2" indent="-230188">
              <a:lnSpc>
                <a:spcPct val="95000"/>
              </a:lnSpc>
              <a:spcBef>
                <a:spcPts val="400"/>
              </a:spcBef>
              <a:spcAft>
                <a:spcPts val="400"/>
              </a:spcAft>
              <a:buFont typeface="Arial"/>
              <a:buChar char="–"/>
            </a:pPr>
            <a:r>
              <a:rPr lang="en-US" sz="1200" dirty="0">
                <a:solidFill>
                  <a:schemeClr val="tx1"/>
                </a:solidFill>
              </a:rPr>
              <a:t>Defining what needs collected and why (5 </a:t>
            </a:r>
            <a:r>
              <a:rPr lang="en-US" sz="1200" dirty="0" err="1">
                <a:solidFill>
                  <a:schemeClr val="tx1"/>
                </a:solidFill>
              </a:rPr>
              <a:t>Ws</a:t>
            </a:r>
            <a:r>
              <a:rPr lang="en-US" sz="1200" dirty="0">
                <a:solidFill>
                  <a:schemeClr val="tx1"/>
                </a:solidFill>
              </a:rPr>
              <a:t>)</a:t>
            </a:r>
          </a:p>
          <a:p>
            <a:pPr marL="230188" lvl="1" indent="-230188">
              <a:lnSpc>
                <a:spcPct val="95000"/>
              </a:lnSpc>
              <a:spcBef>
                <a:spcPts val="400"/>
              </a:spcBef>
              <a:spcAft>
                <a:spcPts val="400"/>
              </a:spcAft>
              <a:buFont typeface="Wingdings" charset="2"/>
              <a:buChar char="§"/>
            </a:pPr>
            <a:r>
              <a:rPr lang="en-US" sz="1200" dirty="0">
                <a:solidFill>
                  <a:schemeClr val="tx1"/>
                </a:solidFill>
              </a:rPr>
              <a:t>Collection</a:t>
            </a:r>
          </a:p>
          <a:p>
            <a:pPr marL="460375" lvl="2" indent="-230188">
              <a:lnSpc>
                <a:spcPct val="95000"/>
              </a:lnSpc>
              <a:spcBef>
                <a:spcPts val="400"/>
              </a:spcBef>
              <a:spcAft>
                <a:spcPts val="400"/>
              </a:spcAft>
              <a:buFont typeface="Arial"/>
              <a:buChar char="–"/>
            </a:pPr>
            <a:r>
              <a:rPr lang="en-US" sz="1200" dirty="0">
                <a:solidFill>
                  <a:schemeClr val="tx1"/>
                </a:solidFill>
              </a:rPr>
              <a:t>Planning for how this data will be captured (source identification)</a:t>
            </a:r>
          </a:p>
          <a:p>
            <a:pPr marL="460375" lvl="2" indent="-230188">
              <a:lnSpc>
                <a:spcPct val="95000"/>
              </a:lnSpc>
              <a:spcBef>
                <a:spcPts val="400"/>
              </a:spcBef>
              <a:spcAft>
                <a:spcPts val="400"/>
              </a:spcAft>
              <a:buFont typeface="Arial"/>
              <a:buChar char="–"/>
            </a:pPr>
            <a:r>
              <a:rPr lang="en-US" sz="1200" dirty="0">
                <a:solidFill>
                  <a:schemeClr val="tx1"/>
                </a:solidFill>
              </a:rPr>
              <a:t>Collecting the data required to answer </a:t>
            </a:r>
            <a:r>
              <a:rPr lang="en-US" sz="1200" dirty="0" smtClean="0">
                <a:solidFill>
                  <a:schemeClr val="tx1"/>
                </a:solidFill>
              </a:rPr>
              <a:t>the</a:t>
            </a:r>
            <a:br>
              <a:rPr lang="en-US" sz="1200" dirty="0" smtClean="0">
                <a:solidFill>
                  <a:schemeClr val="tx1"/>
                </a:solidFill>
              </a:rPr>
            </a:br>
            <a:r>
              <a:rPr lang="en-US" sz="1200" dirty="0" smtClean="0">
                <a:solidFill>
                  <a:schemeClr val="tx1"/>
                </a:solidFill>
              </a:rPr>
              <a:t>research </a:t>
            </a:r>
            <a:r>
              <a:rPr lang="en-US" sz="1200" dirty="0">
                <a:solidFill>
                  <a:schemeClr val="tx1"/>
                </a:solidFill>
              </a:rPr>
              <a:t>questions</a:t>
            </a:r>
          </a:p>
          <a:p>
            <a:pPr marL="230188" lvl="1" indent="-230188">
              <a:lnSpc>
                <a:spcPct val="95000"/>
              </a:lnSpc>
              <a:spcBef>
                <a:spcPts val="400"/>
              </a:spcBef>
              <a:spcAft>
                <a:spcPts val="400"/>
              </a:spcAft>
              <a:buFont typeface="Wingdings" charset="2"/>
              <a:buChar char="§"/>
            </a:pPr>
            <a:r>
              <a:rPr lang="en-US" sz="1200" dirty="0">
                <a:solidFill>
                  <a:schemeClr val="tx1"/>
                </a:solidFill>
              </a:rPr>
              <a:t>Processing</a:t>
            </a:r>
          </a:p>
          <a:p>
            <a:pPr marL="460375" lvl="2" indent="-230188">
              <a:lnSpc>
                <a:spcPct val="95000"/>
              </a:lnSpc>
              <a:spcBef>
                <a:spcPts val="400"/>
              </a:spcBef>
              <a:spcAft>
                <a:spcPts val="400"/>
              </a:spcAft>
              <a:buFont typeface="Arial"/>
              <a:buChar char="–"/>
            </a:pPr>
            <a:r>
              <a:rPr lang="en-US" sz="1200" dirty="0">
                <a:solidFill>
                  <a:schemeClr val="tx1"/>
                </a:solidFill>
              </a:rPr>
              <a:t>Turning raw data into Intelligence Information</a:t>
            </a:r>
          </a:p>
          <a:p>
            <a:pPr marL="460375" lvl="2" indent="-230188">
              <a:lnSpc>
                <a:spcPct val="95000"/>
              </a:lnSpc>
              <a:spcBef>
                <a:spcPts val="400"/>
              </a:spcBef>
              <a:spcAft>
                <a:spcPts val="400"/>
              </a:spcAft>
              <a:buFont typeface="Arial"/>
              <a:buChar char="–"/>
            </a:pPr>
            <a:r>
              <a:rPr lang="en-US" sz="1200" dirty="0">
                <a:solidFill>
                  <a:schemeClr val="tx1"/>
                </a:solidFill>
              </a:rPr>
              <a:t>Pre-analysis, collation, validity</a:t>
            </a:r>
          </a:p>
          <a:p>
            <a:pPr marL="230188" lvl="1" indent="-230188">
              <a:lnSpc>
                <a:spcPct val="95000"/>
              </a:lnSpc>
              <a:spcBef>
                <a:spcPts val="400"/>
              </a:spcBef>
              <a:spcAft>
                <a:spcPts val="400"/>
              </a:spcAft>
              <a:buFont typeface="Wingdings" charset="2"/>
              <a:buChar char="§"/>
            </a:pPr>
            <a:r>
              <a:rPr lang="en-US" sz="1200" dirty="0">
                <a:solidFill>
                  <a:schemeClr val="tx1"/>
                </a:solidFill>
              </a:rPr>
              <a:t>Analysis/Production</a:t>
            </a:r>
          </a:p>
          <a:p>
            <a:pPr marL="460375" lvl="2" indent="-230188">
              <a:lnSpc>
                <a:spcPct val="95000"/>
              </a:lnSpc>
              <a:spcBef>
                <a:spcPts val="400"/>
              </a:spcBef>
              <a:spcAft>
                <a:spcPts val="400"/>
              </a:spcAft>
              <a:buFont typeface="Arial"/>
              <a:buChar char="–"/>
            </a:pPr>
            <a:r>
              <a:rPr lang="en-US" sz="1200" dirty="0">
                <a:solidFill>
                  <a:schemeClr val="tx1"/>
                </a:solidFill>
              </a:rPr>
              <a:t>Arranging data into facts, findings, and forecasts</a:t>
            </a:r>
          </a:p>
          <a:p>
            <a:pPr marL="460375" lvl="2" indent="-230188">
              <a:lnSpc>
                <a:spcPct val="95000"/>
              </a:lnSpc>
              <a:spcBef>
                <a:spcPts val="400"/>
              </a:spcBef>
              <a:spcAft>
                <a:spcPts val="400"/>
              </a:spcAft>
              <a:buFont typeface="Arial"/>
              <a:buChar char="–"/>
            </a:pPr>
            <a:r>
              <a:rPr lang="en-US" sz="1200" dirty="0">
                <a:solidFill>
                  <a:schemeClr val="tx1"/>
                </a:solidFill>
              </a:rPr>
              <a:t>Creation of actionable value-added briefings </a:t>
            </a:r>
            <a:r>
              <a:rPr lang="en-US" sz="1200" dirty="0" smtClean="0">
                <a:solidFill>
                  <a:schemeClr val="tx1"/>
                </a:solidFill>
              </a:rPr>
              <a:t>in</a:t>
            </a:r>
            <a:br>
              <a:rPr lang="en-US" sz="1200" dirty="0" smtClean="0">
                <a:solidFill>
                  <a:schemeClr val="tx1"/>
                </a:solidFill>
              </a:rPr>
            </a:br>
            <a:r>
              <a:rPr lang="en-US" sz="1200" dirty="0" smtClean="0">
                <a:solidFill>
                  <a:schemeClr val="tx1"/>
                </a:solidFill>
              </a:rPr>
              <a:t>any </a:t>
            </a:r>
            <a:r>
              <a:rPr lang="en-US" sz="1200" dirty="0">
                <a:solidFill>
                  <a:schemeClr val="tx1"/>
                </a:solidFill>
              </a:rPr>
              <a:t>medium</a:t>
            </a:r>
          </a:p>
          <a:p>
            <a:pPr marL="230188" lvl="1" indent="-230188">
              <a:lnSpc>
                <a:spcPct val="95000"/>
              </a:lnSpc>
              <a:spcBef>
                <a:spcPts val="400"/>
              </a:spcBef>
              <a:spcAft>
                <a:spcPts val="400"/>
              </a:spcAft>
              <a:buFont typeface="Wingdings" charset="2"/>
              <a:buChar char="§"/>
            </a:pPr>
            <a:r>
              <a:rPr lang="en-US" sz="1200" dirty="0">
                <a:solidFill>
                  <a:schemeClr val="tx1"/>
                </a:solidFill>
              </a:rPr>
              <a:t>Dissemination</a:t>
            </a:r>
          </a:p>
          <a:p>
            <a:pPr marL="460375" lvl="2" indent="-230188">
              <a:lnSpc>
                <a:spcPct val="95000"/>
              </a:lnSpc>
              <a:spcBef>
                <a:spcPts val="400"/>
              </a:spcBef>
              <a:spcAft>
                <a:spcPts val="400"/>
              </a:spcAft>
              <a:buFont typeface="Arial"/>
              <a:buChar char="–"/>
            </a:pPr>
            <a:r>
              <a:rPr lang="en-US" sz="1200" dirty="0">
                <a:solidFill>
                  <a:schemeClr val="tx1"/>
                </a:solidFill>
              </a:rPr>
              <a:t>Distribution of finished intelligence</a:t>
            </a:r>
          </a:p>
        </p:txBody>
      </p:sp>
      <p:grpSp>
        <p:nvGrpSpPr>
          <p:cNvPr id="30" name="Group 29"/>
          <p:cNvGrpSpPr>
            <a:grpSpLocks noChangeAspect="1"/>
          </p:cNvGrpSpPr>
          <p:nvPr/>
        </p:nvGrpSpPr>
        <p:grpSpPr>
          <a:xfrm>
            <a:off x="552550" y="1835016"/>
            <a:ext cx="3883744" cy="3749040"/>
            <a:chOff x="6582205" y="1372001"/>
            <a:chExt cx="4209188" cy="4063197"/>
          </a:xfrm>
        </p:grpSpPr>
        <p:sp>
          <p:nvSpPr>
            <p:cNvPr id="20" name="Freeform 19"/>
            <p:cNvSpPr/>
            <p:nvPr/>
          </p:nvSpPr>
          <p:spPr>
            <a:xfrm>
              <a:off x="8073628" y="1372001"/>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1200" b="1" dirty="0"/>
                <a:t>Planning &amp; Direction</a:t>
              </a:r>
            </a:p>
          </p:txBody>
        </p:sp>
        <p:sp>
          <p:nvSpPr>
            <p:cNvPr id="21" name="Freeform 20"/>
            <p:cNvSpPr/>
            <p:nvPr/>
          </p:nvSpPr>
          <p:spPr>
            <a:xfrm rot="2160000">
              <a:off x="9261475" y="2314576"/>
              <a:ext cx="327092" cy="413891"/>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2778" rIns="98127" bIns="82777" numCol="1" spcCol="1270" anchor="ctr" anchorCtr="0">
              <a:noAutofit/>
            </a:bodyPr>
            <a:lstStyle/>
            <a:p>
              <a:pPr lvl="0" algn="ctr" defTabSz="800100">
                <a:lnSpc>
                  <a:spcPct val="90000"/>
                </a:lnSpc>
                <a:spcBef>
                  <a:spcPct val="0"/>
                </a:spcBef>
                <a:spcAft>
                  <a:spcPct val="35000"/>
                </a:spcAft>
              </a:pPr>
              <a:endParaRPr lang="en-US" sz="1200" kern="1200"/>
            </a:p>
          </p:txBody>
        </p:sp>
        <p:sp>
          <p:nvSpPr>
            <p:cNvPr id="22" name="Freeform 21"/>
            <p:cNvSpPr/>
            <p:nvPr/>
          </p:nvSpPr>
          <p:spPr>
            <a:xfrm>
              <a:off x="9565050" y="2455582"/>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1200" b="1" dirty="0"/>
                <a:t>Collection</a:t>
              </a:r>
            </a:p>
          </p:txBody>
        </p:sp>
        <p:sp>
          <p:nvSpPr>
            <p:cNvPr id="23" name="Freeform 22"/>
            <p:cNvSpPr/>
            <p:nvPr/>
          </p:nvSpPr>
          <p:spPr>
            <a:xfrm rot="17280000">
              <a:off x="9732700" y="3729640"/>
              <a:ext cx="327092" cy="413892"/>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8127" tIns="82778" rIns="0" bIns="82778" numCol="1" spcCol="1270" anchor="ctr" anchorCtr="0">
              <a:noAutofit/>
            </a:bodyPr>
            <a:lstStyle/>
            <a:p>
              <a:pPr lvl="0" algn="ctr" defTabSz="800100">
                <a:lnSpc>
                  <a:spcPct val="90000"/>
                </a:lnSpc>
                <a:spcBef>
                  <a:spcPct val="0"/>
                </a:spcBef>
                <a:spcAft>
                  <a:spcPct val="35000"/>
                </a:spcAft>
              </a:pPr>
              <a:endParaRPr lang="en-US" sz="1200" kern="1200"/>
            </a:p>
          </p:txBody>
        </p:sp>
        <p:sp>
          <p:nvSpPr>
            <p:cNvPr id="24" name="Freeform 23"/>
            <p:cNvSpPr/>
            <p:nvPr/>
          </p:nvSpPr>
          <p:spPr>
            <a:xfrm>
              <a:off x="8995377" y="4208855"/>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1200" b="1" dirty="0"/>
                <a:t>Processing</a:t>
              </a:r>
            </a:p>
          </p:txBody>
        </p:sp>
        <p:sp>
          <p:nvSpPr>
            <p:cNvPr id="25" name="Freeform 24"/>
            <p:cNvSpPr/>
            <p:nvPr/>
          </p:nvSpPr>
          <p:spPr>
            <a:xfrm>
              <a:off x="8532511" y="4615080"/>
              <a:ext cx="327093" cy="413892"/>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8128" tIns="82779" rIns="1" bIns="82778" numCol="1" spcCol="1270" anchor="ctr" anchorCtr="0">
              <a:noAutofit/>
            </a:bodyPr>
            <a:lstStyle/>
            <a:p>
              <a:pPr lvl="0" algn="ctr" defTabSz="800100">
                <a:lnSpc>
                  <a:spcPct val="90000"/>
                </a:lnSpc>
                <a:spcBef>
                  <a:spcPct val="0"/>
                </a:spcBef>
                <a:spcAft>
                  <a:spcPct val="35000"/>
                </a:spcAft>
              </a:pPr>
              <a:endParaRPr lang="en-US" sz="1200" kern="1200"/>
            </a:p>
          </p:txBody>
        </p:sp>
        <p:sp>
          <p:nvSpPr>
            <p:cNvPr id="26" name="Freeform 25"/>
            <p:cNvSpPr/>
            <p:nvPr/>
          </p:nvSpPr>
          <p:spPr>
            <a:xfrm>
              <a:off x="7151878" y="4208855"/>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1200" b="1" dirty="0"/>
                <a:t>Analysis and Production</a:t>
              </a:r>
            </a:p>
          </p:txBody>
        </p:sp>
        <p:sp>
          <p:nvSpPr>
            <p:cNvPr id="27" name="Freeform 26"/>
            <p:cNvSpPr/>
            <p:nvPr/>
          </p:nvSpPr>
          <p:spPr>
            <a:xfrm rot="4320000">
              <a:off x="7319528" y="3747248"/>
              <a:ext cx="327093" cy="413892"/>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8128" tIns="82778" rIns="0" bIns="82778" numCol="1" spcCol="1270" anchor="ctr" anchorCtr="0">
              <a:noAutofit/>
            </a:bodyPr>
            <a:lstStyle/>
            <a:p>
              <a:pPr lvl="0" algn="ctr" defTabSz="800100">
                <a:lnSpc>
                  <a:spcPct val="90000"/>
                </a:lnSpc>
                <a:spcBef>
                  <a:spcPct val="0"/>
                </a:spcBef>
                <a:spcAft>
                  <a:spcPct val="35000"/>
                </a:spcAft>
              </a:pPr>
              <a:endParaRPr lang="en-US" sz="1200" kern="1200"/>
            </a:p>
          </p:txBody>
        </p:sp>
        <p:sp>
          <p:nvSpPr>
            <p:cNvPr id="28" name="Freeform 27"/>
            <p:cNvSpPr/>
            <p:nvPr/>
          </p:nvSpPr>
          <p:spPr>
            <a:xfrm>
              <a:off x="6582205" y="2455582"/>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1200" b="1" dirty="0"/>
                <a:t>Dissemination</a:t>
              </a:r>
            </a:p>
          </p:txBody>
        </p:sp>
        <p:sp>
          <p:nvSpPr>
            <p:cNvPr id="29" name="Freeform 28"/>
            <p:cNvSpPr/>
            <p:nvPr/>
          </p:nvSpPr>
          <p:spPr>
            <a:xfrm rot="19440000">
              <a:off x="7770053" y="2325459"/>
              <a:ext cx="327092" cy="413891"/>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82777" rIns="98128" bIns="82778" numCol="1" spcCol="1270" anchor="ctr" anchorCtr="0">
              <a:noAutofit/>
            </a:bodyPr>
            <a:lstStyle/>
            <a:p>
              <a:pPr lvl="0" algn="ctr" defTabSz="800100">
                <a:lnSpc>
                  <a:spcPct val="90000"/>
                </a:lnSpc>
                <a:spcBef>
                  <a:spcPct val="0"/>
                </a:spcBef>
                <a:spcAft>
                  <a:spcPct val="35000"/>
                </a:spcAft>
              </a:pPr>
              <a:endParaRPr lang="en-US" sz="1200" kern="1200"/>
            </a:p>
          </p:txBody>
        </p:sp>
      </p:grpSp>
    </p:spTree>
    <p:extLst>
      <p:ext uri="{BB962C8B-B14F-4D97-AF65-F5344CB8AC3E}">
        <p14:creationId xmlns:p14="http://schemas.microsoft.com/office/powerpoint/2010/main" val="1994011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a:t>Risk Analysis Model</a:t>
            </a:r>
          </a:p>
        </p:txBody>
      </p:sp>
      <p:sp>
        <p:nvSpPr>
          <p:cNvPr id="2" name="Rectangle 1"/>
          <p:cNvSpPr/>
          <p:nvPr/>
        </p:nvSpPr>
        <p:spPr>
          <a:xfrm>
            <a:off x="454025" y="6323330"/>
            <a:ext cx="8232775" cy="172085"/>
          </a:xfrm>
          <a:prstGeom prst="rect">
            <a:avLst/>
          </a:prstGeom>
        </p:spPr>
        <p:txBody>
          <a:bodyPr wrap="none" lIns="0" tIns="0" rIns="0" bIns="0" anchor="ctr">
            <a:noAutofit/>
          </a:bodyPr>
          <a:lstStyle/>
          <a:p>
            <a:r>
              <a:rPr lang="en-US" sz="800" dirty="0" smtClean="0"/>
              <a:t>1. Adapted </a:t>
            </a:r>
            <a:r>
              <a:rPr lang="en-US" sz="800" dirty="0"/>
              <a:t>from </a:t>
            </a:r>
            <a:r>
              <a:rPr lang="en-US" sz="800" u="sng" dirty="0"/>
              <a:t>Willis, H. (2005). </a:t>
            </a:r>
            <a:r>
              <a:rPr lang="en-US" sz="800" i="1" u="sng" dirty="0"/>
              <a:t>Using Risk Analysis to Inform Intelligence Analysis</a:t>
            </a:r>
            <a:r>
              <a:rPr lang="en-US" sz="800" u="sng" dirty="0"/>
              <a:t>. RAND</a:t>
            </a:r>
          </a:p>
        </p:txBody>
      </p:sp>
      <p:sp>
        <p:nvSpPr>
          <p:cNvPr id="107" name="Rectangle 106"/>
          <p:cNvSpPr/>
          <p:nvPr/>
        </p:nvSpPr>
        <p:spPr bwMode="auto">
          <a:xfrm>
            <a:off x="557214" y="1924050"/>
            <a:ext cx="1917700" cy="2628900"/>
          </a:xfrm>
          <a:prstGeom prst="rect">
            <a:avLst/>
          </a:prstGeom>
          <a:solidFill>
            <a:schemeClr val="accent3"/>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0" charset="-128"/>
            </a:endParaRPr>
          </a:p>
        </p:txBody>
      </p:sp>
      <p:sp>
        <p:nvSpPr>
          <p:cNvPr id="71" name="Rectangle 70"/>
          <p:cNvSpPr/>
          <p:nvPr/>
        </p:nvSpPr>
        <p:spPr bwMode="auto">
          <a:xfrm>
            <a:off x="702516" y="4794995"/>
            <a:ext cx="1627096" cy="834280"/>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1100" b="1" dirty="0">
                <a:solidFill>
                  <a:schemeClr val="bg1"/>
                </a:solidFill>
                <a:ea typeface="ＭＳ Ｐゴシック" pitchFamily="80" charset="-128"/>
              </a:rPr>
              <a:t>Attack Resource and Capability Requirements</a:t>
            </a:r>
          </a:p>
        </p:txBody>
      </p:sp>
      <p:sp>
        <p:nvSpPr>
          <p:cNvPr id="72" name="Rectangle 71"/>
          <p:cNvSpPr/>
          <p:nvPr/>
        </p:nvSpPr>
        <p:spPr bwMode="auto">
          <a:xfrm>
            <a:off x="712789" y="4794995"/>
            <a:ext cx="1627096" cy="85725"/>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sp>
        <p:nvSpPr>
          <p:cNvPr id="80" name="Rectangle 79"/>
          <p:cNvSpPr/>
          <p:nvPr/>
        </p:nvSpPr>
        <p:spPr bwMode="auto">
          <a:xfrm>
            <a:off x="2795090" y="3599186"/>
            <a:ext cx="1627096" cy="834280"/>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1100" b="1" dirty="0">
                <a:solidFill>
                  <a:schemeClr val="bg1"/>
                </a:solidFill>
                <a:ea typeface="ＭＳ Ｐゴシック" pitchFamily="80" charset="-128"/>
              </a:rPr>
              <a:t>Risk Analysis Model</a:t>
            </a:r>
          </a:p>
        </p:txBody>
      </p:sp>
      <p:sp>
        <p:nvSpPr>
          <p:cNvPr id="81" name="Rectangle 80"/>
          <p:cNvSpPr/>
          <p:nvPr/>
        </p:nvSpPr>
        <p:spPr bwMode="auto">
          <a:xfrm>
            <a:off x="2795090" y="3599186"/>
            <a:ext cx="1627096" cy="85725"/>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sp>
        <p:nvSpPr>
          <p:cNvPr id="83" name="Rectangle 82"/>
          <p:cNvSpPr/>
          <p:nvPr/>
        </p:nvSpPr>
        <p:spPr bwMode="auto">
          <a:xfrm>
            <a:off x="2795090" y="4800600"/>
            <a:ext cx="1627096" cy="834280"/>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1100" b="1" dirty="0">
                <a:solidFill>
                  <a:schemeClr val="bg1"/>
                </a:solidFill>
                <a:ea typeface="ＭＳ Ｐゴシック" pitchFamily="80" charset="-128"/>
              </a:rPr>
              <a:t>Target Vulnerabilities &amp; Attack Consequences</a:t>
            </a:r>
          </a:p>
        </p:txBody>
      </p:sp>
      <p:sp>
        <p:nvSpPr>
          <p:cNvPr id="84" name="Rectangle 83"/>
          <p:cNvSpPr/>
          <p:nvPr/>
        </p:nvSpPr>
        <p:spPr bwMode="auto">
          <a:xfrm>
            <a:off x="2795090" y="4794995"/>
            <a:ext cx="1627096" cy="85725"/>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sp>
        <p:nvSpPr>
          <p:cNvPr id="89" name="Rectangle 88"/>
          <p:cNvSpPr/>
          <p:nvPr/>
        </p:nvSpPr>
        <p:spPr bwMode="auto">
          <a:xfrm>
            <a:off x="4877391" y="3599186"/>
            <a:ext cx="1627096" cy="834280"/>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1100" b="1" dirty="0">
                <a:solidFill>
                  <a:schemeClr val="bg1"/>
                </a:solidFill>
                <a:ea typeface="ＭＳ Ｐゴシック" pitchFamily="80" charset="-128"/>
              </a:rPr>
              <a:t>Greatest Risk Attack Scenarios</a:t>
            </a:r>
          </a:p>
        </p:txBody>
      </p:sp>
      <p:sp>
        <p:nvSpPr>
          <p:cNvPr id="90" name="Rectangle 89"/>
          <p:cNvSpPr/>
          <p:nvPr/>
        </p:nvSpPr>
        <p:spPr bwMode="auto">
          <a:xfrm>
            <a:off x="4877391" y="3599186"/>
            <a:ext cx="1627096" cy="85725"/>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sp>
        <p:nvSpPr>
          <p:cNvPr id="92" name="Rectangle 91"/>
          <p:cNvSpPr/>
          <p:nvPr/>
        </p:nvSpPr>
        <p:spPr bwMode="auto">
          <a:xfrm>
            <a:off x="4877391" y="4794995"/>
            <a:ext cx="1627096" cy="834280"/>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1100" b="1" dirty="0">
                <a:solidFill>
                  <a:schemeClr val="bg1"/>
                </a:solidFill>
                <a:ea typeface="ＭＳ Ｐゴシック" pitchFamily="80" charset="-128"/>
              </a:rPr>
              <a:t>Detailed Attack Plans</a:t>
            </a:r>
          </a:p>
        </p:txBody>
      </p:sp>
      <p:sp>
        <p:nvSpPr>
          <p:cNvPr id="93" name="Rectangle 92"/>
          <p:cNvSpPr/>
          <p:nvPr/>
        </p:nvSpPr>
        <p:spPr bwMode="auto">
          <a:xfrm>
            <a:off x="4877391" y="4794995"/>
            <a:ext cx="1627096" cy="85725"/>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sp>
        <p:nvSpPr>
          <p:cNvPr id="98" name="Rectangle 97"/>
          <p:cNvSpPr/>
          <p:nvPr/>
        </p:nvSpPr>
        <p:spPr bwMode="auto">
          <a:xfrm>
            <a:off x="6959691" y="4197091"/>
            <a:ext cx="1627096" cy="834280"/>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1100" b="1" dirty="0">
                <a:solidFill>
                  <a:schemeClr val="bg1"/>
                </a:solidFill>
                <a:ea typeface="ＭＳ Ｐゴシック" pitchFamily="80" charset="-128"/>
              </a:rPr>
              <a:t>Intelligence Assessment &amp; Surveillance Priorities</a:t>
            </a:r>
          </a:p>
        </p:txBody>
      </p:sp>
      <p:sp>
        <p:nvSpPr>
          <p:cNvPr id="99" name="Rectangle 98"/>
          <p:cNvSpPr/>
          <p:nvPr/>
        </p:nvSpPr>
        <p:spPr bwMode="auto">
          <a:xfrm>
            <a:off x="6959691" y="4197091"/>
            <a:ext cx="1627096" cy="85725"/>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grpSp>
        <p:nvGrpSpPr>
          <p:cNvPr id="3" name="Group 2"/>
          <p:cNvGrpSpPr/>
          <p:nvPr/>
        </p:nvGrpSpPr>
        <p:grpSpPr>
          <a:xfrm>
            <a:off x="702516" y="1965650"/>
            <a:ext cx="1627096" cy="2467816"/>
            <a:chOff x="712789" y="1965650"/>
            <a:chExt cx="1627096" cy="2467816"/>
          </a:xfrm>
        </p:grpSpPr>
        <p:sp>
          <p:nvSpPr>
            <p:cNvPr id="30" name="Rectangle 29"/>
            <p:cNvSpPr/>
            <p:nvPr/>
          </p:nvSpPr>
          <p:spPr bwMode="auto">
            <a:xfrm>
              <a:off x="712789" y="2403378"/>
              <a:ext cx="1627096" cy="834280"/>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1100" b="1" dirty="0">
                  <a:solidFill>
                    <a:schemeClr val="bg1"/>
                  </a:solidFill>
                  <a:ea typeface="ＭＳ Ｐゴシック" pitchFamily="80" charset="-128"/>
                </a:rPr>
                <a:t>Threat Capability and Frequency</a:t>
              </a:r>
            </a:p>
          </p:txBody>
        </p:sp>
        <p:sp>
          <p:nvSpPr>
            <p:cNvPr id="63" name="Rectangle 62"/>
            <p:cNvSpPr/>
            <p:nvPr/>
          </p:nvSpPr>
          <p:spPr bwMode="auto">
            <a:xfrm>
              <a:off x="712789" y="2403378"/>
              <a:ext cx="1627096" cy="85725"/>
            </a:xfrm>
            <a:prstGeom prst="rect">
              <a:avLst/>
            </a:prstGeom>
            <a:solidFill>
              <a:schemeClr val="accent1"/>
            </a:solidFill>
            <a:ln>
              <a:noFill/>
            </a:ln>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sp>
          <p:nvSpPr>
            <p:cNvPr id="68" name="Rectangle 67"/>
            <p:cNvSpPr/>
            <p:nvPr/>
          </p:nvSpPr>
          <p:spPr bwMode="auto">
            <a:xfrm>
              <a:off x="712789" y="3599186"/>
              <a:ext cx="1627096" cy="834280"/>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1100" b="1" dirty="0">
                  <a:solidFill>
                    <a:schemeClr val="bg1"/>
                  </a:solidFill>
                  <a:ea typeface="ＭＳ Ｐゴシック" pitchFamily="80" charset="-128"/>
                </a:rPr>
                <a:t>Threat Objectives and Goals</a:t>
              </a:r>
            </a:p>
          </p:txBody>
        </p:sp>
        <p:sp>
          <p:nvSpPr>
            <p:cNvPr id="69" name="Rectangle 68"/>
            <p:cNvSpPr/>
            <p:nvPr/>
          </p:nvSpPr>
          <p:spPr bwMode="auto">
            <a:xfrm>
              <a:off x="712789" y="3599186"/>
              <a:ext cx="1627096" cy="85725"/>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1100" dirty="0" smtClean="0"/>
            </a:p>
          </p:txBody>
        </p:sp>
        <p:sp>
          <p:nvSpPr>
            <p:cNvPr id="108" name="TextBox 107"/>
            <p:cNvSpPr txBox="1"/>
            <p:nvPr/>
          </p:nvSpPr>
          <p:spPr>
            <a:xfrm>
              <a:off x="712789" y="1965650"/>
              <a:ext cx="1627096" cy="461665"/>
            </a:xfrm>
            <a:prstGeom prst="rect">
              <a:avLst/>
            </a:prstGeom>
            <a:noFill/>
          </p:spPr>
          <p:txBody>
            <a:bodyPr wrap="square" rtlCol="0">
              <a:spAutoFit/>
            </a:bodyPr>
            <a:lstStyle/>
            <a:p>
              <a:pPr algn="ctr"/>
              <a:r>
                <a:rPr lang="en-US" sz="1200" dirty="0" smtClean="0">
                  <a:solidFill>
                    <a:schemeClr val="bg1"/>
                  </a:solidFill>
                </a:rPr>
                <a:t>Intelligence  Information</a:t>
              </a:r>
              <a:endParaRPr lang="en-US" sz="1200" dirty="0">
                <a:solidFill>
                  <a:schemeClr val="bg1"/>
                </a:solidFill>
              </a:endParaRPr>
            </a:p>
          </p:txBody>
        </p:sp>
      </p:grpSp>
      <p:cxnSp>
        <p:nvCxnSpPr>
          <p:cNvPr id="109" name="Straight Arrow Connector 108"/>
          <p:cNvCxnSpPr>
            <a:stCxn id="68" idx="3"/>
            <a:endCxn id="80" idx="1"/>
          </p:cNvCxnSpPr>
          <p:nvPr/>
        </p:nvCxnSpPr>
        <p:spPr bwMode="auto">
          <a:xfrm>
            <a:off x="2329612" y="4016326"/>
            <a:ext cx="465478" cy="0"/>
          </a:xfrm>
          <a:prstGeom prst="straightConnector1">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Arrow Connector 111"/>
          <p:cNvCxnSpPr>
            <a:stCxn id="30" idx="3"/>
            <a:endCxn id="80" idx="1"/>
          </p:cNvCxnSpPr>
          <p:nvPr/>
        </p:nvCxnSpPr>
        <p:spPr bwMode="auto">
          <a:xfrm>
            <a:off x="2329612" y="2820518"/>
            <a:ext cx="465478" cy="1195808"/>
          </a:xfrm>
          <a:prstGeom prst="bentConnector3">
            <a:avLst>
              <a:gd name="adj1" fmla="val 50000"/>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Arrow Connector 111"/>
          <p:cNvCxnSpPr>
            <a:stCxn id="71" idx="3"/>
            <a:endCxn id="80" idx="1"/>
          </p:cNvCxnSpPr>
          <p:nvPr/>
        </p:nvCxnSpPr>
        <p:spPr bwMode="auto">
          <a:xfrm flipV="1">
            <a:off x="2329612" y="4016326"/>
            <a:ext cx="465478" cy="1195809"/>
          </a:xfrm>
          <a:prstGeom prst="bentConnector3">
            <a:avLst>
              <a:gd name="adj1" fmla="val 50000"/>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Straight Arrow Connector 117"/>
          <p:cNvCxnSpPr>
            <a:stCxn id="80" idx="3"/>
            <a:endCxn id="89" idx="1"/>
          </p:cNvCxnSpPr>
          <p:nvPr/>
        </p:nvCxnSpPr>
        <p:spPr bwMode="auto">
          <a:xfrm>
            <a:off x="4422186" y="4016326"/>
            <a:ext cx="455205" cy="0"/>
          </a:xfrm>
          <a:prstGeom prst="straightConnector1">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Straight Arrow Connector 120"/>
          <p:cNvCxnSpPr>
            <a:stCxn id="84" idx="0"/>
            <a:endCxn id="80" idx="2"/>
          </p:cNvCxnSpPr>
          <p:nvPr/>
        </p:nvCxnSpPr>
        <p:spPr bwMode="auto">
          <a:xfrm flipV="1">
            <a:off x="3608638" y="4433466"/>
            <a:ext cx="0" cy="361529"/>
          </a:xfrm>
          <a:prstGeom prst="straightConnector1">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Straight Arrow Connector 111"/>
          <p:cNvCxnSpPr>
            <a:stCxn id="92" idx="3"/>
            <a:endCxn id="98" idx="1"/>
          </p:cNvCxnSpPr>
          <p:nvPr/>
        </p:nvCxnSpPr>
        <p:spPr bwMode="auto">
          <a:xfrm flipV="1">
            <a:off x="6504487" y="4614231"/>
            <a:ext cx="455204" cy="597904"/>
          </a:xfrm>
          <a:prstGeom prst="bentConnector3">
            <a:avLst>
              <a:gd name="adj1" fmla="val 50000"/>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Arrow Connector 111"/>
          <p:cNvCxnSpPr>
            <a:stCxn id="89" idx="3"/>
            <a:endCxn id="98" idx="1"/>
          </p:cNvCxnSpPr>
          <p:nvPr/>
        </p:nvCxnSpPr>
        <p:spPr bwMode="auto">
          <a:xfrm>
            <a:off x="6504487" y="4016326"/>
            <a:ext cx="455204" cy="597905"/>
          </a:xfrm>
          <a:prstGeom prst="bentConnector3">
            <a:avLst>
              <a:gd name="adj1" fmla="val 50000"/>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0" name="Picture 4" descr="Model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3234" y="4105578"/>
            <a:ext cx="1030809" cy="314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212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smtClean="0"/>
              <a:t>Cyber Risk Intelligence </a:t>
            </a:r>
            <a:r>
              <a:rPr lang="en-US" sz="3200" dirty="0"/>
              <a:t>Model</a:t>
            </a:r>
          </a:p>
        </p:txBody>
      </p:sp>
      <p:sp>
        <p:nvSpPr>
          <p:cNvPr id="7" name="Rectangle 6"/>
          <p:cNvSpPr/>
          <p:nvPr/>
        </p:nvSpPr>
        <p:spPr bwMode="auto">
          <a:xfrm>
            <a:off x="557215" y="3826129"/>
            <a:ext cx="1304627" cy="1788463"/>
          </a:xfrm>
          <a:prstGeom prst="rect">
            <a:avLst/>
          </a:prstGeom>
          <a:solidFill>
            <a:schemeClr val="accent3"/>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a typeface="ＭＳ Ｐゴシック" pitchFamily="80" charset="-128"/>
            </a:endParaRPr>
          </a:p>
        </p:txBody>
      </p:sp>
      <p:sp>
        <p:nvSpPr>
          <p:cNvPr id="8" name="Rectangle 7"/>
          <p:cNvSpPr/>
          <p:nvPr/>
        </p:nvSpPr>
        <p:spPr bwMode="auto">
          <a:xfrm>
            <a:off x="663054" y="4152220"/>
            <a:ext cx="1106927" cy="567568"/>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Threat Capability and Frequency</a:t>
            </a:r>
          </a:p>
        </p:txBody>
      </p:sp>
      <p:sp>
        <p:nvSpPr>
          <p:cNvPr id="9" name="Rectangle 8"/>
          <p:cNvSpPr/>
          <p:nvPr/>
        </p:nvSpPr>
        <p:spPr bwMode="auto">
          <a:xfrm>
            <a:off x="663054" y="4152220"/>
            <a:ext cx="1106927" cy="58319"/>
          </a:xfrm>
          <a:prstGeom prst="rect">
            <a:avLst/>
          </a:prstGeom>
          <a:solidFill>
            <a:schemeClr val="accent1"/>
          </a:solidFill>
          <a:ln>
            <a:noFill/>
          </a:ln>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sp>
        <p:nvSpPr>
          <p:cNvPr id="10" name="Rectangle 9"/>
          <p:cNvSpPr/>
          <p:nvPr/>
        </p:nvSpPr>
        <p:spPr bwMode="auto">
          <a:xfrm>
            <a:off x="663054" y="4965738"/>
            <a:ext cx="1106927" cy="567568"/>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Threat Objectives and Goals</a:t>
            </a:r>
          </a:p>
        </p:txBody>
      </p:sp>
      <p:sp>
        <p:nvSpPr>
          <p:cNvPr id="11" name="Rectangle 10"/>
          <p:cNvSpPr/>
          <p:nvPr/>
        </p:nvSpPr>
        <p:spPr bwMode="auto">
          <a:xfrm>
            <a:off x="663054" y="4965738"/>
            <a:ext cx="1106927" cy="58319"/>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sp>
        <p:nvSpPr>
          <p:cNvPr id="12" name="Rectangle 11"/>
          <p:cNvSpPr/>
          <p:nvPr/>
        </p:nvSpPr>
        <p:spPr bwMode="auto">
          <a:xfrm>
            <a:off x="663054" y="5779257"/>
            <a:ext cx="1106927" cy="529468"/>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Attack Resource and Capability Requirements</a:t>
            </a:r>
          </a:p>
        </p:txBody>
      </p:sp>
      <p:sp>
        <p:nvSpPr>
          <p:cNvPr id="13" name="Rectangle 12"/>
          <p:cNvSpPr/>
          <p:nvPr/>
        </p:nvSpPr>
        <p:spPr bwMode="auto">
          <a:xfrm>
            <a:off x="663054" y="5779257"/>
            <a:ext cx="1106927" cy="58319"/>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sp>
        <p:nvSpPr>
          <p:cNvPr id="14" name="Rectangle 13"/>
          <p:cNvSpPr/>
          <p:nvPr/>
        </p:nvSpPr>
        <p:spPr bwMode="auto">
          <a:xfrm>
            <a:off x="2079661" y="4965738"/>
            <a:ext cx="1106927" cy="567568"/>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Risk Analysis Model</a:t>
            </a:r>
          </a:p>
        </p:txBody>
      </p:sp>
      <p:sp>
        <p:nvSpPr>
          <p:cNvPr id="15" name="Rectangle 14"/>
          <p:cNvSpPr/>
          <p:nvPr/>
        </p:nvSpPr>
        <p:spPr bwMode="auto">
          <a:xfrm>
            <a:off x="2079661" y="4965738"/>
            <a:ext cx="1106927" cy="58319"/>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sp>
        <p:nvSpPr>
          <p:cNvPr id="16" name="Rectangle 15"/>
          <p:cNvSpPr/>
          <p:nvPr/>
        </p:nvSpPr>
        <p:spPr bwMode="auto">
          <a:xfrm>
            <a:off x="2079661" y="5779257"/>
            <a:ext cx="1106927" cy="530352"/>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Target Vulnerabilities &amp; Attack Consequences</a:t>
            </a:r>
          </a:p>
        </p:txBody>
      </p:sp>
      <p:sp>
        <p:nvSpPr>
          <p:cNvPr id="17" name="Rectangle 16"/>
          <p:cNvSpPr/>
          <p:nvPr/>
        </p:nvSpPr>
        <p:spPr bwMode="auto">
          <a:xfrm>
            <a:off x="2079661" y="5779257"/>
            <a:ext cx="1106927" cy="58319"/>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sp>
        <p:nvSpPr>
          <p:cNvPr id="18" name="Rectangle 17"/>
          <p:cNvSpPr/>
          <p:nvPr/>
        </p:nvSpPr>
        <p:spPr bwMode="auto">
          <a:xfrm>
            <a:off x="3496268" y="4965738"/>
            <a:ext cx="1106927" cy="567568"/>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Highest Risk Attack Scenarios</a:t>
            </a:r>
          </a:p>
        </p:txBody>
      </p:sp>
      <p:sp>
        <p:nvSpPr>
          <p:cNvPr id="19" name="Rectangle 18"/>
          <p:cNvSpPr/>
          <p:nvPr/>
        </p:nvSpPr>
        <p:spPr bwMode="auto">
          <a:xfrm>
            <a:off x="3496268" y="4965738"/>
            <a:ext cx="1106927" cy="58319"/>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sp>
        <p:nvSpPr>
          <p:cNvPr id="22" name="Rectangle 21"/>
          <p:cNvSpPr/>
          <p:nvPr/>
        </p:nvSpPr>
        <p:spPr bwMode="auto">
          <a:xfrm>
            <a:off x="4912874" y="5372498"/>
            <a:ext cx="1106927" cy="567568"/>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Intelligence Assessment &amp; Surveillance Priorities</a:t>
            </a:r>
          </a:p>
        </p:txBody>
      </p:sp>
      <p:sp>
        <p:nvSpPr>
          <p:cNvPr id="23" name="Rectangle 22"/>
          <p:cNvSpPr/>
          <p:nvPr/>
        </p:nvSpPr>
        <p:spPr bwMode="auto">
          <a:xfrm>
            <a:off x="4912874" y="5372498"/>
            <a:ext cx="1106927" cy="58319"/>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sp>
        <p:nvSpPr>
          <p:cNvPr id="24" name="TextBox 23"/>
          <p:cNvSpPr txBox="1"/>
          <p:nvPr/>
        </p:nvSpPr>
        <p:spPr>
          <a:xfrm>
            <a:off x="663054" y="3816330"/>
            <a:ext cx="1106927" cy="338554"/>
          </a:xfrm>
          <a:prstGeom prst="rect">
            <a:avLst/>
          </a:prstGeom>
          <a:noFill/>
        </p:spPr>
        <p:txBody>
          <a:bodyPr wrap="square" rtlCol="0">
            <a:spAutoFit/>
          </a:bodyPr>
          <a:lstStyle/>
          <a:p>
            <a:pPr algn="ctr"/>
            <a:r>
              <a:rPr lang="en-US" sz="800" b="1" dirty="0" smtClean="0">
                <a:solidFill>
                  <a:schemeClr val="bg1"/>
                </a:solidFill>
              </a:rPr>
              <a:t>Intelligence Information</a:t>
            </a:r>
            <a:endParaRPr lang="en-US" sz="800" b="1" dirty="0">
              <a:solidFill>
                <a:schemeClr val="bg1"/>
              </a:solidFill>
            </a:endParaRPr>
          </a:p>
        </p:txBody>
      </p:sp>
      <p:cxnSp>
        <p:nvCxnSpPr>
          <p:cNvPr id="25" name="Straight Arrow Connector 24"/>
          <p:cNvCxnSpPr>
            <a:stCxn id="10" idx="3"/>
            <a:endCxn id="14" idx="1"/>
          </p:cNvCxnSpPr>
          <p:nvPr/>
        </p:nvCxnSpPr>
        <p:spPr bwMode="auto">
          <a:xfrm>
            <a:off x="1769981" y="5249522"/>
            <a:ext cx="309680" cy="0"/>
          </a:xfrm>
          <a:prstGeom prst="straightConnector1">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111"/>
          <p:cNvCxnSpPr>
            <a:stCxn id="8" idx="3"/>
            <a:endCxn id="14" idx="1"/>
          </p:cNvCxnSpPr>
          <p:nvPr/>
        </p:nvCxnSpPr>
        <p:spPr bwMode="auto">
          <a:xfrm>
            <a:off x="1769981" y="4436004"/>
            <a:ext cx="309680" cy="813518"/>
          </a:xfrm>
          <a:prstGeom prst="bentConnector3">
            <a:avLst>
              <a:gd name="adj1" fmla="val 50000"/>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111"/>
          <p:cNvCxnSpPr>
            <a:stCxn id="12" idx="3"/>
            <a:endCxn id="14" idx="1"/>
          </p:cNvCxnSpPr>
          <p:nvPr/>
        </p:nvCxnSpPr>
        <p:spPr bwMode="auto">
          <a:xfrm flipV="1">
            <a:off x="1769981" y="5249522"/>
            <a:ext cx="309680" cy="794469"/>
          </a:xfrm>
          <a:prstGeom prst="bentConnector3">
            <a:avLst>
              <a:gd name="adj1" fmla="val 50000"/>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p:cNvCxnSpPr>
            <a:stCxn id="14" idx="3"/>
            <a:endCxn id="18" idx="1"/>
          </p:cNvCxnSpPr>
          <p:nvPr/>
        </p:nvCxnSpPr>
        <p:spPr bwMode="auto">
          <a:xfrm>
            <a:off x="3186588" y="5249522"/>
            <a:ext cx="309680" cy="0"/>
          </a:xfrm>
          <a:prstGeom prst="straightConnector1">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a:stCxn id="17" idx="0"/>
            <a:endCxn id="14" idx="2"/>
          </p:cNvCxnSpPr>
          <p:nvPr/>
        </p:nvCxnSpPr>
        <p:spPr bwMode="auto">
          <a:xfrm flipV="1">
            <a:off x="2633124" y="5533306"/>
            <a:ext cx="0" cy="245951"/>
          </a:xfrm>
          <a:prstGeom prst="straightConnector1">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111"/>
          <p:cNvCxnSpPr>
            <a:stCxn id="18" idx="3"/>
            <a:endCxn id="22" idx="1"/>
          </p:cNvCxnSpPr>
          <p:nvPr/>
        </p:nvCxnSpPr>
        <p:spPr bwMode="auto">
          <a:xfrm>
            <a:off x="4603195" y="5249522"/>
            <a:ext cx="309679" cy="406760"/>
          </a:xfrm>
          <a:prstGeom prst="bentConnector3">
            <a:avLst>
              <a:gd name="adj1" fmla="val 50000"/>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2" name="Picture 4" descr="Model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2491" y="5319674"/>
            <a:ext cx="701268" cy="213632"/>
          </a:xfrm>
          <a:prstGeom prst="rect">
            <a:avLst/>
          </a:prstGeom>
          <a:noFill/>
          <a:extLst>
            <a:ext uri="{909E8E84-426E-40DD-AFC4-6F175D3DCCD1}">
              <a14:hiddenFill xmlns:a14="http://schemas.microsoft.com/office/drawing/2010/main">
                <a:solidFill>
                  <a:srgbClr val="FFFFFF"/>
                </a:solidFill>
              </a14:hiddenFill>
            </a:ext>
          </a:extLst>
        </p:spPr>
      </p:pic>
      <p:cxnSp>
        <p:nvCxnSpPr>
          <p:cNvPr id="84" name="Straight Arrow Connector 65"/>
          <p:cNvCxnSpPr>
            <a:stCxn id="23" idx="0"/>
          </p:cNvCxnSpPr>
          <p:nvPr/>
        </p:nvCxnSpPr>
        <p:spPr bwMode="auto">
          <a:xfrm rot="16200000" flipV="1">
            <a:off x="3549276" y="3455435"/>
            <a:ext cx="3024653" cy="809473"/>
          </a:xfrm>
          <a:prstGeom prst="bentConnector3">
            <a:avLst>
              <a:gd name="adj1" fmla="val 31360"/>
            </a:avLst>
          </a:prstGeom>
          <a:solidFill>
            <a:schemeClr val="accent1"/>
          </a:solidFill>
          <a:ln w="15875" cap="flat" cmpd="sng" algn="ctr">
            <a:solidFill>
              <a:schemeClr val="tx1"/>
            </a:solidFill>
            <a:prstDash val="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0" name="Group 99"/>
          <p:cNvGrpSpPr/>
          <p:nvPr/>
        </p:nvGrpSpPr>
        <p:grpSpPr>
          <a:xfrm>
            <a:off x="6324600" y="2896003"/>
            <a:ext cx="2586794" cy="2075205"/>
            <a:chOff x="5996142" y="2348300"/>
            <a:chExt cx="2586794" cy="2075205"/>
          </a:xfrm>
        </p:grpSpPr>
        <p:grpSp>
          <p:nvGrpSpPr>
            <p:cNvPr id="34" name="Group 33"/>
            <p:cNvGrpSpPr/>
            <p:nvPr/>
          </p:nvGrpSpPr>
          <p:grpSpPr>
            <a:xfrm>
              <a:off x="6489863" y="2348300"/>
              <a:ext cx="1632257" cy="361887"/>
              <a:chOff x="712789" y="2403378"/>
              <a:chExt cx="1627096" cy="568422"/>
            </a:xfrm>
          </p:grpSpPr>
          <p:sp>
            <p:nvSpPr>
              <p:cNvPr id="49" name="Rectangle 48"/>
              <p:cNvSpPr/>
              <p:nvPr/>
            </p:nvSpPr>
            <p:spPr bwMode="auto">
              <a:xfrm>
                <a:off x="712789" y="2403378"/>
                <a:ext cx="1627096" cy="568422"/>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Post-Incident Activity</a:t>
                </a:r>
              </a:p>
            </p:txBody>
          </p:sp>
          <p:sp>
            <p:nvSpPr>
              <p:cNvPr id="50" name="Rectangle 49"/>
              <p:cNvSpPr/>
              <p:nvPr/>
            </p:nvSpPr>
            <p:spPr bwMode="auto">
              <a:xfrm>
                <a:off x="712789" y="2403378"/>
                <a:ext cx="1627096"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grpSp>
        <p:grpSp>
          <p:nvGrpSpPr>
            <p:cNvPr id="35" name="Group 34"/>
            <p:cNvGrpSpPr/>
            <p:nvPr/>
          </p:nvGrpSpPr>
          <p:grpSpPr>
            <a:xfrm>
              <a:off x="6489863" y="2919406"/>
              <a:ext cx="1632257" cy="361887"/>
              <a:chOff x="712789" y="2403378"/>
              <a:chExt cx="1627096" cy="568422"/>
            </a:xfrm>
          </p:grpSpPr>
          <p:sp>
            <p:nvSpPr>
              <p:cNvPr id="47" name="Rectangle 46"/>
              <p:cNvSpPr/>
              <p:nvPr/>
            </p:nvSpPr>
            <p:spPr bwMode="auto">
              <a:xfrm>
                <a:off x="712789" y="2403378"/>
                <a:ext cx="1627096" cy="568422"/>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Containment, Eradication, </a:t>
                </a:r>
                <a:r>
                  <a:rPr lang="en-US" sz="800" b="1" dirty="0" smtClean="0">
                    <a:solidFill>
                      <a:schemeClr val="bg1"/>
                    </a:solidFill>
                    <a:ea typeface="ＭＳ Ｐゴシック" pitchFamily="80" charset="-128"/>
                  </a:rPr>
                  <a:t/>
                </a:r>
                <a:br>
                  <a:rPr lang="en-US" sz="800" b="1" dirty="0" smtClean="0">
                    <a:solidFill>
                      <a:schemeClr val="bg1"/>
                    </a:solidFill>
                    <a:ea typeface="ＭＳ Ｐゴシック" pitchFamily="80" charset="-128"/>
                  </a:rPr>
                </a:br>
                <a:r>
                  <a:rPr lang="en-US" sz="800" b="1" dirty="0" smtClean="0">
                    <a:solidFill>
                      <a:schemeClr val="bg1"/>
                    </a:solidFill>
                    <a:ea typeface="ＭＳ Ｐゴシック" pitchFamily="80" charset="-128"/>
                  </a:rPr>
                  <a:t>&amp; </a:t>
                </a:r>
                <a:r>
                  <a:rPr lang="en-US" sz="800" b="1" dirty="0">
                    <a:solidFill>
                      <a:schemeClr val="bg1"/>
                    </a:solidFill>
                    <a:ea typeface="ＭＳ Ｐゴシック" pitchFamily="80" charset="-128"/>
                  </a:rPr>
                  <a:t>Recovery</a:t>
                </a:r>
              </a:p>
            </p:txBody>
          </p:sp>
          <p:sp>
            <p:nvSpPr>
              <p:cNvPr id="48" name="Rectangle 47"/>
              <p:cNvSpPr/>
              <p:nvPr/>
            </p:nvSpPr>
            <p:spPr bwMode="auto">
              <a:xfrm>
                <a:off x="712789" y="2403378"/>
                <a:ext cx="1627096"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grpSp>
        <p:grpSp>
          <p:nvGrpSpPr>
            <p:cNvPr id="36" name="Group 35"/>
            <p:cNvGrpSpPr/>
            <p:nvPr/>
          </p:nvGrpSpPr>
          <p:grpSpPr>
            <a:xfrm>
              <a:off x="6489863" y="3490512"/>
              <a:ext cx="1632257" cy="361887"/>
              <a:chOff x="712789" y="2403378"/>
              <a:chExt cx="1627096" cy="568422"/>
            </a:xfrm>
          </p:grpSpPr>
          <p:sp>
            <p:nvSpPr>
              <p:cNvPr id="45" name="Rectangle 44"/>
              <p:cNvSpPr/>
              <p:nvPr/>
            </p:nvSpPr>
            <p:spPr bwMode="auto">
              <a:xfrm>
                <a:off x="712789" y="2403378"/>
                <a:ext cx="1627096" cy="568422"/>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Detection &amp; Analysis</a:t>
                </a:r>
              </a:p>
            </p:txBody>
          </p:sp>
          <p:sp>
            <p:nvSpPr>
              <p:cNvPr id="46" name="Rectangle 45"/>
              <p:cNvSpPr/>
              <p:nvPr/>
            </p:nvSpPr>
            <p:spPr bwMode="auto">
              <a:xfrm>
                <a:off x="712789" y="2403378"/>
                <a:ext cx="1627096"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grpSp>
        <p:grpSp>
          <p:nvGrpSpPr>
            <p:cNvPr id="37" name="Group 36"/>
            <p:cNvGrpSpPr/>
            <p:nvPr/>
          </p:nvGrpSpPr>
          <p:grpSpPr>
            <a:xfrm>
              <a:off x="6489863" y="4061618"/>
              <a:ext cx="1632257" cy="361887"/>
              <a:chOff x="712789" y="2403378"/>
              <a:chExt cx="1627096" cy="568422"/>
            </a:xfrm>
          </p:grpSpPr>
          <p:sp>
            <p:nvSpPr>
              <p:cNvPr id="43" name="Rectangle 42"/>
              <p:cNvSpPr/>
              <p:nvPr/>
            </p:nvSpPr>
            <p:spPr bwMode="auto">
              <a:xfrm>
                <a:off x="712789" y="2403378"/>
                <a:ext cx="1627096" cy="568422"/>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Preparation</a:t>
                </a:r>
              </a:p>
            </p:txBody>
          </p:sp>
          <p:sp>
            <p:nvSpPr>
              <p:cNvPr id="44" name="Rectangle 43"/>
              <p:cNvSpPr/>
              <p:nvPr/>
            </p:nvSpPr>
            <p:spPr bwMode="auto">
              <a:xfrm>
                <a:off x="712789" y="2403378"/>
                <a:ext cx="1627096" cy="85725"/>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grpSp>
        <p:sp>
          <p:nvSpPr>
            <p:cNvPr id="38" name="Curved Left Arrow 37"/>
            <p:cNvSpPr/>
            <p:nvPr/>
          </p:nvSpPr>
          <p:spPr bwMode="auto">
            <a:xfrm>
              <a:off x="8243346" y="3034283"/>
              <a:ext cx="339590" cy="727694"/>
            </a:xfrm>
            <a:prstGeom prst="curvedLeftArrow">
              <a:avLst/>
            </a:prstGeom>
            <a:solidFill>
              <a:schemeClr val="bg1">
                <a:lumMod val="50000"/>
              </a:schemeClr>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a typeface="ＭＳ Ｐゴシック" pitchFamily="80" charset="-128"/>
              </a:endParaRPr>
            </a:p>
          </p:txBody>
        </p:sp>
        <p:sp>
          <p:nvSpPr>
            <p:cNvPr id="39" name="Curved Left Arrow 38"/>
            <p:cNvSpPr/>
            <p:nvPr/>
          </p:nvSpPr>
          <p:spPr bwMode="auto">
            <a:xfrm flipH="1">
              <a:off x="5996142" y="2402877"/>
              <a:ext cx="372495" cy="1990506"/>
            </a:xfrm>
            <a:prstGeom prst="curvedLeftArrow">
              <a:avLst/>
            </a:prstGeom>
            <a:solidFill>
              <a:schemeClr val="bg1">
                <a:lumMod val="50000"/>
              </a:schemeClr>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a typeface="ＭＳ Ｐゴシック" pitchFamily="80" charset="-128"/>
              </a:endParaRPr>
            </a:p>
          </p:txBody>
        </p:sp>
        <p:sp>
          <p:nvSpPr>
            <p:cNvPr id="40" name="Striped Right Arrow 39"/>
            <p:cNvSpPr/>
            <p:nvPr/>
          </p:nvSpPr>
          <p:spPr>
            <a:xfrm rot="16200000">
              <a:off x="7231169" y="2725051"/>
              <a:ext cx="149643" cy="179490"/>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1" name="Striped Right Arrow 40"/>
            <p:cNvSpPr/>
            <p:nvPr/>
          </p:nvSpPr>
          <p:spPr>
            <a:xfrm rot="16200000">
              <a:off x="7231169" y="3299121"/>
              <a:ext cx="149643" cy="179490"/>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2" name="Striped Right Arrow 41"/>
            <p:cNvSpPr/>
            <p:nvPr/>
          </p:nvSpPr>
          <p:spPr>
            <a:xfrm rot="16200000">
              <a:off x="7231169" y="3873190"/>
              <a:ext cx="149643" cy="179490"/>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cxnSp>
        <p:nvCxnSpPr>
          <p:cNvPr id="88" name="Straight Arrow Connector 45"/>
          <p:cNvCxnSpPr>
            <a:stCxn id="49" idx="0"/>
            <a:endCxn id="93" idx="2"/>
          </p:cNvCxnSpPr>
          <p:nvPr/>
        </p:nvCxnSpPr>
        <p:spPr bwMode="auto">
          <a:xfrm rot="16200000" flipV="1">
            <a:off x="6721151" y="1982703"/>
            <a:ext cx="249500" cy="1577099"/>
          </a:xfrm>
          <a:prstGeom prst="bentConnector2">
            <a:avLst/>
          </a:prstGeom>
          <a:solidFill>
            <a:schemeClr val="accent1"/>
          </a:solidFill>
          <a:ln w="15875" cap="flat" cmpd="sng" algn="ctr">
            <a:solidFill>
              <a:schemeClr val="tx1"/>
            </a:solidFill>
            <a:prstDash val="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Arrow Connector 100"/>
          <p:cNvCxnSpPr/>
          <p:nvPr/>
        </p:nvCxnSpPr>
        <p:spPr bwMode="auto">
          <a:xfrm flipV="1">
            <a:off x="4016726" y="4790264"/>
            <a:ext cx="0" cy="181826"/>
          </a:xfrm>
          <a:prstGeom prst="straightConnector1">
            <a:avLst/>
          </a:prstGeom>
          <a:solidFill>
            <a:schemeClr val="accent1"/>
          </a:solid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Arrow Connector 100"/>
          <p:cNvCxnSpPr>
            <a:endCxn id="128" idx="1"/>
          </p:cNvCxnSpPr>
          <p:nvPr/>
        </p:nvCxnSpPr>
        <p:spPr bwMode="auto">
          <a:xfrm rot="16200000" flipH="1">
            <a:off x="1657043" y="4205207"/>
            <a:ext cx="3426185" cy="252265"/>
          </a:xfrm>
          <a:prstGeom prst="bentConnector2">
            <a:avLst/>
          </a:prstGeom>
          <a:solidFill>
            <a:schemeClr val="accent1"/>
          </a:solidFill>
          <a:ln w="15875" cap="flat" cmpd="sng" algn="ctr">
            <a:solidFill>
              <a:schemeClr val="tx1"/>
            </a:solidFill>
            <a:prstDash val="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Straight Arrow Connector 100"/>
          <p:cNvCxnSpPr>
            <a:endCxn id="24" idx="0"/>
          </p:cNvCxnSpPr>
          <p:nvPr/>
        </p:nvCxnSpPr>
        <p:spPr bwMode="auto">
          <a:xfrm rot="10800000" flipV="1">
            <a:off x="1216518" y="2646502"/>
            <a:ext cx="2027486" cy="1169827"/>
          </a:xfrm>
          <a:prstGeom prst="bentConnector2">
            <a:avLst/>
          </a:prstGeom>
          <a:solidFill>
            <a:schemeClr val="accent1"/>
          </a:solidFill>
          <a:ln w="15875" cap="flat" cmpd="sng" algn="ctr">
            <a:solidFill>
              <a:schemeClr val="tx1"/>
            </a:solidFill>
            <a:prstDash val="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0" name="Group 89"/>
          <p:cNvGrpSpPr>
            <a:grpSpLocks noChangeAspect="1"/>
          </p:cNvGrpSpPr>
          <p:nvPr/>
        </p:nvGrpSpPr>
        <p:grpSpPr>
          <a:xfrm>
            <a:off x="3244004" y="1512424"/>
            <a:ext cx="2813346" cy="2715768"/>
            <a:chOff x="6582205" y="1372001"/>
            <a:chExt cx="4209188" cy="4063197"/>
          </a:xfrm>
        </p:grpSpPr>
        <p:sp>
          <p:nvSpPr>
            <p:cNvPr id="91" name="Freeform 90"/>
            <p:cNvSpPr/>
            <p:nvPr/>
          </p:nvSpPr>
          <p:spPr>
            <a:xfrm>
              <a:off x="8073628" y="1372001"/>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800" b="1" dirty="0"/>
                <a:t>Planning &amp; Direction</a:t>
              </a:r>
            </a:p>
          </p:txBody>
        </p:sp>
        <p:sp>
          <p:nvSpPr>
            <p:cNvPr id="92" name="Freeform 91"/>
            <p:cNvSpPr/>
            <p:nvPr/>
          </p:nvSpPr>
          <p:spPr>
            <a:xfrm rot="2160000">
              <a:off x="9261475" y="2314576"/>
              <a:ext cx="327092" cy="413891"/>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2778" rIns="98127" bIns="82777" numCol="1" spcCol="1270" anchor="ctr" anchorCtr="0">
              <a:noAutofit/>
            </a:bodyPr>
            <a:lstStyle/>
            <a:p>
              <a:pPr lvl="0" algn="ctr" defTabSz="800100">
                <a:lnSpc>
                  <a:spcPct val="90000"/>
                </a:lnSpc>
                <a:spcBef>
                  <a:spcPct val="0"/>
                </a:spcBef>
                <a:spcAft>
                  <a:spcPct val="35000"/>
                </a:spcAft>
              </a:pPr>
              <a:endParaRPr lang="en-US" sz="800" kern="1200"/>
            </a:p>
          </p:txBody>
        </p:sp>
        <p:sp>
          <p:nvSpPr>
            <p:cNvPr id="93" name="Freeform 92"/>
            <p:cNvSpPr/>
            <p:nvPr/>
          </p:nvSpPr>
          <p:spPr>
            <a:xfrm>
              <a:off x="9565050" y="2455582"/>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800" b="1" dirty="0"/>
                <a:t>Collection</a:t>
              </a:r>
            </a:p>
          </p:txBody>
        </p:sp>
        <p:sp>
          <p:nvSpPr>
            <p:cNvPr id="94" name="Freeform 93"/>
            <p:cNvSpPr/>
            <p:nvPr/>
          </p:nvSpPr>
          <p:spPr>
            <a:xfrm rot="17280000">
              <a:off x="9732700" y="3729640"/>
              <a:ext cx="327092" cy="413892"/>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8127" tIns="82778" rIns="0" bIns="82778" numCol="1" spcCol="1270" anchor="ctr" anchorCtr="0">
              <a:noAutofit/>
            </a:bodyPr>
            <a:lstStyle/>
            <a:p>
              <a:pPr lvl="0" algn="ctr" defTabSz="800100">
                <a:lnSpc>
                  <a:spcPct val="90000"/>
                </a:lnSpc>
                <a:spcBef>
                  <a:spcPct val="0"/>
                </a:spcBef>
                <a:spcAft>
                  <a:spcPct val="35000"/>
                </a:spcAft>
              </a:pPr>
              <a:endParaRPr lang="en-US" sz="800" kern="1200"/>
            </a:p>
          </p:txBody>
        </p:sp>
        <p:sp>
          <p:nvSpPr>
            <p:cNvPr id="95" name="Freeform 94"/>
            <p:cNvSpPr/>
            <p:nvPr/>
          </p:nvSpPr>
          <p:spPr>
            <a:xfrm>
              <a:off x="8995377" y="4208855"/>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800" b="1" dirty="0"/>
                <a:t>Processing</a:t>
              </a:r>
            </a:p>
          </p:txBody>
        </p:sp>
        <p:sp>
          <p:nvSpPr>
            <p:cNvPr id="96" name="Freeform 95"/>
            <p:cNvSpPr/>
            <p:nvPr/>
          </p:nvSpPr>
          <p:spPr>
            <a:xfrm>
              <a:off x="8532511" y="4615080"/>
              <a:ext cx="327093" cy="413892"/>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8128" tIns="82779" rIns="1" bIns="82778" numCol="1" spcCol="1270" anchor="ctr" anchorCtr="0">
              <a:noAutofit/>
            </a:bodyPr>
            <a:lstStyle/>
            <a:p>
              <a:pPr lvl="0" algn="ctr" defTabSz="800100">
                <a:lnSpc>
                  <a:spcPct val="90000"/>
                </a:lnSpc>
                <a:spcBef>
                  <a:spcPct val="0"/>
                </a:spcBef>
                <a:spcAft>
                  <a:spcPct val="35000"/>
                </a:spcAft>
              </a:pPr>
              <a:endParaRPr lang="en-US" sz="800" kern="1200"/>
            </a:p>
          </p:txBody>
        </p:sp>
        <p:sp>
          <p:nvSpPr>
            <p:cNvPr id="97" name="Freeform 96"/>
            <p:cNvSpPr/>
            <p:nvPr/>
          </p:nvSpPr>
          <p:spPr>
            <a:xfrm>
              <a:off x="7151878" y="4208855"/>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800" b="1" dirty="0"/>
                <a:t>Analysis and Production</a:t>
              </a:r>
            </a:p>
          </p:txBody>
        </p:sp>
        <p:sp>
          <p:nvSpPr>
            <p:cNvPr id="98" name="Freeform 97"/>
            <p:cNvSpPr/>
            <p:nvPr/>
          </p:nvSpPr>
          <p:spPr>
            <a:xfrm rot="4320000">
              <a:off x="7319528" y="3747248"/>
              <a:ext cx="327093" cy="413892"/>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8128" tIns="82778" rIns="0" bIns="82778" numCol="1" spcCol="1270" anchor="ctr" anchorCtr="0">
              <a:noAutofit/>
            </a:bodyPr>
            <a:lstStyle/>
            <a:p>
              <a:pPr lvl="0" algn="ctr" defTabSz="800100">
                <a:lnSpc>
                  <a:spcPct val="90000"/>
                </a:lnSpc>
                <a:spcBef>
                  <a:spcPct val="0"/>
                </a:spcBef>
                <a:spcAft>
                  <a:spcPct val="35000"/>
                </a:spcAft>
              </a:pPr>
              <a:endParaRPr lang="en-US" sz="800" kern="1200"/>
            </a:p>
          </p:txBody>
        </p:sp>
        <p:sp>
          <p:nvSpPr>
            <p:cNvPr id="99" name="Freeform 98"/>
            <p:cNvSpPr/>
            <p:nvPr/>
          </p:nvSpPr>
          <p:spPr>
            <a:xfrm>
              <a:off x="6582205" y="2455582"/>
              <a:ext cx="1226343" cy="1226343"/>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800" b="1" dirty="0"/>
                <a:t>Dissemination</a:t>
              </a:r>
            </a:p>
          </p:txBody>
        </p:sp>
        <p:sp>
          <p:nvSpPr>
            <p:cNvPr id="102" name="Freeform 101"/>
            <p:cNvSpPr/>
            <p:nvPr/>
          </p:nvSpPr>
          <p:spPr>
            <a:xfrm rot="19440000">
              <a:off x="7770053" y="2325459"/>
              <a:ext cx="327092" cy="413891"/>
            </a:xfrm>
            <a:custGeom>
              <a:avLst/>
              <a:gdLst>
                <a:gd name="connsiteX0" fmla="*/ 0 w 327092"/>
                <a:gd name="connsiteY0" fmla="*/ 82778 h 413891"/>
                <a:gd name="connsiteX1" fmla="*/ 163546 w 327092"/>
                <a:gd name="connsiteY1" fmla="*/ 82778 h 413891"/>
                <a:gd name="connsiteX2" fmla="*/ 163546 w 327092"/>
                <a:gd name="connsiteY2" fmla="*/ 0 h 413891"/>
                <a:gd name="connsiteX3" fmla="*/ 327092 w 327092"/>
                <a:gd name="connsiteY3" fmla="*/ 206946 h 413891"/>
                <a:gd name="connsiteX4" fmla="*/ 163546 w 327092"/>
                <a:gd name="connsiteY4" fmla="*/ 413891 h 413891"/>
                <a:gd name="connsiteX5" fmla="*/ 163546 w 327092"/>
                <a:gd name="connsiteY5" fmla="*/ 331113 h 413891"/>
                <a:gd name="connsiteX6" fmla="*/ 0 w 327092"/>
                <a:gd name="connsiteY6" fmla="*/ 331113 h 413891"/>
                <a:gd name="connsiteX7" fmla="*/ 0 w 327092"/>
                <a:gd name="connsiteY7" fmla="*/ 82778 h 41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092" h="413891">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82777" rIns="98128" bIns="82778" numCol="1" spcCol="1270" anchor="ctr" anchorCtr="0">
              <a:noAutofit/>
            </a:bodyPr>
            <a:lstStyle/>
            <a:p>
              <a:pPr lvl="0" algn="ctr" defTabSz="800100">
                <a:lnSpc>
                  <a:spcPct val="90000"/>
                </a:lnSpc>
                <a:spcBef>
                  <a:spcPct val="0"/>
                </a:spcBef>
                <a:spcAft>
                  <a:spcPct val="35000"/>
                </a:spcAft>
              </a:pPr>
              <a:endParaRPr lang="en-US" sz="800" kern="1200"/>
            </a:p>
          </p:txBody>
        </p:sp>
      </p:grpSp>
      <p:sp>
        <p:nvSpPr>
          <p:cNvPr id="128" name="Rectangle 127"/>
          <p:cNvSpPr/>
          <p:nvPr/>
        </p:nvSpPr>
        <p:spPr bwMode="auto">
          <a:xfrm>
            <a:off x="3496268" y="5779257"/>
            <a:ext cx="1106927" cy="530352"/>
          </a:xfrm>
          <a:prstGeom prst="rect">
            <a:avLst/>
          </a:prstGeom>
          <a:solidFill>
            <a:schemeClr val="accent2">
              <a:lumMod val="40000"/>
              <a:lumOff val="60000"/>
            </a:schemeClr>
          </a:solidFill>
          <a:ln>
            <a:noFill/>
          </a:ln>
          <a:effectLst/>
          <a:extLst/>
        </p:spPr>
        <p:txBody>
          <a:bodyPr vert="horz" wrap="square" lIns="0" tIns="0" rIns="0" bIns="0" numCol="1" rtlCol="0" anchor="ctr" anchorCtr="0" compatLnSpc="1">
            <a:prstTxWarp prst="textNoShape">
              <a:avLst/>
            </a:prstTxWarp>
          </a:bodyPr>
          <a:lstStyle/>
          <a:p>
            <a:pPr algn="ctr"/>
            <a:r>
              <a:rPr lang="en-US" sz="800" b="1" dirty="0">
                <a:solidFill>
                  <a:schemeClr val="bg1"/>
                </a:solidFill>
                <a:ea typeface="ＭＳ Ｐゴシック" pitchFamily="80" charset="-128"/>
              </a:rPr>
              <a:t>Detailed Attack </a:t>
            </a:r>
            <a:r>
              <a:rPr lang="en-US" sz="800" b="1" dirty="0" smtClean="0">
                <a:solidFill>
                  <a:schemeClr val="bg1"/>
                </a:solidFill>
                <a:ea typeface="ＭＳ Ｐゴシック" pitchFamily="80" charset="-128"/>
              </a:rPr>
              <a:t/>
            </a:r>
            <a:br>
              <a:rPr lang="en-US" sz="800" b="1" dirty="0" smtClean="0">
                <a:solidFill>
                  <a:schemeClr val="bg1"/>
                </a:solidFill>
                <a:ea typeface="ＭＳ Ｐゴシック" pitchFamily="80" charset="-128"/>
              </a:rPr>
            </a:br>
            <a:r>
              <a:rPr lang="en-US" sz="800" b="1" dirty="0" smtClean="0">
                <a:solidFill>
                  <a:schemeClr val="bg1"/>
                </a:solidFill>
                <a:ea typeface="ＭＳ Ｐゴシック" pitchFamily="80" charset="-128"/>
              </a:rPr>
              <a:t>Plans</a:t>
            </a:r>
            <a:endParaRPr lang="en-US" sz="800" b="1" dirty="0">
              <a:solidFill>
                <a:schemeClr val="bg1"/>
              </a:solidFill>
              <a:ea typeface="ＭＳ Ｐゴシック" pitchFamily="80" charset="-128"/>
            </a:endParaRPr>
          </a:p>
        </p:txBody>
      </p:sp>
      <p:sp>
        <p:nvSpPr>
          <p:cNvPr id="21" name="Rectangle 20"/>
          <p:cNvSpPr/>
          <p:nvPr/>
        </p:nvSpPr>
        <p:spPr bwMode="auto">
          <a:xfrm>
            <a:off x="3496268" y="5779257"/>
            <a:ext cx="1106927" cy="58319"/>
          </a:xfrm>
          <a:prstGeom prst="rect">
            <a:avLst/>
          </a:prstGeom>
          <a:solidFill>
            <a:schemeClr val="accent1"/>
          </a:solidFill>
          <a:ln>
            <a:noFill/>
          </a:ln>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cxnSp>
        <p:nvCxnSpPr>
          <p:cNvPr id="129" name="Straight Arrow Connector 111"/>
          <p:cNvCxnSpPr>
            <a:stCxn id="128" idx="3"/>
            <a:endCxn id="22" idx="1"/>
          </p:cNvCxnSpPr>
          <p:nvPr/>
        </p:nvCxnSpPr>
        <p:spPr bwMode="auto">
          <a:xfrm flipV="1">
            <a:off x="4603195" y="5656282"/>
            <a:ext cx="309679" cy="388151"/>
          </a:xfrm>
          <a:prstGeom prst="bentConnector3">
            <a:avLst>
              <a:gd name="adj1" fmla="val 50000"/>
            </a:avLst>
          </a:prstGeom>
          <a:solidFill>
            <a:schemeClr val="accent1"/>
          </a:solidFill>
          <a:ln w="158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Arrow Connector 100"/>
          <p:cNvCxnSpPr/>
          <p:nvPr/>
        </p:nvCxnSpPr>
        <p:spPr bwMode="auto">
          <a:xfrm rot="16200000" flipV="1">
            <a:off x="4160734" y="4066894"/>
            <a:ext cx="1161596" cy="1449612"/>
          </a:xfrm>
          <a:prstGeom prst="bentConnector3">
            <a:avLst>
              <a:gd name="adj1" fmla="val 50000"/>
            </a:avLst>
          </a:prstGeom>
          <a:solidFill>
            <a:schemeClr val="accent1"/>
          </a:solidFill>
          <a:ln w="15875" cap="flat" cmpd="sng" algn="ctr">
            <a:solidFill>
              <a:schemeClr val="tx1"/>
            </a:solidFill>
            <a:prstDash val="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43293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t>Risk Variables for Threat Modeling</a:t>
            </a:r>
          </a:p>
        </p:txBody>
      </p:sp>
      <p:graphicFrame>
        <p:nvGraphicFramePr>
          <p:cNvPr id="4" name="Table 3"/>
          <p:cNvGraphicFramePr>
            <a:graphicFrameLocks noGrp="1"/>
          </p:cNvGraphicFramePr>
          <p:nvPr>
            <p:extLst>
              <p:ext uri="{D42A27DB-BD31-4B8C-83A1-F6EECF244321}">
                <p14:modId xmlns:p14="http://schemas.microsoft.com/office/powerpoint/2010/main" val="181584220"/>
              </p:ext>
            </p:extLst>
          </p:nvPr>
        </p:nvGraphicFramePr>
        <p:xfrm>
          <a:off x="457200" y="4821129"/>
          <a:ext cx="8229600" cy="1600200"/>
        </p:xfrm>
        <a:graphic>
          <a:graphicData uri="http://schemas.openxmlformats.org/drawingml/2006/table">
            <a:tbl>
              <a:tblPr firstRow="1" bandRow="1">
                <a:tableStyleId>{3C2FFA5D-87B4-456A-9821-1D502468CF0F}</a:tableStyleId>
              </a:tblPr>
              <a:tblGrid>
                <a:gridCol w="1524000"/>
                <a:gridCol w="1143000"/>
                <a:gridCol w="5562600"/>
              </a:tblGrid>
              <a:tr h="274320">
                <a:tc>
                  <a:txBody>
                    <a:bodyPr/>
                    <a:lstStyle/>
                    <a:p>
                      <a:pPr algn="ctr"/>
                      <a:r>
                        <a:rPr lang="en-US" sz="900" dirty="0" smtClean="0"/>
                        <a:t>Variable</a:t>
                      </a:r>
                      <a:endParaRPr lang="en-US" sz="900" dirty="0"/>
                    </a:p>
                  </a:txBody>
                  <a:tcPr anchor="ctr"/>
                </a:tc>
                <a:tc>
                  <a:txBody>
                    <a:bodyPr/>
                    <a:lstStyle/>
                    <a:p>
                      <a:pPr algn="ctr"/>
                      <a:r>
                        <a:rPr lang="en-US" sz="900" dirty="0" smtClean="0"/>
                        <a:t>Sub-Variable</a:t>
                      </a:r>
                      <a:endParaRPr lang="en-US" sz="900" dirty="0"/>
                    </a:p>
                  </a:txBody>
                  <a:tcPr anchor="ctr"/>
                </a:tc>
                <a:tc>
                  <a:txBody>
                    <a:bodyPr/>
                    <a:lstStyle/>
                    <a:p>
                      <a:pPr algn="ctr"/>
                      <a:r>
                        <a:rPr lang="en-US" sz="900" dirty="0" smtClean="0"/>
                        <a:t>Definition</a:t>
                      </a:r>
                      <a:endParaRPr lang="en-US" sz="900" dirty="0"/>
                    </a:p>
                  </a:txBody>
                  <a:tcPr anchor="ctr"/>
                </a:tc>
              </a:tr>
              <a:tr h="0">
                <a:tc>
                  <a:txBody>
                    <a:bodyPr/>
                    <a:lstStyle/>
                    <a:p>
                      <a:pPr algn="ctr"/>
                      <a:r>
                        <a:rPr lang="en-US" sz="900" dirty="0" smtClean="0"/>
                        <a:t>Threat Event</a:t>
                      </a:r>
                      <a:r>
                        <a:rPr lang="en-US" sz="900" baseline="0" dirty="0" smtClean="0"/>
                        <a:t> Frequency</a:t>
                      </a:r>
                      <a:endParaRPr lang="en-US" sz="900" dirty="0"/>
                    </a:p>
                  </a:txBody>
                  <a:tcPr marL="45720" marR="45720" anchor="ctr"/>
                </a:tc>
                <a:tc>
                  <a:txBody>
                    <a:bodyPr/>
                    <a:lstStyle/>
                    <a:p>
                      <a:pPr algn="ctr"/>
                      <a:endParaRPr lang="en-US" sz="900" dirty="0"/>
                    </a:p>
                  </a:txBody>
                  <a:tcPr marL="45720" marR="45720" anchor="ctr"/>
                </a:tc>
                <a:tc>
                  <a:txBody>
                    <a:bodyPr/>
                    <a:lstStyle/>
                    <a:p>
                      <a:r>
                        <a:rPr lang="en-US" sz="900" dirty="0" smtClean="0"/>
                        <a:t>The frequency, within a given timeframe, that threat agents are expected to act in a manner that could result in loss</a:t>
                      </a:r>
                      <a:endParaRPr lang="en-US" sz="900" dirty="0"/>
                    </a:p>
                  </a:txBody>
                  <a:tcPr marL="45720" marR="45720"/>
                </a:tc>
              </a:tr>
              <a:tr h="0">
                <a:tc>
                  <a:txBody>
                    <a:bodyPr/>
                    <a:lstStyle/>
                    <a:p>
                      <a:pPr algn="ctr"/>
                      <a:endParaRPr lang="en-US" sz="900" dirty="0"/>
                    </a:p>
                  </a:txBody>
                  <a:tcPr marL="45720" marR="45720" anchor="ctr"/>
                </a:tc>
                <a:tc>
                  <a:txBody>
                    <a:bodyPr/>
                    <a:lstStyle/>
                    <a:p>
                      <a:pPr algn="ctr"/>
                      <a:r>
                        <a:rPr lang="en-US" sz="900" dirty="0" smtClean="0"/>
                        <a:t>Contact Frequency</a:t>
                      </a:r>
                      <a:endParaRPr lang="en-US" sz="900" dirty="0"/>
                    </a:p>
                  </a:txBody>
                  <a:tcPr marL="45720" marR="45720" anchor="ctr"/>
                </a:tc>
                <a:tc>
                  <a:txBody>
                    <a:bodyPr/>
                    <a:lstStyle/>
                    <a:p>
                      <a:r>
                        <a:rPr lang="en-US" sz="900" dirty="0" smtClean="0"/>
                        <a:t>How often the threat agent comes in contact with an asset</a:t>
                      </a:r>
                      <a:r>
                        <a:rPr lang="en-US" sz="900" baseline="0" dirty="0" smtClean="0"/>
                        <a:t> – characterized as random, regular, or intentional (targeted)</a:t>
                      </a:r>
                      <a:endParaRPr lang="en-US" sz="900" dirty="0"/>
                    </a:p>
                  </a:txBody>
                  <a:tcPr marL="45720" marR="45720"/>
                </a:tc>
              </a:tr>
              <a:tr h="0">
                <a:tc>
                  <a:txBody>
                    <a:bodyPr/>
                    <a:lstStyle/>
                    <a:p>
                      <a:pPr algn="ctr"/>
                      <a:endParaRPr lang="en-US" sz="900" dirty="0"/>
                    </a:p>
                  </a:txBody>
                  <a:tcPr marL="45720" marR="45720" anchor="ctr"/>
                </a:tc>
                <a:tc>
                  <a:txBody>
                    <a:bodyPr/>
                    <a:lstStyle/>
                    <a:p>
                      <a:pPr algn="ctr"/>
                      <a:r>
                        <a:rPr lang="en-US" sz="900" dirty="0" smtClean="0"/>
                        <a:t>Probability</a:t>
                      </a:r>
                      <a:r>
                        <a:rPr lang="en-US" sz="900" baseline="0" dirty="0" smtClean="0"/>
                        <a:t> of Action</a:t>
                      </a:r>
                      <a:endParaRPr lang="en-US" sz="900" dirty="0"/>
                    </a:p>
                  </a:txBody>
                  <a:tcPr marL="45720" marR="45720" anchor="ctr"/>
                </a:tc>
                <a:tc>
                  <a:txBody>
                    <a:bodyPr/>
                    <a:lstStyle/>
                    <a:p>
                      <a:r>
                        <a:rPr lang="en-US" sz="900" dirty="0" smtClean="0"/>
                        <a:t>Likelihood</a:t>
                      </a:r>
                      <a:r>
                        <a:rPr lang="en-US" sz="900" baseline="0" dirty="0" smtClean="0"/>
                        <a:t> of threat agents to act in a manner that could result in loss (a function of the value of the asset under attack, level of effort necessary for an attack, and the attacker’s perception of their personal risk</a:t>
                      </a:r>
                      <a:endParaRPr lang="en-US" sz="900" dirty="0"/>
                    </a:p>
                  </a:txBody>
                  <a:tcPr marL="45720" marR="45720"/>
                </a:tc>
              </a:tr>
              <a:tr h="0">
                <a:tc>
                  <a:txBody>
                    <a:bodyPr/>
                    <a:lstStyle/>
                    <a:p>
                      <a:pPr algn="ctr"/>
                      <a:r>
                        <a:rPr lang="en-US" sz="900" dirty="0" smtClean="0"/>
                        <a:t>Threat Capability</a:t>
                      </a:r>
                      <a:endParaRPr lang="en-US" sz="900" dirty="0"/>
                    </a:p>
                  </a:txBody>
                  <a:tcPr marL="45720" marR="45720" anchor="ctr"/>
                </a:tc>
                <a:tc>
                  <a:txBody>
                    <a:bodyPr/>
                    <a:lstStyle/>
                    <a:p>
                      <a:pPr algn="ctr"/>
                      <a:endParaRPr lang="en-US" sz="900" dirty="0"/>
                    </a:p>
                  </a:txBody>
                  <a:tcPr marL="45720" marR="45720" anchor="ctr"/>
                </a:tc>
                <a:tc>
                  <a:txBody>
                    <a:bodyPr/>
                    <a:lstStyle/>
                    <a:p>
                      <a:r>
                        <a:rPr lang="en-US" sz="900" dirty="0" smtClean="0"/>
                        <a:t>The level of force a threat agent</a:t>
                      </a:r>
                      <a:r>
                        <a:rPr lang="en-US" sz="900" baseline="0" dirty="0" smtClean="0"/>
                        <a:t> is able to apply. Includes considerations of skills and resources.</a:t>
                      </a:r>
                      <a:endParaRPr lang="en-US" sz="900" dirty="0"/>
                    </a:p>
                  </a:txBody>
                  <a:tcPr marL="45720" marR="45720"/>
                </a:tc>
              </a:tr>
            </a:tbl>
          </a:graphicData>
        </a:graphic>
      </p:graphicFrame>
      <p:sp>
        <p:nvSpPr>
          <p:cNvPr id="58" name="Rectangle 57"/>
          <p:cNvSpPr/>
          <p:nvPr/>
        </p:nvSpPr>
        <p:spPr>
          <a:xfrm>
            <a:off x="4723885" y="1525151"/>
            <a:ext cx="1129335" cy="393192"/>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Risk</a:t>
            </a:r>
            <a:endParaRPr lang="en-US" sz="1000" b="1" kern="1200" dirty="0"/>
          </a:p>
        </p:txBody>
      </p:sp>
      <p:sp>
        <p:nvSpPr>
          <p:cNvPr id="37" name="Rectangle 36"/>
          <p:cNvSpPr/>
          <p:nvPr/>
        </p:nvSpPr>
        <p:spPr>
          <a:xfrm>
            <a:off x="487902" y="2642870"/>
            <a:ext cx="2664873" cy="2104109"/>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p:cNvGrpSpPr/>
          <p:nvPr/>
        </p:nvGrpSpPr>
        <p:grpSpPr>
          <a:xfrm>
            <a:off x="6040927" y="2657484"/>
            <a:ext cx="2635116" cy="397493"/>
            <a:chOff x="6008913" y="2481936"/>
            <a:chExt cx="2667001" cy="414580"/>
          </a:xfrm>
        </p:grpSpPr>
        <p:sp>
          <p:nvSpPr>
            <p:cNvPr id="107" name="Rectangle 106"/>
            <p:cNvSpPr/>
            <p:nvPr/>
          </p:nvSpPr>
          <p:spPr>
            <a:xfrm>
              <a:off x="6008913" y="2482852"/>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Primary Loss</a:t>
              </a:r>
              <a:endParaRPr lang="en-US" sz="1000" b="1" kern="1200" dirty="0"/>
            </a:p>
          </p:txBody>
        </p:sp>
        <p:sp>
          <p:nvSpPr>
            <p:cNvPr id="108" name="Rectangle 107"/>
            <p:cNvSpPr/>
            <p:nvPr/>
          </p:nvSpPr>
          <p:spPr>
            <a:xfrm>
              <a:off x="7532914" y="2481936"/>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Secondary Risk</a:t>
              </a:r>
              <a:endParaRPr lang="en-US" sz="1000" b="1" kern="1200" dirty="0"/>
            </a:p>
          </p:txBody>
        </p:sp>
      </p:grpSp>
      <p:sp>
        <p:nvSpPr>
          <p:cNvPr id="61" name="Rectangle 60"/>
          <p:cNvSpPr/>
          <p:nvPr/>
        </p:nvSpPr>
        <p:spPr>
          <a:xfrm>
            <a:off x="7645398" y="3953135"/>
            <a:ext cx="1042416" cy="39661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Secondary Loss Magnitude</a:t>
            </a:r>
            <a:endParaRPr lang="en-US" sz="1000" b="1" kern="1200" dirty="0"/>
          </a:p>
        </p:txBody>
      </p:sp>
      <p:sp>
        <p:nvSpPr>
          <p:cNvPr id="62" name="Rectangle 61"/>
          <p:cNvSpPr/>
          <p:nvPr/>
        </p:nvSpPr>
        <p:spPr>
          <a:xfrm>
            <a:off x="7645398" y="3273276"/>
            <a:ext cx="1042416" cy="39661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Secondary Loss Event Frequency</a:t>
            </a:r>
            <a:endParaRPr lang="en-US" sz="1000" b="1" kern="1200" dirty="0"/>
          </a:p>
        </p:txBody>
      </p:sp>
      <p:grpSp>
        <p:nvGrpSpPr>
          <p:cNvPr id="64" name="Group 63"/>
          <p:cNvGrpSpPr/>
          <p:nvPr/>
        </p:nvGrpSpPr>
        <p:grpSpPr>
          <a:xfrm>
            <a:off x="2653953" y="2024540"/>
            <a:ext cx="5269199" cy="399422"/>
            <a:chOff x="2580957" y="1821783"/>
            <a:chExt cx="5332956" cy="416592"/>
          </a:xfrm>
        </p:grpSpPr>
        <p:sp>
          <p:nvSpPr>
            <p:cNvPr id="105" name="Rectangle 104"/>
            <p:cNvSpPr/>
            <p:nvPr/>
          </p:nvSpPr>
          <p:spPr>
            <a:xfrm>
              <a:off x="6770913" y="1821783"/>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Loss Magnitude(LM)</a:t>
              </a:r>
              <a:endParaRPr lang="en-US" sz="1000" b="1" kern="1200" dirty="0"/>
            </a:p>
          </p:txBody>
        </p:sp>
        <p:sp>
          <p:nvSpPr>
            <p:cNvPr id="106" name="Rectangle 105"/>
            <p:cNvSpPr/>
            <p:nvPr/>
          </p:nvSpPr>
          <p:spPr>
            <a:xfrm>
              <a:off x="2580957" y="1824711"/>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Loss Event Frequency (LEF)</a:t>
              </a:r>
              <a:endParaRPr lang="en-US" sz="1000" b="1" kern="1200" dirty="0"/>
            </a:p>
          </p:txBody>
        </p:sp>
      </p:grpSp>
      <p:grpSp>
        <p:nvGrpSpPr>
          <p:cNvPr id="65" name="Group 64"/>
          <p:cNvGrpSpPr/>
          <p:nvPr/>
        </p:nvGrpSpPr>
        <p:grpSpPr>
          <a:xfrm>
            <a:off x="1252950" y="2658362"/>
            <a:ext cx="3931341" cy="396614"/>
            <a:chOff x="1163002" y="2482852"/>
            <a:chExt cx="3978910" cy="413664"/>
          </a:xfrm>
        </p:grpSpPr>
        <p:sp>
          <p:nvSpPr>
            <p:cNvPr id="103" name="Rectangle 102"/>
            <p:cNvSpPr/>
            <p:nvPr/>
          </p:nvSpPr>
          <p:spPr>
            <a:xfrm>
              <a:off x="3998912" y="2482852"/>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Vulnerability</a:t>
              </a:r>
              <a:endParaRPr lang="en-US" sz="1000" b="1" kern="1200" dirty="0"/>
            </a:p>
          </p:txBody>
        </p:sp>
        <p:sp>
          <p:nvSpPr>
            <p:cNvPr id="104" name="Rectangle 103"/>
            <p:cNvSpPr/>
            <p:nvPr/>
          </p:nvSpPr>
          <p:spPr>
            <a:xfrm>
              <a:off x="1163002" y="2482852"/>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Threat Event Frequency (TEF)</a:t>
              </a:r>
              <a:endParaRPr lang="en-US" sz="1000" b="1" kern="1200" dirty="0"/>
            </a:p>
          </p:txBody>
        </p:sp>
      </p:grpSp>
      <p:grpSp>
        <p:nvGrpSpPr>
          <p:cNvPr id="67" name="Group 66"/>
          <p:cNvGrpSpPr/>
          <p:nvPr/>
        </p:nvGrpSpPr>
        <p:grpSpPr>
          <a:xfrm>
            <a:off x="3354455" y="3273276"/>
            <a:ext cx="2530338" cy="396614"/>
            <a:chOff x="3289935" y="3124200"/>
            <a:chExt cx="2560955" cy="413664"/>
          </a:xfrm>
        </p:grpSpPr>
        <p:sp>
          <p:nvSpPr>
            <p:cNvPr id="101" name="Rectangle 100"/>
            <p:cNvSpPr/>
            <p:nvPr/>
          </p:nvSpPr>
          <p:spPr>
            <a:xfrm>
              <a:off x="4707890" y="3124200"/>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Difficulty</a:t>
              </a:r>
              <a:endParaRPr lang="en-US" sz="1000" b="1" kern="1200" dirty="0"/>
            </a:p>
          </p:txBody>
        </p:sp>
        <p:sp>
          <p:nvSpPr>
            <p:cNvPr id="102" name="Rectangle 101"/>
            <p:cNvSpPr/>
            <p:nvPr/>
          </p:nvSpPr>
          <p:spPr>
            <a:xfrm>
              <a:off x="3289935" y="3124200"/>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Threat Capability (</a:t>
              </a:r>
              <a:r>
                <a:rPr lang="en-US" sz="1000" b="1" kern="1200" dirty="0" err="1" smtClean="0"/>
                <a:t>Tcap</a:t>
              </a:r>
              <a:r>
                <a:rPr lang="en-US" sz="1000" b="1" kern="1200" dirty="0" smtClean="0"/>
                <a:t>)</a:t>
              </a:r>
              <a:endParaRPr lang="en-US" sz="1000" b="1" kern="1200" dirty="0"/>
            </a:p>
          </p:txBody>
        </p:sp>
      </p:grpSp>
      <p:grpSp>
        <p:nvGrpSpPr>
          <p:cNvPr id="69" name="Group 68"/>
          <p:cNvGrpSpPr/>
          <p:nvPr/>
        </p:nvGrpSpPr>
        <p:grpSpPr>
          <a:xfrm>
            <a:off x="552449" y="3834277"/>
            <a:ext cx="1140091" cy="878163"/>
            <a:chOff x="443139" y="3552361"/>
            <a:chExt cx="1106927" cy="567568"/>
          </a:xfrm>
        </p:grpSpPr>
        <p:sp>
          <p:nvSpPr>
            <p:cNvPr id="99" name="Rectangle 98"/>
            <p:cNvSpPr/>
            <p:nvPr/>
          </p:nvSpPr>
          <p:spPr bwMode="auto">
            <a:xfrm>
              <a:off x="443139" y="3552361"/>
              <a:ext cx="1106927" cy="567568"/>
            </a:xfrm>
            <a:prstGeom prst="rect">
              <a:avLst/>
            </a:prstGeom>
            <a:solidFill>
              <a:schemeClr val="accent2">
                <a:lumMod val="40000"/>
                <a:lumOff val="60000"/>
              </a:schemeClr>
            </a:solidFill>
            <a:ln>
              <a:noFill/>
            </a:ln>
            <a:effectLst/>
            <a:extLst/>
          </p:spPr>
          <p:txBody>
            <a:bodyPr vert="horz" wrap="square" lIns="91440" tIns="0" rIns="0" bIns="0" numCol="1" rtlCol="0" anchor="ctr" anchorCtr="0" compatLnSpc="1">
              <a:prstTxWarp prst="textNoShape">
                <a:avLst/>
              </a:prstTxWarp>
            </a:bodyPr>
            <a:lstStyle/>
            <a:p>
              <a:pPr marL="280988" indent="-171450">
                <a:buFont typeface="Wingdings" panose="05000000000000000000" pitchFamily="2" charset="2"/>
                <a:buChar char="§"/>
              </a:pPr>
              <a:r>
                <a:rPr lang="en-US" sz="800" dirty="0" smtClean="0">
                  <a:solidFill>
                    <a:schemeClr val="bg1"/>
                  </a:solidFill>
                  <a:ea typeface="ＭＳ Ｐゴシック" pitchFamily="80" charset="-128"/>
                </a:rPr>
                <a:t>Random</a:t>
              </a:r>
            </a:p>
            <a:p>
              <a:pPr marL="280988" indent="-171450">
                <a:buFont typeface="Wingdings" panose="05000000000000000000" pitchFamily="2" charset="2"/>
                <a:buChar char="§"/>
              </a:pPr>
              <a:r>
                <a:rPr lang="en-US" sz="800" dirty="0" smtClean="0">
                  <a:solidFill>
                    <a:schemeClr val="bg1"/>
                  </a:solidFill>
                  <a:ea typeface="ＭＳ Ｐゴシック" pitchFamily="80" charset="-128"/>
                </a:rPr>
                <a:t>Regular</a:t>
              </a:r>
            </a:p>
            <a:p>
              <a:pPr marL="280988" indent="-171450">
                <a:buFont typeface="Wingdings" panose="05000000000000000000" pitchFamily="2" charset="2"/>
                <a:buChar char="§"/>
              </a:pPr>
              <a:r>
                <a:rPr lang="en-US" sz="800" dirty="0" smtClean="0">
                  <a:solidFill>
                    <a:schemeClr val="bg1"/>
                  </a:solidFill>
                  <a:ea typeface="ＭＳ Ｐゴシック" pitchFamily="80" charset="-128"/>
                </a:rPr>
                <a:t>Intentional</a:t>
              </a:r>
              <a:endParaRPr lang="en-US" sz="800" dirty="0">
                <a:solidFill>
                  <a:schemeClr val="bg1"/>
                </a:solidFill>
                <a:ea typeface="ＭＳ Ｐゴシック" pitchFamily="80" charset="-128"/>
              </a:endParaRPr>
            </a:p>
          </p:txBody>
        </p:sp>
        <p:sp>
          <p:nvSpPr>
            <p:cNvPr id="100" name="Rectangle 99"/>
            <p:cNvSpPr/>
            <p:nvPr/>
          </p:nvSpPr>
          <p:spPr bwMode="auto">
            <a:xfrm>
              <a:off x="443139" y="3552361"/>
              <a:ext cx="1106927" cy="58319"/>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grpSp>
      <p:grpSp>
        <p:nvGrpSpPr>
          <p:cNvPr id="70" name="Group 69"/>
          <p:cNvGrpSpPr/>
          <p:nvPr/>
        </p:nvGrpSpPr>
        <p:grpSpPr>
          <a:xfrm>
            <a:off x="552449" y="3273276"/>
            <a:ext cx="2530338" cy="396615"/>
            <a:chOff x="454025" y="3124200"/>
            <a:chExt cx="2560955" cy="413665"/>
          </a:xfrm>
        </p:grpSpPr>
        <p:sp>
          <p:nvSpPr>
            <p:cNvPr id="97" name="Rectangle 96"/>
            <p:cNvSpPr/>
            <p:nvPr/>
          </p:nvSpPr>
          <p:spPr>
            <a:xfrm>
              <a:off x="454025" y="3124201"/>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Contact Frequency</a:t>
              </a:r>
              <a:endParaRPr lang="en-US" sz="1000" b="1" kern="1200" dirty="0"/>
            </a:p>
          </p:txBody>
        </p:sp>
        <p:sp>
          <p:nvSpPr>
            <p:cNvPr id="98" name="Rectangle 97"/>
            <p:cNvSpPr/>
            <p:nvPr/>
          </p:nvSpPr>
          <p:spPr>
            <a:xfrm>
              <a:off x="1871980" y="3124200"/>
              <a:ext cx="1143000" cy="41366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000" b="1" kern="1200" dirty="0" smtClean="0"/>
                <a:t>Probability of Action (</a:t>
              </a:r>
              <a:r>
                <a:rPr lang="en-US" sz="1000" b="1" kern="1200" dirty="0" err="1" smtClean="0"/>
                <a:t>PoA</a:t>
              </a:r>
              <a:r>
                <a:rPr lang="en-US" sz="1000" b="1" kern="1200" dirty="0" smtClean="0"/>
                <a:t>)</a:t>
              </a:r>
              <a:endParaRPr lang="en-US" sz="1000" b="1" kern="1200" dirty="0"/>
            </a:p>
          </p:txBody>
        </p:sp>
      </p:grpSp>
      <p:grpSp>
        <p:nvGrpSpPr>
          <p:cNvPr id="71" name="Group 70"/>
          <p:cNvGrpSpPr/>
          <p:nvPr/>
        </p:nvGrpSpPr>
        <p:grpSpPr>
          <a:xfrm>
            <a:off x="1953452" y="3834277"/>
            <a:ext cx="1129335" cy="878163"/>
            <a:chOff x="1871980" y="3552361"/>
            <a:chExt cx="1106927" cy="567568"/>
          </a:xfrm>
        </p:grpSpPr>
        <p:sp>
          <p:nvSpPr>
            <p:cNvPr id="95" name="Rectangle 94"/>
            <p:cNvSpPr/>
            <p:nvPr/>
          </p:nvSpPr>
          <p:spPr bwMode="auto">
            <a:xfrm>
              <a:off x="1871980" y="3552361"/>
              <a:ext cx="1106927" cy="567568"/>
            </a:xfrm>
            <a:prstGeom prst="rect">
              <a:avLst/>
            </a:prstGeom>
            <a:solidFill>
              <a:schemeClr val="accent2">
                <a:lumMod val="40000"/>
                <a:lumOff val="60000"/>
              </a:schemeClr>
            </a:solidFill>
            <a:ln>
              <a:noFill/>
            </a:ln>
            <a:effectLst/>
            <a:extLst/>
          </p:spPr>
          <p:txBody>
            <a:bodyPr vert="horz" wrap="square" lIns="91440" tIns="0" rIns="0" bIns="0" numCol="1" rtlCol="0" anchor="ctr" anchorCtr="0" compatLnSpc="1">
              <a:prstTxWarp prst="textNoShape">
                <a:avLst/>
              </a:prstTxWarp>
            </a:bodyPr>
            <a:lstStyle/>
            <a:p>
              <a:pPr marL="280988" indent="-171450">
                <a:buFont typeface="Wingdings" panose="05000000000000000000" pitchFamily="2" charset="2"/>
                <a:buChar char="§"/>
              </a:pPr>
              <a:r>
                <a:rPr lang="en-US" sz="800" dirty="0">
                  <a:solidFill>
                    <a:schemeClr val="bg1"/>
                  </a:solidFill>
                  <a:ea typeface="ＭＳ Ｐゴシック" pitchFamily="80" charset="-128"/>
                </a:rPr>
                <a:t>Value </a:t>
              </a:r>
              <a:endParaRPr lang="en-US" sz="800" dirty="0" smtClean="0">
                <a:solidFill>
                  <a:schemeClr val="bg1"/>
                </a:solidFill>
                <a:ea typeface="ＭＳ Ｐゴシック" pitchFamily="80" charset="-128"/>
              </a:endParaRPr>
            </a:p>
            <a:p>
              <a:pPr marL="280988" indent="-171450">
                <a:buFont typeface="Wingdings" panose="05000000000000000000" pitchFamily="2" charset="2"/>
                <a:buChar char="§"/>
              </a:pPr>
              <a:r>
                <a:rPr lang="en-US" sz="800" dirty="0" smtClean="0">
                  <a:solidFill>
                    <a:schemeClr val="bg1"/>
                  </a:solidFill>
                  <a:ea typeface="ＭＳ Ｐゴシック" pitchFamily="80" charset="-128"/>
                </a:rPr>
                <a:t>Level </a:t>
              </a:r>
              <a:r>
                <a:rPr lang="en-US" sz="800" dirty="0">
                  <a:solidFill>
                    <a:schemeClr val="bg1"/>
                  </a:solidFill>
                  <a:ea typeface="ＭＳ Ｐゴシック" pitchFamily="80" charset="-128"/>
                </a:rPr>
                <a:t>of Effort </a:t>
              </a:r>
            </a:p>
            <a:p>
              <a:pPr marL="280988" indent="-171450">
                <a:buFont typeface="Wingdings" panose="05000000000000000000" pitchFamily="2" charset="2"/>
                <a:buChar char="§"/>
              </a:pPr>
              <a:r>
                <a:rPr lang="en-US" sz="800" dirty="0">
                  <a:solidFill>
                    <a:schemeClr val="bg1"/>
                  </a:solidFill>
                  <a:ea typeface="ＭＳ Ｐゴシック" pitchFamily="80" charset="-128"/>
                </a:rPr>
                <a:t>Risk</a:t>
              </a:r>
            </a:p>
          </p:txBody>
        </p:sp>
        <p:sp>
          <p:nvSpPr>
            <p:cNvPr id="96" name="Rectangle 95"/>
            <p:cNvSpPr/>
            <p:nvPr/>
          </p:nvSpPr>
          <p:spPr bwMode="auto">
            <a:xfrm>
              <a:off x="1871980" y="3552361"/>
              <a:ext cx="1106927" cy="58319"/>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grpSp>
      <p:grpSp>
        <p:nvGrpSpPr>
          <p:cNvPr id="72" name="Group 71"/>
          <p:cNvGrpSpPr/>
          <p:nvPr/>
        </p:nvGrpSpPr>
        <p:grpSpPr>
          <a:xfrm>
            <a:off x="3354455" y="3834277"/>
            <a:ext cx="1129335" cy="878163"/>
            <a:chOff x="3289935" y="3552361"/>
            <a:chExt cx="1106927" cy="567568"/>
          </a:xfrm>
        </p:grpSpPr>
        <p:sp>
          <p:nvSpPr>
            <p:cNvPr id="93" name="Rectangle 92"/>
            <p:cNvSpPr/>
            <p:nvPr/>
          </p:nvSpPr>
          <p:spPr bwMode="auto">
            <a:xfrm>
              <a:off x="3289935" y="3552361"/>
              <a:ext cx="1106927" cy="567568"/>
            </a:xfrm>
            <a:prstGeom prst="rect">
              <a:avLst/>
            </a:prstGeom>
            <a:solidFill>
              <a:schemeClr val="accent2">
                <a:lumMod val="40000"/>
                <a:lumOff val="60000"/>
              </a:schemeClr>
            </a:solidFill>
            <a:ln>
              <a:noFill/>
            </a:ln>
            <a:effectLst/>
            <a:extLst/>
          </p:spPr>
          <p:txBody>
            <a:bodyPr vert="horz" wrap="square" lIns="0" tIns="91440" rIns="0" bIns="0" numCol="1" rtlCol="0" anchor="ctr" anchorCtr="0" compatLnSpc="1">
              <a:prstTxWarp prst="textNoShape">
                <a:avLst/>
              </a:prstTxWarp>
            </a:bodyPr>
            <a:lstStyle/>
            <a:p>
              <a:pPr marL="63500" indent="-6350"/>
              <a:r>
                <a:rPr lang="en-US" sz="800" dirty="0" smtClean="0">
                  <a:solidFill>
                    <a:schemeClr val="bg1"/>
                  </a:solidFill>
                  <a:ea typeface="ＭＳ Ｐゴシック" pitchFamily="80" charset="-128"/>
                </a:rPr>
                <a:t>Skills</a:t>
              </a:r>
            </a:p>
            <a:p>
              <a:pPr marL="171450" indent="-114300">
                <a:buFont typeface="Wingdings" panose="05000000000000000000" pitchFamily="2" charset="2"/>
                <a:buChar char="§"/>
              </a:pPr>
              <a:r>
                <a:rPr lang="en-US" sz="800" dirty="0" smtClean="0">
                  <a:solidFill>
                    <a:schemeClr val="bg1"/>
                  </a:solidFill>
                  <a:ea typeface="ＭＳ Ｐゴシック" pitchFamily="80" charset="-128"/>
                </a:rPr>
                <a:t>Knowledge</a:t>
              </a:r>
            </a:p>
            <a:p>
              <a:pPr marL="171450" indent="-114300">
                <a:buFont typeface="Wingdings" panose="05000000000000000000" pitchFamily="2" charset="2"/>
                <a:buChar char="§"/>
              </a:pPr>
              <a:r>
                <a:rPr lang="en-US" sz="800" dirty="0" smtClean="0">
                  <a:solidFill>
                    <a:schemeClr val="bg1"/>
                  </a:solidFill>
                  <a:ea typeface="ＭＳ Ｐゴシック" pitchFamily="80" charset="-128"/>
                </a:rPr>
                <a:t>Experience</a:t>
              </a:r>
            </a:p>
            <a:p>
              <a:pPr marL="57150"/>
              <a:r>
                <a:rPr lang="en-US" sz="800" dirty="0" smtClean="0">
                  <a:solidFill>
                    <a:schemeClr val="bg1"/>
                  </a:solidFill>
                  <a:ea typeface="ＭＳ Ｐゴシック" pitchFamily="80" charset="-128"/>
                </a:rPr>
                <a:t>Resources</a:t>
              </a:r>
              <a:endParaRPr lang="en-US" sz="800" dirty="0">
                <a:solidFill>
                  <a:schemeClr val="bg1"/>
                </a:solidFill>
                <a:ea typeface="ＭＳ Ｐゴシック" pitchFamily="80" charset="-128"/>
              </a:endParaRPr>
            </a:p>
            <a:p>
              <a:pPr marL="171450" indent="-114300">
                <a:buFont typeface="Wingdings" panose="05000000000000000000" pitchFamily="2" charset="2"/>
                <a:buChar char="§"/>
              </a:pPr>
              <a:r>
                <a:rPr lang="en-US" sz="800" dirty="0" smtClean="0">
                  <a:solidFill>
                    <a:schemeClr val="bg1"/>
                  </a:solidFill>
                  <a:ea typeface="ＭＳ Ｐゴシック" pitchFamily="80" charset="-128"/>
                </a:rPr>
                <a:t>Time</a:t>
              </a:r>
            </a:p>
            <a:p>
              <a:pPr marL="171450" indent="-114300">
                <a:buFont typeface="Wingdings" panose="05000000000000000000" pitchFamily="2" charset="2"/>
                <a:buChar char="§"/>
              </a:pPr>
              <a:r>
                <a:rPr lang="en-US" sz="800" dirty="0" smtClean="0">
                  <a:solidFill>
                    <a:schemeClr val="bg1"/>
                  </a:solidFill>
                  <a:ea typeface="ＭＳ Ｐゴシック" pitchFamily="80" charset="-128"/>
                </a:rPr>
                <a:t>Materials</a:t>
              </a:r>
              <a:endParaRPr lang="en-US" sz="800" dirty="0">
                <a:solidFill>
                  <a:schemeClr val="bg1"/>
                </a:solidFill>
                <a:ea typeface="ＭＳ Ｐゴシック" pitchFamily="80" charset="-128"/>
              </a:endParaRPr>
            </a:p>
          </p:txBody>
        </p:sp>
        <p:sp>
          <p:nvSpPr>
            <p:cNvPr id="94" name="Rectangle 93"/>
            <p:cNvSpPr/>
            <p:nvPr/>
          </p:nvSpPr>
          <p:spPr bwMode="auto">
            <a:xfrm>
              <a:off x="3289935" y="3552361"/>
              <a:ext cx="1106927" cy="58319"/>
            </a:xfrm>
            <a:prstGeom prst="rect">
              <a:avLst/>
            </a:prstGeom>
            <a:solidFill>
              <a:schemeClr val="accent1"/>
            </a:solidFill>
            <a:ln>
              <a:noFill/>
            </a:ln>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marL="0" marR="0" indent="0" defTabSz="914400" latinLnBrk="0">
                <a:lnSpc>
                  <a:spcPct val="100000"/>
                </a:lnSpc>
                <a:buClrTx/>
                <a:buSzTx/>
                <a:buFontTx/>
                <a:buNone/>
                <a:tabLst/>
              </a:pPr>
              <a:endParaRPr lang="en-US" sz="800" dirty="0" smtClean="0"/>
            </a:p>
          </p:txBody>
        </p:sp>
      </p:grpSp>
      <p:cxnSp>
        <p:nvCxnSpPr>
          <p:cNvPr id="73" name="Straight Arrow Connector 100"/>
          <p:cNvCxnSpPr>
            <a:stCxn id="58" idx="2"/>
            <a:endCxn id="106" idx="0"/>
          </p:cNvCxnSpPr>
          <p:nvPr/>
        </p:nvCxnSpPr>
        <p:spPr bwMode="auto">
          <a:xfrm rot="5400000">
            <a:off x="4199085" y="937879"/>
            <a:ext cx="109004" cy="2069932"/>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100"/>
          <p:cNvCxnSpPr>
            <a:stCxn id="105" idx="2"/>
            <a:endCxn id="108" idx="0"/>
          </p:cNvCxnSpPr>
          <p:nvPr/>
        </p:nvCxnSpPr>
        <p:spPr bwMode="auto">
          <a:xfrm rot="16200000" flipH="1">
            <a:off x="7616766" y="2162873"/>
            <a:ext cx="236330" cy="752891"/>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100"/>
          <p:cNvCxnSpPr>
            <a:stCxn id="105" idx="2"/>
            <a:endCxn id="107" idx="0"/>
          </p:cNvCxnSpPr>
          <p:nvPr/>
        </p:nvCxnSpPr>
        <p:spPr bwMode="auto">
          <a:xfrm rot="5400000">
            <a:off x="6863436" y="2163313"/>
            <a:ext cx="237208" cy="752890"/>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100"/>
          <p:cNvCxnSpPr>
            <a:stCxn id="103" idx="2"/>
            <a:endCxn id="101" idx="0"/>
          </p:cNvCxnSpPr>
          <p:nvPr/>
        </p:nvCxnSpPr>
        <p:spPr bwMode="auto">
          <a:xfrm rot="16200000" flipH="1">
            <a:off x="4860725" y="2813876"/>
            <a:ext cx="218300" cy="700502"/>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Arrow Connector 100"/>
          <p:cNvCxnSpPr>
            <a:stCxn id="103" idx="2"/>
            <a:endCxn id="102" idx="0"/>
          </p:cNvCxnSpPr>
          <p:nvPr/>
        </p:nvCxnSpPr>
        <p:spPr bwMode="auto">
          <a:xfrm rot="5400000">
            <a:off x="4160224" y="2813877"/>
            <a:ext cx="218300" cy="700501"/>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100"/>
          <p:cNvCxnSpPr>
            <a:stCxn id="106" idx="2"/>
            <a:endCxn id="104" idx="0"/>
          </p:cNvCxnSpPr>
          <p:nvPr/>
        </p:nvCxnSpPr>
        <p:spPr bwMode="auto">
          <a:xfrm rot="5400000">
            <a:off x="2400920" y="1840661"/>
            <a:ext cx="234401" cy="1401003"/>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Arrow Connector 100"/>
          <p:cNvCxnSpPr>
            <a:stCxn id="106" idx="2"/>
            <a:endCxn id="103" idx="0"/>
          </p:cNvCxnSpPr>
          <p:nvPr/>
        </p:nvCxnSpPr>
        <p:spPr bwMode="auto">
          <a:xfrm rot="16200000" flipH="1">
            <a:off x="3801922" y="1840660"/>
            <a:ext cx="234401" cy="1401003"/>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100"/>
          <p:cNvCxnSpPr>
            <a:stCxn id="104" idx="2"/>
            <a:endCxn id="98" idx="0"/>
          </p:cNvCxnSpPr>
          <p:nvPr/>
        </p:nvCxnSpPr>
        <p:spPr bwMode="auto">
          <a:xfrm rot="16200000" flipH="1">
            <a:off x="2058719" y="2813876"/>
            <a:ext cx="218300" cy="700502"/>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100"/>
          <p:cNvCxnSpPr>
            <a:stCxn id="104" idx="2"/>
            <a:endCxn id="97" idx="0"/>
          </p:cNvCxnSpPr>
          <p:nvPr/>
        </p:nvCxnSpPr>
        <p:spPr bwMode="auto">
          <a:xfrm rot="5400000">
            <a:off x="1358218" y="2813877"/>
            <a:ext cx="218301" cy="700501"/>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a:stCxn id="102" idx="2"/>
            <a:endCxn id="93" idx="0"/>
          </p:cNvCxnSpPr>
          <p:nvPr/>
        </p:nvCxnSpPr>
        <p:spPr>
          <a:xfrm>
            <a:off x="3919123" y="3669891"/>
            <a:ext cx="0" cy="164386"/>
          </a:xfrm>
          <a:prstGeom prst="straightConnector1">
            <a:avLst/>
          </a:prstGeom>
          <a:ln>
            <a:solidFill>
              <a:schemeClr val="tx1"/>
            </a:soli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1117117" y="3669891"/>
            <a:ext cx="0" cy="164386"/>
          </a:xfrm>
          <a:prstGeom prst="straightConnector1">
            <a:avLst/>
          </a:prstGeom>
          <a:ln>
            <a:solidFill>
              <a:schemeClr val="tx1"/>
            </a:soli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2509605" y="3669891"/>
            <a:ext cx="0" cy="164386"/>
          </a:xfrm>
          <a:prstGeom prst="straightConnector1">
            <a:avLst/>
          </a:prstGeom>
          <a:ln>
            <a:solidFill>
              <a:schemeClr val="tx1"/>
            </a:soli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521308" y="2816656"/>
            <a:ext cx="149492" cy="236073"/>
          </a:xfrm>
          <a:prstGeom prst="rect">
            <a:avLst/>
          </a:prstGeom>
          <a:noFill/>
          <a:ln>
            <a:noFill/>
          </a:ln>
        </p:spPr>
        <p:txBody>
          <a:bodyPr wrap="square" rtlCol="0">
            <a:spAutoFit/>
          </a:bodyPr>
          <a:lstStyle/>
          <a:p>
            <a:endParaRPr lang="en-US" sz="1000" dirty="0"/>
          </a:p>
        </p:txBody>
      </p:sp>
      <p:cxnSp>
        <p:nvCxnSpPr>
          <p:cNvPr id="109" name="Straight Arrow Connector 100"/>
          <p:cNvCxnSpPr>
            <a:stCxn id="42" idx="2"/>
            <a:endCxn id="62" idx="1"/>
          </p:cNvCxnSpPr>
          <p:nvPr/>
        </p:nvCxnSpPr>
        <p:spPr bwMode="auto">
          <a:xfrm rot="16200000" flipH="1">
            <a:off x="7411299" y="3237483"/>
            <a:ext cx="418855" cy="49344"/>
          </a:xfrm>
          <a:prstGeom prst="bentConnector2">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Straight Arrow Connector 100"/>
          <p:cNvCxnSpPr>
            <a:endCxn id="61" idx="1"/>
          </p:cNvCxnSpPr>
          <p:nvPr/>
        </p:nvCxnSpPr>
        <p:spPr bwMode="auto">
          <a:xfrm rot="16200000" flipH="1">
            <a:off x="7266416" y="3772459"/>
            <a:ext cx="708623" cy="49342"/>
          </a:xfrm>
          <a:prstGeom prst="bentConnector2">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Arrow Connector 100"/>
          <p:cNvCxnSpPr>
            <a:stCxn id="58" idx="2"/>
            <a:endCxn id="105" idx="0"/>
          </p:cNvCxnSpPr>
          <p:nvPr/>
        </p:nvCxnSpPr>
        <p:spPr bwMode="auto">
          <a:xfrm rot="16200000" flipH="1">
            <a:off x="6270421" y="936475"/>
            <a:ext cx="106197" cy="2069932"/>
          </a:xfrm>
          <a:prstGeom prst="bentConnector3">
            <a:avLst>
              <a:gd name="adj1" fmla="val 50000"/>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Rectangle 119"/>
          <p:cNvSpPr/>
          <p:nvPr/>
        </p:nvSpPr>
        <p:spPr>
          <a:xfrm>
            <a:off x="3263900" y="3213100"/>
            <a:ext cx="1287156" cy="1533879"/>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54025" y="6457315"/>
            <a:ext cx="8232775" cy="172085"/>
          </a:xfrm>
          <a:prstGeom prst="rect">
            <a:avLst/>
          </a:prstGeom>
        </p:spPr>
        <p:txBody>
          <a:bodyPr wrap="none" lIns="0" tIns="0" rIns="0" bIns="0" anchor="ctr">
            <a:noAutofit/>
          </a:bodyPr>
          <a:lstStyle/>
          <a:p>
            <a:r>
              <a:rPr lang="en-US" sz="800" dirty="0" smtClean="0"/>
              <a:t>1. Factor Analysis of Information Risk (FAIR)</a:t>
            </a:r>
            <a:endParaRPr lang="en-US" sz="800" u="sng" dirty="0"/>
          </a:p>
        </p:txBody>
      </p:sp>
    </p:spTree>
    <p:extLst>
      <p:ext uri="{BB962C8B-B14F-4D97-AF65-F5344CB8AC3E}">
        <p14:creationId xmlns:p14="http://schemas.microsoft.com/office/powerpoint/2010/main" val="2115826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Basic Threat Communities</a:t>
            </a:r>
            <a:endParaRPr 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2335620741"/>
              </p:ext>
            </p:extLst>
          </p:nvPr>
        </p:nvGraphicFramePr>
        <p:xfrm>
          <a:off x="457200" y="1524001"/>
          <a:ext cx="8229600" cy="4784723"/>
        </p:xfrm>
        <a:graphic>
          <a:graphicData uri="http://schemas.openxmlformats.org/drawingml/2006/table">
            <a:tbl>
              <a:tblPr firstRow="1" bandRow="1">
                <a:tableStyleId>{3C2FFA5D-87B4-456A-9821-1D502468CF0F}</a:tableStyleId>
              </a:tblPr>
              <a:tblGrid>
                <a:gridCol w="1295400"/>
                <a:gridCol w="3581400"/>
                <a:gridCol w="1676400"/>
                <a:gridCol w="1676400"/>
              </a:tblGrid>
              <a:tr h="390699">
                <a:tc rowSpan="2">
                  <a:txBody>
                    <a:bodyPr/>
                    <a:lstStyle/>
                    <a:p>
                      <a:pPr algn="ctr"/>
                      <a:r>
                        <a:rPr lang="en-US" sz="1100" dirty="0" smtClean="0"/>
                        <a:t>Threat</a:t>
                      </a:r>
                      <a:r>
                        <a:rPr lang="en-US" sz="1100" baseline="0" dirty="0" smtClean="0"/>
                        <a:t> Community</a:t>
                      </a:r>
                    </a:p>
                    <a:p>
                      <a:pPr algn="ctr"/>
                      <a:r>
                        <a:rPr lang="en-US" sz="1100" baseline="0" dirty="0" smtClean="0"/>
                        <a:t>(TCom)</a:t>
                      </a:r>
                      <a:endParaRPr lang="en-US" sz="1100" dirty="0"/>
                    </a:p>
                  </a:txBody>
                  <a:tcPr anchor="ctr"/>
                </a:tc>
                <a:tc rowSpan="2">
                  <a:txBody>
                    <a:bodyPr/>
                    <a:lstStyle/>
                    <a:p>
                      <a:pPr algn="ctr"/>
                      <a:r>
                        <a:rPr lang="en-US" sz="1100" dirty="0" smtClean="0"/>
                        <a:t>Definition</a:t>
                      </a:r>
                      <a:endParaRPr lang="en-US" sz="1100" dirty="0"/>
                    </a:p>
                  </a:txBody>
                  <a:tcPr anchor="ctr"/>
                </a:tc>
                <a:tc gridSpan="2">
                  <a:txBody>
                    <a:bodyPr/>
                    <a:lstStyle/>
                    <a:p>
                      <a:pPr algn="ctr"/>
                      <a:r>
                        <a:rPr lang="en-US" sz="1100" dirty="0" smtClean="0"/>
                        <a:t>Metrics</a:t>
                      </a:r>
                      <a:endParaRPr lang="en-US" sz="1100" dirty="0"/>
                    </a:p>
                  </a:txBody>
                  <a:tcPr anchor="ctr"/>
                </a:tc>
                <a:tc hMerge="1">
                  <a:txBody>
                    <a:bodyPr/>
                    <a:lstStyle/>
                    <a:p>
                      <a:endParaRPr lang="en-US"/>
                    </a:p>
                  </a:txBody>
                  <a:tcPr/>
                </a:tc>
              </a:tr>
              <a:tr h="626189">
                <a:tc vMerge="1">
                  <a:txBody>
                    <a:bodyPr/>
                    <a:lstStyle/>
                    <a:p>
                      <a:endParaRPr lang="en-US"/>
                    </a:p>
                  </a:txBody>
                  <a:tcPr/>
                </a:tc>
                <a:tc vMerge="1">
                  <a:txBody>
                    <a:bodyPr/>
                    <a:lstStyle/>
                    <a:p>
                      <a:endParaRPr lang="en-US"/>
                    </a:p>
                  </a:txBody>
                  <a:tcPr/>
                </a:tc>
                <a:tc>
                  <a:txBody>
                    <a:bodyPr/>
                    <a:lstStyle/>
                    <a:p>
                      <a:pPr algn="ctr"/>
                      <a:r>
                        <a:rPr lang="en-US" sz="1100" kern="1200" dirty="0" smtClean="0"/>
                        <a:t>Threat Event Frequency</a:t>
                      </a:r>
                    </a:p>
                    <a:p>
                      <a:pPr algn="ctr"/>
                      <a:r>
                        <a:rPr lang="en-US" sz="1100" kern="1200" dirty="0" smtClean="0"/>
                        <a:t>(TEF)</a:t>
                      </a:r>
                      <a:endParaRPr lang="en-US" sz="1100" b="1" kern="1200" dirty="0">
                        <a:solidFill>
                          <a:schemeClr val="lt1"/>
                        </a:solidFill>
                        <a:latin typeface="+mn-lt"/>
                        <a:ea typeface="+mn-ea"/>
                        <a:cs typeface="+mn-cs"/>
                      </a:endParaRPr>
                    </a:p>
                  </a:txBody>
                  <a:tcPr anchor="ctr"/>
                </a:tc>
                <a:tc>
                  <a:txBody>
                    <a:bodyPr/>
                    <a:lstStyle/>
                    <a:p>
                      <a:pPr marL="0" algn="ctr" defTabSz="914400" rtl="0" eaLnBrk="1" latinLnBrk="0" hangingPunct="1"/>
                      <a:r>
                        <a:rPr lang="en-US" sz="1100" kern="1200" dirty="0" smtClean="0"/>
                        <a:t>Threat Capability</a:t>
                      </a:r>
                    </a:p>
                    <a:p>
                      <a:pPr marL="0" algn="ctr" defTabSz="914400" rtl="0" eaLnBrk="1" latinLnBrk="0" hangingPunct="1"/>
                      <a:r>
                        <a:rPr lang="en-US" sz="1100" kern="1200" dirty="0" smtClean="0"/>
                        <a:t>(TCap)</a:t>
                      </a:r>
                      <a:endParaRPr lang="en-US" sz="1100" b="1" kern="1200" dirty="0">
                        <a:solidFill>
                          <a:schemeClr val="lt1"/>
                        </a:solidFill>
                        <a:latin typeface="+mn-lt"/>
                        <a:ea typeface="+mn-ea"/>
                        <a:cs typeface="+mn-cs"/>
                      </a:endParaRPr>
                    </a:p>
                  </a:txBody>
                  <a:tcPr anchor="ctr"/>
                </a:tc>
              </a:tr>
              <a:tr h="417459">
                <a:tc>
                  <a:txBody>
                    <a:bodyPr/>
                    <a:lstStyle/>
                    <a:p>
                      <a:pPr algn="l">
                        <a:spcBef>
                          <a:spcPts val="100"/>
                        </a:spcBef>
                        <a:spcAft>
                          <a:spcPts val="100"/>
                        </a:spcAft>
                      </a:pPr>
                      <a:r>
                        <a:rPr lang="en-US" sz="1000" dirty="0" smtClean="0"/>
                        <a:t>Nation States</a:t>
                      </a:r>
                      <a:endParaRPr lang="en-US" sz="1000" dirty="0"/>
                    </a:p>
                  </a:txBody>
                  <a:tcPr marL="45720" marR="45720" anchor="ctr"/>
                </a:tc>
                <a:tc>
                  <a:txBody>
                    <a:bodyPr/>
                    <a:lstStyle/>
                    <a:p>
                      <a:pPr>
                        <a:spcBef>
                          <a:spcPts val="100"/>
                        </a:spcBef>
                        <a:spcAft>
                          <a:spcPts val="100"/>
                        </a:spcAft>
                      </a:pPr>
                      <a:r>
                        <a:rPr lang="en-US" sz="1000" dirty="0" smtClean="0"/>
                        <a:t>State sponsored professional groups that are engaged</a:t>
                      </a:r>
                      <a:r>
                        <a:rPr lang="en-US" sz="1000" baseline="0" dirty="0" smtClean="0"/>
                        <a:t> </a:t>
                      </a:r>
                      <a:r>
                        <a:rPr lang="en-US" sz="1000" dirty="0" smtClean="0"/>
                        <a:t>in espionage and either clandestine or overt action.</a:t>
                      </a:r>
                      <a:endParaRPr lang="en-US" sz="1000" dirty="0"/>
                    </a:p>
                  </a:txBody>
                  <a:tcPr marL="45720" marR="45720"/>
                </a:tc>
                <a:tc rowSpan="7">
                  <a:txBody>
                    <a:bodyPr/>
                    <a:lstStyle/>
                    <a:p>
                      <a:pPr marL="0" indent="0" algn="l">
                        <a:spcBef>
                          <a:spcPts val="100"/>
                        </a:spcBef>
                        <a:spcAft>
                          <a:spcPts val="100"/>
                        </a:spcAft>
                        <a:buFont typeface="+mj-lt"/>
                        <a:buNone/>
                      </a:pPr>
                      <a:r>
                        <a:rPr lang="en-US" sz="1000" dirty="0" smtClean="0"/>
                        <a:t>The probable</a:t>
                      </a:r>
                      <a:r>
                        <a:rPr lang="en-US" sz="1000" baseline="0" dirty="0" smtClean="0"/>
                        <a:t> </a:t>
                      </a:r>
                      <a:r>
                        <a:rPr lang="en-US" sz="1000" dirty="0" smtClean="0"/>
                        <a:t>frequency, within a</a:t>
                      </a:r>
                      <a:r>
                        <a:rPr lang="en-US" sz="1000" baseline="0" dirty="0" smtClean="0"/>
                        <a:t> </a:t>
                      </a:r>
                      <a:r>
                        <a:rPr lang="en-US" sz="1000" dirty="0" smtClean="0"/>
                        <a:t>given timeframe, that the threat will act in a</a:t>
                      </a:r>
                      <a:r>
                        <a:rPr lang="en-US" sz="1000" baseline="0" dirty="0" smtClean="0"/>
                        <a:t> </a:t>
                      </a:r>
                      <a:r>
                        <a:rPr lang="en-US" sz="1000" dirty="0" smtClean="0"/>
                        <a:t>manner that may result</a:t>
                      </a:r>
                      <a:r>
                        <a:rPr lang="en-US" sz="1000" baseline="0" dirty="0" smtClean="0"/>
                        <a:t> </a:t>
                      </a:r>
                      <a:r>
                        <a:rPr lang="en-US" sz="1000" dirty="0" smtClean="0"/>
                        <a:t>in loss.</a:t>
                      </a:r>
                    </a:p>
                    <a:p>
                      <a:pPr marL="0" indent="0" algn="l">
                        <a:spcBef>
                          <a:spcPts val="100"/>
                        </a:spcBef>
                        <a:spcAft>
                          <a:spcPts val="100"/>
                        </a:spcAft>
                        <a:buFont typeface="+mj-lt"/>
                        <a:buNone/>
                      </a:pPr>
                      <a:endParaRPr lang="en-US" sz="1000" dirty="0" smtClean="0"/>
                    </a:p>
                    <a:p>
                      <a:pPr marL="230188" lvl="1" indent="-230188" algn="l" defTabSz="914400" rtl="0" eaLnBrk="1" latinLnBrk="0" hangingPunct="1">
                        <a:lnSpc>
                          <a:spcPct val="95000"/>
                        </a:lnSpc>
                        <a:spcBef>
                          <a:spcPts val="100"/>
                        </a:spcBef>
                        <a:spcAft>
                          <a:spcPts val="100"/>
                        </a:spcAft>
                        <a:buFont typeface="Wingdings" charset="2"/>
                        <a:buChar char="§"/>
                      </a:pPr>
                      <a:r>
                        <a:rPr lang="en-US" sz="1000" kern="1200" dirty="0" smtClean="0"/>
                        <a:t>Measured in number of times per year that an active attempt is made by this group</a:t>
                      </a:r>
                    </a:p>
                    <a:p>
                      <a:pPr marL="0" indent="0" algn="l">
                        <a:spcBef>
                          <a:spcPts val="100"/>
                        </a:spcBef>
                        <a:spcAft>
                          <a:spcPts val="100"/>
                        </a:spcAft>
                        <a:buFont typeface="Arial" panose="020B0604020202020204" pitchFamily="34" charset="0"/>
                        <a:buNone/>
                      </a:pPr>
                      <a:endParaRPr lang="en-US" sz="1000" dirty="0" smtClean="0"/>
                    </a:p>
                    <a:p>
                      <a:pPr marL="0" indent="0" algn="l">
                        <a:spcBef>
                          <a:spcPts val="100"/>
                        </a:spcBef>
                        <a:spcAft>
                          <a:spcPts val="100"/>
                        </a:spcAft>
                        <a:buFont typeface="Arial" panose="020B0604020202020204" pitchFamily="34" charset="0"/>
                        <a:buNone/>
                      </a:pPr>
                      <a:r>
                        <a:rPr lang="en-US" sz="1000" u="sng" dirty="0" smtClean="0"/>
                        <a:t>Contributing factors</a:t>
                      </a:r>
                    </a:p>
                    <a:p>
                      <a:pPr marL="230188" lvl="1" indent="-230188" algn="l" defTabSz="914400" rtl="0" eaLnBrk="1" latinLnBrk="0" hangingPunct="1">
                        <a:lnSpc>
                          <a:spcPct val="95000"/>
                        </a:lnSpc>
                        <a:spcBef>
                          <a:spcPts val="100"/>
                        </a:spcBef>
                        <a:spcAft>
                          <a:spcPts val="100"/>
                        </a:spcAft>
                        <a:buFont typeface="Wingdings" charset="2"/>
                        <a:buChar char="§"/>
                      </a:pPr>
                      <a:r>
                        <a:rPr lang="en-US" sz="1000" kern="1200" dirty="0" smtClean="0"/>
                        <a:t>Contact Frequency (random, regular, Intentional/Targeted)</a:t>
                      </a:r>
                    </a:p>
                    <a:p>
                      <a:pPr marL="230188" lvl="1" indent="-230188" algn="l" defTabSz="914400" rtl="0" eaLnBrk="1" latinLnBrk="0" hangingPunct="1">
                        <a:lnSpc>
                          <a:spcPct val="95000"/>
                        </a:lnSpc>
                        <a:spcBef>
                          <a:spcPts val="100"/>
                        </a:spcBef>
                        <a:spcAft>
                          <a:spcPts val="100"/>
                        </a:spcAft>
                        <a:buFont typeface="Wingdings" charset="2"/>
                        <a:buChar char="§"/>
                      </a:pPr>
                      <a:r>
                        <a:rPr lang="en-US" sz="1000" kern="1200" dirty="0" smtClean="0"/>
                        <a:t>Probability of Action (likelihood over time that this group may act against asset). Must consider risk to the attacker (aka controls)</a:t>
                      </a:r>
                      <a:endParaRPr lang="en-US" sz="1000" kern="1200" dirty="0" smtClean="0">
                        <a:solidFill>
                          <a:schemeClr val="tx1"/>
                        </a:solidFill>
                        <a:latin typeface="+mn-lt"/>
                        <a:ea typeface="+mn-ea"/>
                        <a:cs typeface="+mn-cs"/>
                      </a:endParaRPr>
                    </a:p>
                  </a:txBody>
                  <a:tcPr marL="45720" marR="45720"/>
                </a:tc>
                <a:tc rowSpan="7">
                  <a:txBody>
                    <a:bodyPr/>
                    <a:lstStyle/>
                    <a:p>
                      <a:pPr marL="0" indent="0" algn="l" defTabSz="914400" rtl="0" eaLnBrk="1" latinLnBrk="0" hangingPunct="1">
                        <a:spcBef>
                          <a:spcPts val="100"/>
                        </a:spcBef>
                        <a:spcAft>
                          <a:spcPts val="100"/>
                        </a:spcAft>
                        <a:buFont typeface="+mj-lt"/>
                        <a:buNone/>
                      </a:pPr>
                      <a:r>
                        <a:rPr lang="en-US" sz="1000" kern="1200" dirty="0" smtClean="0"/>
                        <a:t>The probable level of force that the threat is capable of applying against an asset. </a:t>
                      </a:r>
                    </a:p>
                    <a:p>
                      <a:pPr marL="173736" indent="0" algn="l" defTabSz="914400" rtl="0" eaLnBrk="1" latinLnBrk="0" hangingPunct="1">
                        <a:spcBef>
                          <a:spcPts val="100"/>
                        </a:spcBef>
                        <a:spcAft>
                          <a:spcPts val="100"/>
                        </a:spcAft>
                        <a:buFont typeface="+mj-lt"/>
                        <a:buNone/>
                      </a:pPr>
                      <a:endParaRPr lang="en-US" sz="1000" kern="1200" dirty="0" smtClean="0"/>
                    </a:p>
                    <a:p>
                      <a:pPr marL="173736" indent="0" algn="l" defTabSz="914400" rtl="0" eaLnBrk="1" latinLnBrk="0" hangingPunct="1">
                        <a:spcBef>
                          <a:spcPts val="100"/>
                        </a:spcBef>
                        <a:spcAft>
                          <a:spcPts val="100"/>
                        </a:spcAft>
                        <a:buFont typeface="+mj-lt"/>
                        <a:buNone/>
                      </a:pPr>
                      <a:endParaRPr lang="en-US" sz="1000" kern="1200" dirty="0" smtClean="0"/>
                    </a:p>
                    <a:p>
                      <a:pPr marL="173736" indent="0" algn="l" defTabSz="914400" rtl="0" eaLnBrk="1" latinLnBrk="0" hangingPunct="1">
                        <a:spcBef>
                          <a:spcPts val="100"/>
                        </a:spcBef>
                        <a:spcAft>
                          <a:spcPts val="100"/>
                        </a:spcAft>
                        <a:buFont typeface="+mj-lt"/>
                        <a:buNone/>
                      </a:pPr>
                      <a:endParaRPr lang="en-US" sz="1000" kern="1200" dirty="0" smtClean="0"/>
                    </a:p>
                    <a:p>
                      <a:pPr marL="230188" lvl="1" indent="-230188" algn="l" defTabSz="914400" rtl="0" eaLnBrk="1" latinLnBrk="0" hangingPunct="1">
                        <a:lnSpc>
                          <a:spcPct val="95000"/>
                        </a:lnSpc>
                        <a:spcBef>
                          <a:spcPts val="100"/>
                        </a:spcBef>
                        <a:spcAft>
                          <a:spcPts val="100"/>
                        </a:spcAft>
                        <a:buFont typeface="Wingdings" charset="2"/>
                        <a:buChar char="§"/>
                      </a:pPr>
                      <a:r>
                        <a:rPr lang="en-US" sz="1000" kern="1200" dirty="0" smtClean="0"/>
                        <a:t>Measured using a ratio scale (percentage). </a:t>
                      </a:r>
                    </a:p>
                    <a:p>
                      <a:pPr marL="173736" indent="-171450" algn="l" defTabSz="914400" rtl="0" eaLnBrk="1" latinLnBrk="0" hangingPunct="1">
                        <a:spcBef>
                          <a:spcPts val="100"/>
                        </a:spcBef>
                        <a:spcAft>
                          <a:spcPts val="100"/>
                        </a:spcAft>
                        <a:buFont typeface="Arial" panose="020B0604020202020204" pitchFamily="34" charset="0"/>
                        <a:buChar char="•"/>
                      </a:pPr>
                      <a:endParaRPr lang="en-US" sz="1000" kern="1200" dirty="0" smtClean="0"/>
                    </a:p>
                    <a:p>
                      <a:pPr marL="173736" indent="-171450" algn="l" defTabSz="914400" rtl="0" eaLnBrk="1" latinLnBrk="0" hangingPunct="1">
                        <a:spcBef>
                          <a:spcPts val="100"/>
                        </a:spcBef>
                        <a:spcAft>
                          <a:spcPts val="100"/>
                        </a:spcAft>
                        <a:buFont typeface="Arial" panose="020B0604020202020204" pitchFamily="34" charset="0"/>
                        <a:buChar char="•"/>
                      </a:pPr>
                      <a:endParaRPr lang="en-US" sz="1000" kern="1200" dirty="0" smtClean="0"/>
                    </a:p>
                    <a:p>
                      <a:pPr marL="0" indent="0" algn="l" defTabSz="914400" rtl="0" eaLnBrk="1" latinLnBrk="0" hangingPunct="1">
                        <a:spcBef>
                          <a:spcPts val="100"/>
                        </a:spcBef>
                        <a:spcAft>
                          <a:spcPts val="100"/>
                        </a:spcAft>
                        <a:buFont typeface="Arial" panose="020B0604020202020204" pitchFamily="34" charset="0"/>
                        <a:buNone/>
                      </a:pPr>
                      <a:r>
                        <a:rPr lang="en-US" sz="1000" u="sng" kern="1200" dirty="0" smtClean="0"/>
                        <a:t>Contributing Factors</a:t>
                      </a:r>
                    </a:p>
                    <a:p>
                      <a:pPr marL="230188" lvl="1" indent="-230188" algn="l" defTabSz="914400" rtl="0" eaLnBrk="1" latinLnBrk="0" hangingPunct="1">
                        <a:lnSpc>
                          <a:spcPct val="95000"/>
                        </a:lnSpc>
                        <a:spcBef>
                          <a:spcPts val="100"/>
                        </a:spcBef>
                        <a:spcAft>
                          <a:spcPts val="100"/>
                        </a:spcAft>
                        <a:buFont typeface="Wingdings" charset="2"/>
                        <a:buChar char="§"/>
                      </a:pPr>
                      <a:r>
                        <a:rPr lang="en-US" sz="1000" kern="1200" dirty="0" smtClean="0"/>
                        <a:t>Skills, access, resources, time, funding available to the threat</a:t>
                      </a:r>
                    </a:p>
                    <a:p>
                      <a:pPr marL="230188" lvl="1" indent="-230188" algn="l" defTabSz="914400" rtl="0" eaLnBrk="1" latinLnBrk="0" hangingPunct="1">
                        <a:lnSpc>
                          <a:spcPct val="95000"/>
                        </a:lnSpc>
                        <a:spcBef>
                          <a:spcPts val="100"/>
                        </a:spcBef>
                        <a:spcAft>
                          <a:spcPts val="100"/>
                        </a:spcAft>
                        <a:buFont typeface="Wingdings" charset="2"/>
                        <a:buChar char="§"/>
                      </a:pPr>
                      <a:r>
                        <a:rPr lang="en-US" sz="1000" kern="1200" dirty="0" smtClean="0"/>
                        <a:t>Conceptually similar to administering a “hacker” test and reporting performance as a percentile (i.e., 90th percentile hacker)</a:t>
                      </a:r>
                      <a:endParaRPr lang="en-US" sz="1000" kern="1200" dirty="0" smtClean="0">
                        <a:solidFill>
                          <a:schemeClr val="tx1"/>
                        </a:solidFill>
                        <a:latin typeface="+mn-lt"/>
                        <a:ea typeface="+mn-ea"/>
                        <a:cs typeface="+mn-cs"/>
                      </a:endParaRPr>
                    </a:p>
                  </a:txBody>
                  <a:tcPr marL="45720" marR="45720"/>
                </a:tc>
              </a:tr>
              <a:tr h="578020">
                <a:tc>
                  <a:txBody>
                    <a:bodyPr/>
                    <a:lstStyle/>
                    <a:p>
                      <a:pPr algn="l">
                        <a:spcBef>
                          <a:spcPts val="100"/>
                        </a:spcBef>
                        <a:spcAft>
                          <a:spcPts val="100"/>
                        </a:spcAft>
                      </a:pPr>
                      <a:r>
                        <a:rPr lang="en-US" sz="1000" dirty="0" smtClean="0"/>
                        <a:t>Cyber Criminals</a:t>
                      </a:r>
                      <a:endParaRPr lang="en-US" sz="1000" dirty="0"/>
                    </a:p>
                  </a:txBody>
                  <a:tcPr marL="45720" marR="45720" anchor="ctr"/>
                </a:tc>
                <a:tc>
                  <a:txBody>
                    <a:bodyPr/>
                    <a:lstStyle/>
                    <a:p>
                      <a:pPr>
                        <a:spcBef>
                          <a:spcPts val="100"/>
                        </a:spcBef>
                        <a:spcAft>
                          <a:spcPts val="100"/>
                        </a:spcAft>
                      </a:pPr>
                      <a:r>
                        <a:rPr lang="en-US" sz="1000" dirty="0" smtClean="0"/>
                        <a:t>A generic term for any group of criminal enterprises or</a:t>
                      </a:r>
                      <a:r>
                        <a:rPr lang="en-US" sz="1000" baseline="0" dirty="0" smtClean="0"/>
                        <a:t> </a:t>
                      </a:r>
                      <a:r>
                        <a:rPr lang="en-US" sz="1000" dirty="0" smtClean="0"/>
                        <a:t>loosely organized criminals. They are reasonably well-funded but not as well as a nation state.</a:t>
                      </a:r>
                    </a:p>
                  </a:txBody>
                  <a:tcPr marL="45720" marR="45720"/>
                </a:tc>
                <a:tc vMerge="1">
                  <a:txBody>
                    <a:bodyPr/>
                    <a:lstStyle/>
                    <a:p>
                      <a:pPr marL="0" indent="0">
                        <a:buFont typeface="+mj-lt"/>
                        <a:buNone/>
                      </a:pPr>
                      <a:endParaRPr lang="en-US" sz="1200" baseline="0" dirty="0" smtClean="0"/>
                    </a:p>
                  </a:txBody>
                  <a:tcPr/>
                </a:tc>
                <a:tc vMerge="1">
                  <a:txBody>
                    <a:bodyPr/>
                    <a:lstStyle/>
                    <a:p>
                      <a:pPr marL="0" indent="0">
                        <a:buFont typeface="+mj-lt"/>
                        <a:buNone/>
                      </a:pPr>
                      <a:endParaRPr lang="en-US" sz="1200" baseline="0" dirty="0" smtClean="0"/>
                    </a:p>
                  </a:txBody>
                  <a:tcPr/>
                </a:tc>
              </a:tr>
              <a:tr h="444219">
                <a:tc>
                  <a:txBody>
                    <a:bodyPr/>
                    <a:lstStyle/>
                    <a:p>
                      <a:pPr algn="l">
                        <a:spcBef>
                          <a:spcPts val="100"/>
                        </a:spcBef>
                        <a:spcAft>
                          <a:spcPts val="100"/>
                        </a:spcAft>
                      </a:pPr>
                      <a:r>
                        <a:rPr lang="en-US" sz="1000" dirty="0" smtClean="0"/>
                        <a:t>Privileged Insiders</a:t>
                      </a:r>
                    </a:p>
                    <a:p>
                      <a:pPr algn="l">
                        <a:spcBef>
                          <a:spcPts val="100"/>
                        </a:spcBef>
                        <a:spcAft>
                          <a:spcPts val="100"/>
                        </a:spcAft>
                      </a:pPr>
                      <a:r>
                        <a:rPr lang="en-US" sz="1000" dirty="0" smtClean="0"/>
                        <a:t>(Malicious)</a:t>
                      </a:r>
                      <a:endParaRPr lang="en-US" sz="1000" dirty="0"/>
                    </a:p>
                  </a:txBody>
                  <a:tcPr marL="45720" marR="45720" anchor="ctr"/>
                </a:tc>
                <a:tc rowSpan="3">
                  <a:txBody>
                    <a:bodyPr/>
                    <a:lstStyle/>
                    <a:p>
                      <a:pPr>
                        <a:spcBef>
                          <a:spcPts val="100"/>
                        </a:spcBef>
                        <a:spcAft>
                          <a:spcPts val="100"/>
                        </a:spcAft>
                      </a:pPr>
                      <a:r>
                        <a:rPr lang="en-US" sz="1000" dirty="0" smtClean="0"/>
                        <a:t>People inside your organization with specific access levels,</a:t>
                      </a:r>
                      <a:r>
                        <a:rPr lang="en-US" sz="1000" baseline="0" dirty="0" smtClean="0"/>
                        <a:t> </a:t>
                      </a:r>
                      <a:r>
                        <a:rPr lang="en-US" sz="1000" dirty="0" smtClean="0"/>
                        <a:t>knowledge, or some other privilege for which</a:t>
                      </a:r>
                      <a:r>
                        <a:rPr lang="en-US" sz="1000" baseline="0" dirty="0" smtClean="0"/>
                        <a:t> </a:t>
                      </a:r>
                      <a:r>
                        <a:rPr lang="en-US" sz="1000" dirty="0" smtClean="0"/>
                        <a:t>they do not need to overcome any controls to cause</a:t>
                      </a:r>
                      <a:r>
                        <a:rPr lang="en-US" sz="1000" baseline="0" dirty="0" smtClean="0"/>
                        <a:t> </a:t>
                      </a:r>
                      <a:r>
                        <a:rPr lang="en-US" sz="1000" dirty="0" smtClean="0"/>
                        <a:t>harm.</a:t>
                      </a:r>
                      <a:r>
                        <a:rPr lang="en-US" sz="1000" baseline="0" dirty="0" smtClean="0"/>
                        <a:t> </a:t>
                      </a:r>
                      <a:r>
                        <a:rPr lang="en-US" sz="1000" dirty="0" smtClean="0"/>
                        <a:t>Also people in</a:t>
                      </a:r>
                      <a:r>
                        <a:rPr lang="en-US" sz="1000" baseline="0" dirty="0" smtClean="0"/>
                        <a:t> which </a:t>
                      </a:r>
                      <a:r>
                        <a:rPr lang="en-US" sz="1000" dirty="0" smtClean="0"/>
                        <a:t>the organization</a:t>
                      </a:r>
                      <a:r>
                        <a:rPr lang="en-US" sz="1000" baseline="0" dirty="0" smtClean="0"/>
                        <a:t> has placed </a:t>
                      </a:r>
                      <a:r>
                        <a:rPr lang="en-US" sz="1000" dirty="0" smtClean="0"/>
                        <a:t>trust such that if they wanted to do</a:t>
                      </a:r>
                      <a:r>
                        <a:rPr lang="en-US" sz="1000" baseline="0" dirty="0" smtClean="0"/>
                        <a:t> </a:t>
                      </a:r>
                      <a:r>
                        <a:rPr lang="en-US" sz="1000" dirty="0" smtClean="0"/>
                        <a:t>some harm, they could.</a:t>
                      </a:r>
                    </a:p>
                    <a:p>
                      <a:pPr marL="230188" lvl="1" indent="-230188" algn="l" defTabSz="914400" rtl="0" eaLnBrk="1" latinLnBrk="0" hangingPunct="1">
                        <a:lnSpc>
                          <a:spcPct val="95000"/>
                        </a:lnSpc>
                        <a:spcBef>
                          <a:spcPts val="100"/>
                        </a:spcBef>
                        <a:spcAft>
                          <a:spcPts val="100"/>
                        </a:spcAft>
                        <a:buFont typeface="Wingdings" charset="2"/>
                        <a:buChar char="§"/>
                      </a:pPr>
                      <a:r>
                        <a:rPr lang="en-US" sz="1000" u="sng" kern="1200" dirty="0" smtClean="0"/>
                        <a:t>Malicious</a:t>
                      </a:r>
                      <a:r>
                        <a:rPr lang="en-US" sz="1000" kern="1200" dirty="0" smtClean="0"/>
                        <a:t> – Those whom intend their actions to cause harm</a:t>
                      </a:r>
                    </a:p>
                    <a:p>
                      <a:pPr marL="230188" lvl="1" indent="-230188" algn="l" defTabSz="914400" rtl="0" eaLnBrk="1" latinLnBrk="0" hangingPunct="1">
                        <a:lnSpc>
                          <a:spcPct val="95000"/>
                        </a:lnSpc>
                        <a:spcBef>
                          <a:spcPts val="100"/>
                        </a:spcBef>
                        <a:spcAft>
                          <a:spcPts val="100"/>
                        </a:spcAft>
                        <a:buFont typeface="Wingdings" charset="2"/>
                        <a:buChar char="§"/>
                      </a:pPr>
                      <a:r>
                        <a:rPr lang="en-US" sz="1000" u="sng" kern="1200" dirty="0" smtClean="0"/>
                        <a:t>Error</a:t>
                      </a:r>
                      <a:r>
                        <a:rPr lang="en-US" sz="1000" kern="1200" dirty="0" smtClean="0"/>
                        <a:t> – Those who make mistakes that affect security</a:t>
                      </a:r>
                    </a:p>
                    <a:p>
                      <a:pPr marL="230188" lvl="1" indent="-230188" algn="l" defTabSz="914400" rtl="0" eaLnBrk="1" latinLnBrk="0" hangingPunct="1">
                        <a:lnSpc>
                          <a:spcPct val="95000"/>
                        </a:lnSpc>
                        <a:spcBef>
                          <a:spcPts val="100"/>
                        </a:spcBef>
                        <a:spcAft>
                          <a:spcPts val="100"/>
                        </a:spcAft>
                        <a:buFont typeface="Wingdings" charset="2"/>
                        <a:buChar char="§"/>
                      </a:pPr>
                      <a:r>
                        <a:rPr lang="en-US" sz="1000" u="sng" kern="1200" dirty="0" smtClean="0"/>
                        <a:t>M&amp;A</a:t>
                      </a:r>
                      <a:r>
                        <a:rPr lang="en-US" sz="1000" kern="1200" dirty="0" smtClean="0"/>
                        <a:t> – Malicious activity during M&amp;A scenarios</a:t>
                      </a:r>
                      <a:endParaRPr lang="en-US" sz="1000" kern="1200" dirty="0" smtClean="0">
                        <a:solidFill>
                          <a:schemeClr val="tx1"/>
                        </a:solidFill>
                        <a:latin typeface="+mn-lt"/>
                        <a:ea typeface="+mn-ea"/>
                        <a:cs typeface="+mn-cs"/>
                      </a:endParaRPr>
                    </a:p>
                  </a:txBody>
                  <a:tcPr marL="45720" marR="45720"/>
                </a:tc>
                <a:tc vMerge="1">
                  <a:txBody>
                    <a:bodyPr/>
                    <a:lstStyle/>
                    <a:p>
                      <a:pPr marL="0" indent="0">
                        <a:buFont typeface="+mj-lt"/>
                        <a:buNone/>
                      </a:pPr>
                      <a:endParaRPr lang="en-US" sz="1200" dirty="0"/>
                    </a:p>
                  </a:txBody>
                  <a:tcPr/>
                </a:tc>
                <a:tc vMerge="1">
                  <a:txBody>
                    <a:bodyPr/>
                    <a:lstStyle/>
                    <a:p>
                      <a:pPr marL="0" indent="0">
                        <a:buFont typeface="+mj-lt"/>
                        <a:buNone/>
                      </a:pPr>
                      <a:endParaRPr lang="en-US" sz="1200" dirty="0"/>
                    </a:p>
                  </a:txBody>
                  <a:tcPr/>
                </a:tc>
              </a:tr>
              <a:tr h="444219">
                <a:tc>
                  <a:txBody>
                    <a:bodyPr/>
                    <a:lstStyle/>
                    <a:p>
                      <a:pPr algn="l">
                        <a:spcBef>
                          <a:spcPts val="100"/>
                        </a:spcBef>
                        <a:spcAft>
                          <a:spcPts val="100"/>
                        </a:spcAft>
                      </a:pPr>
                      <a:r>
                        <a:rPr lang="en-US" sz="1000" dirty="0" smtClean="0"/>
                        <a:t>Privileged Insiders</a:t>
                      </a:r>
                    </a:p>
                    <a:p>
                      <a:pPr algn="l">
                        <a:spcBef>
                          <a:spcPts val="100"/>
                        </a:spcBef>
                        <a:spcAft>
                          <a:spcPts val="100"/>
                        </a:spcAft>
                      </a:pPr>
                      <a:r>
                        <a:rPr lang="en-US" sz="1000" dirty="0" smtClean="0"/>
                        <a:t>(Errors)</a:t>
                      </a:r>
                    </a:p>
                  </a:txBody>
                  <a:tcPr marL="45720" marR="45720" anchor="ctr"/>
                </a:tc>
                <a:tc vMerge="1">
                  <a:txBody>
                    <a:bodyPr/>
                    <a:lstStyle/>
                    <a:p>
                      <a:endParaRPr lang="en-US" sz="1200" dirty="0" smtClean="0"/>
                    </a:p>
                  </a:txBody>
                  <a:tcPr/>
                </a:tc>
                <a:tc vMerge="1">
                  <a:txBody>
                    <a:bodyPr/>
                    <a:lstStyle/>
                    <a:p>
                      <a:pPr marL="0" indent="0">
                        <a:buFont typeface="+mj-lt"/>
                        <a:buNone/>
                      </a:pPr>
                      <a:endParaRPr lang="en-US" sz="1200" dirty="0"/>
                    </a:p>
                  </a:txBody>
                  <a:tcPr/>
                </a:tc>
                <a:tc vMerge="1">
                  <a:txBody>
                    <a:bodyPr/>
                    <a:lstStyle/>
                    <a:p>
                      <a:pPr marL="0" indent="0">
                        <a:buFont typeface="+mj-lt"/>
                        <a:buNone/>
                      </a:pPr>
                      <a:endParaRPr lang="en-US" sz="1200" dirty="0"/>
                    </a:p>
                  </a:txBody>
                  <a:tcPr/>
                </a:tc>
              </a:tr>
              <a:tr h="701117">
                <a:tc>
                  <a:txBody>
                    <a:bodyPr/>
                    <a:lstStyle/>
                    <a:p>
                      <a:pPr algn="l">
                        <a:spcBef>
                          <a:spcPts val="100"/>
                        </a:spcBef>
                        <a:spcAft>
                          <a:spcPts val="100"/>
                        </a:spcAft>
                      </a:pPr>
                      <a:r>
                        <a:rPr lang="en-US" sz="1000" dirty="0" smtClean="0"/>
                        <a:t>Privileged Insiders</a:t>
                      </a:r>
                    </a:p>
                    <a:p>
                      <a:pPr algn="l">
                        <a:spcBef>
                          <a:spcPts val="100"/>
                        </a:spcBef>
                        <a:spcAft>
                          <a:spcPts val="100"/>
                        </a:spcAft>
                      </a:pPr>
                      <a:r>
                        <a:rPr lang="en-US" sz="1000" dirty="0" smtClean="0"/>
                        <a:t>(M&amp;A)</a:t>
                      </a:r>
                    </a:p>
                  </a:txBody>
                  <a:tcPr marL="45720" marR="45720" anchor="ctr"/>
                </a:tc>
                <a:tc vMerge="1">
                  <a:txBody>
                    <a:bodyPr/>
                    <a:lstStyle/>
                    <a:p>
                      <a:endParaRPr lang="en-US" sz="1200" dirty="0" smtClean="0"/>
                    </a:p>
                  </a:txBody>
                  <a:tcPr/>
                </a:tc>
                <a:tc vMerge="1">
                  <a:txBody>
                    <a:bodyPr/>
                    <a:lstStyle/>
                    <a:p>
                      <a:pPr marL="0" indent="0">
                        <a:buFont typeface="+mj-lt"/>
                        <a:buNone/>
                      </a:pPr>
                      <a:endParaRPr lang="en-US" sz="1200" dirty="0"/>
                    </a:p>
                  </a:txBody>
                  <a:tcPr/>
                </a:tc>
                <a:tc vMerge="1">
                  <a:txBody>
                    <a:bodyPr/>
                    <a:lstStyle/>
                    <a:p>
                      <a:pPr marL="0" indent="0">
                        <a:buFont typeface="+mj-lt"/>
                        <a:buNone/>
                      </a:pPr>
                      <a:endParaRPr lang="en-US" sz="1200" dirty="0"/>
                    </a:p>
                  </a:txBody>
                  <a:tcPr/>
                </a:tc>
              </a:tr>
              <a:tr h="604781">
                <a:tc>
                  <a:txBody>
                    <a:bodyPr/>
                    <a:lstStyle/>
                    <a:p>
                      <a:pPr algn="l">
                        <a:spcBef>
                          <a:spcPts val="100"/>
                        </a:spcBef>
                        <a:spcAft>
                          <a:spcPts val="100"/>
                        </a:spcAft>
                      </a:pPr>
                      <a:r>
                        <a:rPr lang="en-US" sz="1000" dirty="0" smtClean="0"/>
                        <a:t>Non-Privileged Insiders</a:t>
                      </a:r>
                    </a:p>
                    <a:p>
                      <a:pPr algn="l">
                        <a:spcBef>
                          <a:spcPts val="100"/>
                        </a:spcBef>
                        <a:spcAft>
                          <a:spcPts val="100"/>
                        </a:spcAft>
                      </a:pPr>
                      <a:r>
                        <a:rPr lang="en-US" sz="1000" dirty="0" smtClean="0"/>
                        <a:t>(Malicious)</a:t>
                      </a:r>
                    </a:p>
                  </a:txBody>
                  <a:tcPr marL="45720" marR="45720" anchor="ctr"/>
                </a:tc>
                <a:tc>
                  <a:txBody>
                    <a:bodyPr/>
                    <a:lstStyle/>
                    <a:p>
                      <a:pPr>
                        <a:spcBef>
                          <a:spcPts val="100"/>
                        </a:spcBef>
                        <a:spcAft>
                          <a:spcPts val="100"/>
                        </a:spcAft>
                      </a:pPr>
                      <a:r>
                        <a:rPr lang="en-US" sz="1000" dirty="0" smtClean="0"/>
                        <a:t>Everyone inside the organization</a:t>
                      </a:r>
                      <a:r>
                        <a:rPr lang="en-US" sz="1000" baseline="0" dirty="0" smtClean="0"/>
                        <a:t> who isn’t privileged</a:t>
                      </a:r>
                      <a:r>
                        <a:rPr lang="en-US" sz="1000" dirty="0" smtClean="0"/>
                        <a:t>.</a:t>
                      </a:r>
                      <a:r>
                        <a:rPr lang="en-US" sz="1000" baseline="0" dirty="0" smtClean="0"/>
                        <a:t> </a:t>
                      </a:r>
                      <a:r>
                        <a:rPr lang="en-US" sz="1000" dirty="0" smtClean="0"/>
                        <a:t>These are the people who have to</a:t>
                      </a:r>
                      <a:r>
                        <a:rPr lang="en-US" sz="1000" baseline="0" dirty="0" smtClean="0"/>
                        <a:t> </a:t>
                      </a:r>
                      <a:r>
                        <a:rPr lang="en-US" sz="1000" dirty="0" smtClean="0"/>
                        <a:t>overcome some</a:t>
                      </a:r>
                      <a:r>
                        <a:rPr lang="en-US" sz="1000" baseline="0" dirty="0" smtClean="0"/>
                        <a:t> </a:t>
                      </a:r>
                      <a:r>
                        <a:rPr lang="en-US" sz="1000" dirty="0" smtClean="0"/>
                        <a:t>form of resistive control in order to affect harm.</a:t>
                      </a:r>
                    </a:p>
                  </a:txBody>
                  <a:tcPr marL="45720" marR="45720"/>
                </a:tc>
                <a:tc vMerge="1">
                  <a:txBody>
                    <a:bodyPr/>
                    <a:lstStyle/>
                    <a:p>
                      <a:pPr marL="0" lvl="0" indent="0">
                        <a:buFont typeface="+mj-lt"/>
                        <a:buNone/>
                      </a:pPr>
                      <a:endParaRPr lang="en-US" sz="1200" kern="1200" baseline="0" dirty="0">
                        <a:solidFill>
                          <a:schemeClr val="dk1"/>
                        </a:solidFill>
                        <a:latin typeface="+mn-lt"/>
                        <a:ea typeface="+mn-ea"/>
                        <a:cs typeface="+mn-cs"/>
                      </a:endParaRPr>
                    </a:p>
                  </a:txBody>
                  <a:tcPr/>
                </a:tc>
                <a:tc vMerge="1">
                  <a:txBody>
                    <a:bodyPr/>
                    <a:lstStyle/>
                    <a:p>
                      <a:pPr marL="0" lvl="0" indent="0">
                        <a:buFont typeface="+mj-lt"/>
                        <a:buNone/>
                      </a:pPr>
                      <a:endParaRPr lang="en-US" sz="1200" kern="1200" baseline="0" dirty="0">
                        <a:solidFill>
                          <a:schemeClr val="dk1"/>
                        </a:solidFill>
                        <a:latin typeface="+mn-lt"/>
                        <a:ea typeface="+mn-ea"/>
                        <a:cs typeface="+mn-cs"/>
                      </a:endParaRPr>
                    </a:p>
                  </a:txBody>
                  <a:tcPr/>
                </a:tc>
              </a:tr>
              <a:tr h="578020">
                <a:tc>
                  <a:txBody>
                    <a:bodyPr/>
                    <a:lstStyle/>
                    <a:p>
                      <a:pPr algn="l">
                        <a:spcBef>
                          <a:spcPts val="100"/>
                        </a:spcBef>
                        <a:spcAft>
                          <a:spcPts val="100"/>
                        </a:spcAft>
                      </a:pPr>
                      <a:r>
                        <a:rPr lang="en-US" sz="1000" dirty="0" smtClean="0"/>
                        <a:t>Hacktivists / </a:t>
                      </a:r>
                      <a:br>
                        <a:rPr lang="en-US" sz="1000" dirty="0" smtClean="0"/>
                      </a:br>
                      <a:r>
                        <a:rPr lang="en-US" sz="1000" dirty="0" smtClean="0"/>
                        <a:t>Eco-Terrorist</a:t>
                      </a:r>
                    </a:p>
                  </a:txBody>
                  <a:tcPr marL="45720" marR="45720" anchor="ctr"/>
                </a:tc>
                <a:tc>
                  <a:txBody>
                    <a:bodyPr/>
                    <a:lstStyle/>
                    <a:p>
                      <a:pPr>
                        <a:spcBef>
                          <a:spcPts val="100"/>
                        </a:spcBef>
                        <a:spcAft>
                          <a:spcPts val="100"/>
                        </a:spcAft>
                      </a:pPr>
                      <a:r>
                        <a:rPr lang="en-US" sz="1000" dirty="0" smtClean="0"/>
                        <a:t>Generic</a:t>
                      </a:r>
                      <a:r>
                        <a:rPr lang="en-US" sz="1000" baseline="0" dirty="0" smtClean="0"/>
                        <a:t> term for those that are interested in embarrassing and making moral, disciplined, or some other conscientious argument expressed through some cyber means.</a:t>
                      </a:r>
                      <a:endParaRPr lang="en-US" sz="1000" dirty="0" smtClean="0"/>
                    </a:p>
                  </a:txBody>
                  <a:tcPr marL="45720" marR="45720"/>
                </a:tc>
                <a:tc vMerge="1">
                  <a:txBody>
                    <a:bodyPr/>
                    <a:lstStyle/>
                    <a:p>
                      <a:pPr marL="171450" indent="-171450" algn="l">
                        <a:buFont typeface="Arial" panose="020B0604020202020204" pitchFamily="34" charset="0"/>
                        <a:buChar char="•"/>
                      </a:pPr>
                      <a:endParaRPr lang="en-US" sz="1100" dirty="0" smtClean="0"/>
                    </a:p>
                  </a:txBody>
                  <a:tcPr/>
                </a:tc>
                <a:tc vMerge="1">
                  <a:txBody>
                    <a:bodyPr/>
                    <a:lstStyle/>
                    <a:p>
                      <a:pPr marL="173736" indent="-171450" algn="l" defTabSz="914400" rtl="0" eaLnBrk="1" latinLnBrk="0" hangingPunct="1">
                        <a:buFont typeface="Arial" panose="020B0604020202020204" pitchFamily="34" charset="0"/>
                        <a:buChar char="•"/>
                      </a:pPr>
                      <a:endParaRPr lang="en-US" sz="1100" kern="120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26396305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System" displayName="System" id="84d7f61d-dc51-4cc8-88d6-47fb0e1ff45f" isdomainofvalue="False" dataSourceId="48fa6163-1531-4a87-94de-0b452a90193c"/>
</file>

<file path=customXml/item2.xml><?xml version="1.0" encoding="utf-8"?>
<AllExternalAdhocVariableMappings/>
</file>

<file path=customXml/item3.xml><?xml version="1.0" encoding="utf-8"?>
<VariableListDefinition name="AD_HOC" displayName="AD_HOC" id="b1771143-fc79-41db-b64c-0b0d41ef1bcd" isdomainofvalue="False" dataSourceId="1677d246-e6f8-45d5-9153-f9ea2e5d516e"/>
</file>

<file path=customXml/item4.xml><?xml version="1.0" encoding="utf-8"?>
<VariableList UniqueId="aeb30650-05e4-44ab-96c0-764d453ba0df" Name="Computed" ContentType="XML" MajorVersion="0" MinorVersion="1" isLocalCopy="False" IsBaseObject="False" DataSourceId="dab046d9-8d46-47d4-841e-48c216c7b398" DataSourceMajorVersion="0" DataSourceMinorVersion="1"/>
</file>

<file path=customXml/item5.xml><?xml version="1.0" encoding="utf-8"?>
<VariableListDefinition name="Computed" displayName="Computed" id="aeb30650-05e4-44ab-96c0-764d453ba0df" isdomainofvalue="False" dataSourceId="dab046d9-8d46-47d4-841e-48c216c7b398"/>
</file>

<file path=customXml/item6.xml><?xml version="1.0" encoding="utf-8"?>
<VariableList UniqueId="b1771143-fc79-41db-b64c-0b0d41ef1bcd" Name="AD_HOC" ContentType="XML" MajorVersion="0" MinorVersion="1" isLocalCopy="False" IsBaseObject="False" DataSourceId="1677d246-e6f8-45d5-9153-f9ea2e5d516e" DataSourceMajorVersion="0" DataSourceMinorVersion="1"/>
</file>

<file path=customXml/item7.xml><?xml version="1.0" encoding="utf-8"?>
<VariableList UniqueId="84d7f61d-dc51-4cc8-88d6-47fb0e1ff45f" Name="System" ContentType="XML" MajorVersion="0" MinorVersion="1" isLocalCopy="False" IsBaseObject="False" DataSourceId="48fa6163-1531-4a87-94de-0b452a90193c" DataSourceMajorVersion="0" DataSourceMinorVersion="1"/>
</file>

<file path=customXml/itemProps1.xml><?xml version="1.0" encoding="utf-8"?>
<ds:datastoreItem xmlns:ds="http://schemas.openxmlformats.org/officeDocument/2006/customXml" ds:itemID="{D3BD8D4B-6266-47C3-9C66-777B91D51913}">
  <ds:schemaRefs/>
</ds:datastoreItem>
</file>

<file path=customXml/itemProps2.xml><?xml version="1.0" encoding="utf-8"?>
<ds:datastoreItem xmlns:ds="http://schemas.openxmlformats.org/officeDocument/2006/customXml" ds:itemID="{FAF3BE92-51D0-46E9-AAE5-04F479B680E2}">
  <ds:schemaRefs/>
</ds:datastoreItem>
</file>

<file path=customXml/itemProps3.xml><?xml version="1.0" encoding="utf-8"?>
<ds:datastoreItem xmlns:ds="http://schemas.openxmlformats.org/officeDocument/2006/customXml" ds:itemID="{BB9A887D-627D-40EB-A5FD-0D888D49361D}">
  <ds:schemaRefs/>
</ds:datastoreItem>
</file>

<file path=customXml/itemProps4.xml><?xml version="1.0" encoding="utf-8"?>
<ds:datastoreItem xmlns:ds="http://schemas.openxmlformats.org/officeDocument/2006/customXml" ds:itemID="{FF43B56B-2403-4C79-AC1C-C9099C3D5F5B}">
  <ds:schemaRefs/>
</ds:datastoreItem>
</file>

<file path=customXml/itemProps5.xml><?xml version="1.0" encoding="utf-8"?>
<ds:datastoreItem xmlns:ds="http://schemas.openxmlformats.org/officeDocument/2006/customXml" ds:itemID="{C48165EB-AA6A-491A-B40E-DDD687E6366D}">
  <ds:schemaRefs/>
</ds:datastoreItem>
</file>

<file path=customXml/itemProps6.xml><?xml version="1.0" encoding="utf-8"?>
<ds:datastoreItem xmlns:ds="http://schemas.openxmlformats.org/officeDocument/2006/customXml" ds:itemID="{4C4D4556-DA22-44AC-9921-C56862A38DFB}">
  <ds:schemaRefs/>
</ds:datastoreItem>
</file>

<file path=customXml/itemProps7.xml><?xml version="1.0" encoding="utf-8"?>
<ds:datastoreItem xmlns:ds="http://schemas.openxmlformats.org/officeDocument/2006/customXml" ds:itemID="{AD8D4958-0500-43F7-87EC-7910792EE80B}">
  <ds:schemaRefs/>
</ds:datastoreItem>
</file>

<file path=docProps/app.xml><?xml version="1.0" encoding="utf-8"?>
<Properties xmlns="http://schemas.openxmlformats.org/officeDocument/2006/extended-properties" xmlns:vt="http://schemas.openxmlformats.org/officeDocument/2006/docPropsVTypes">
  <Template>Foundry</Template>
  <TotalTime>3185</TotalTime>
  <Words>1568</Words>
  <Application>Microsoft Office PowerPoint</Application>
  <PresentationFormat>On-screen Show (4:3)</PresentationFormat>
  <Paragraphs>404</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Foundry</vt:lpstr>
      <vt:lpstr>think-cell Slide</vt:lpstr>
      <vt:lpstr>Creating a Cyber Risk Intelligence Framework</vt:lpstr>
      <vt:lpstr>Risk Intelligence</vt:lpstr>
      <vt:lpstr>Cyber Risk Intelligence Overview</vt:lpstr>
      <vt:lpstr>Incident Response Life Cycle</vt:lpstr>
      <vt:lpstr>Threat Intelligence Cycle</vt:lpstr>
      <vt:lpstr>Risk Analysis Model</vt:lpstr>
      <vt:lpstr>Cyber Risk Intelligence Model</vt:lpstr>
      <vt:lpstr>Risk Variables for Threat Modeling</vt:lpstr>
      <vt:lpstr>Basic Threat Communities</vt:lpstr>
      <vt:lpstr>Sample Threat Profile</vt:lpstr>
      <vt:lpstr>Threat Rating Tables</vt:lpstr>
      <vt:lpstr>VERIS Incident Classification Overview</vt:lpstr>
      <vt:lpstr>Mapping VERIS to FAIR</vt:lpstr>
      <vt:lpstr>Determining Threat Values from SMEs</vt:lpstr>
      <vt:lpstr>Updating SME Estimates with Forecast Accuracy Graphs (Brier Scoring)</vt:lpstr>
      <vt:lpstr>High Level Process and Responsibilities</vt:lpstr>
      <vt:lpstr>PowerPoint Presentation</vt:lpstr>
    </vt:vector>
  </TitlesOfParts>
  <Company>TIAA-CREF</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Onscreen vs offscreen templates</dc:title>
  <dc:creator/>
  <cp:lastModifiedBy>Jack Freund</cp:lastModifiedBy>
  <cp:revision>419</cp:revision>
  <cp:lastPrinted>2016-10-01T23:22:30Z</cp:lastPrinted>
  <dcterms:created xsi:type="dcterms:W3CDTF">2016-01-08T21:25:02Z</dcterms:created>
  <dcterms:modified xsi:type="dcterms:W3CDTF">2016-10-04T13:42:38Z</dcterms:modified>
</cp:coreProperties>
</file>