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9"/>
  </p:notesMasterIdLst>
  <p:handoutMasterIdLst>
    <p:handoutMasterId r:id="rId30"/>
  </p:handoutMasterIdLst>
  <p:sldIdLst>
    <p:sldId id="433" r:id="rId6"/>
    <p:sldId id="478" r:id="rId7"/>
    <p:sldId id="479" r:id="rId8"/>
    <p:sldId id="480" r:id="rId9"/>
    <p:sldId id="481" r:id="rId10"/>
    <p:sldId id="482" r:id="rId11"/>
    <p:sldId id="483" r:id="rId12"/>
    <p:sldId id="484" r:id="rId13"/>
    <p:sldId id="485" r:id="rId14"/>
    <p:sldId id="486" r:id="rId15"/>
    <p:sldId id="499" r:id="rId16"/>
    <p:sldId id="487" r:id="rId17"/>
    <p:sldId id="488" r:id="rId18"/>
    <p:sldId id="489" r:id="rId19"/>
    <p:sldId id="490" r:id="rId20"/>
    <p:sldId id="491" r:id="rId21"/>
    <p:sldId id="492" r:id="rId22"/>
    <p:sldId id="493" r:id="rId23"/>
    <p:sldId id="494" r:id="rId24"/>
    <p:sldId id="495" r:id="rId25"/>
    <p:sldId id="496" r:id="rId26"/>
    <p:sldId id="497" r:id="rId27"/>
    <p:sldId id="500"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759">
          <p15:clr>
            <a:srgbClr val="A4A3A4"/>
          </p15:clr>
        </p15:guide>
        <p15:guide id="4" pos="36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E8E8E8"/>
    <a:srgbClr val="C7C7C7"/>
    <a:srgbClr val="CBCBCB"/>
    <a:srgbClr val="D25110"/>
    <a:srgbClr val="F39363"/>
    <a:srgbClr val="DD5511"/>
    <a:srgbClr val="E85912"/>
    <a:srgbClr val="F795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6" autoAdjust="0"/>
    <p:restoredTop sz="72382" autoAdjust="0"/>
  </p:normalViewPr>
  <p:slideViewPr>
    <p:cSldViewPr snapToObjects="1">
      <p:cViewPr varScale="1">
        <p:scale>
          <a:sx n="65" d="100"/>
          <a:sy n="65" d="100"/>
        </p:scale>
        <p:origin x="53" y="86"/>
      </p:cViewPr>
      <p:guideLst>
        <p:guide orient="horz" pos="1620"/>
        <p:guide pos="2880"/>
        <p:guide pos="5759"/>
        <p:guide pos="36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8" d="100"/>
          <a:sy n="98" d="100"/>
        </p:scale>
        <p:origin x="-35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085FC3-22FD-4CFA-8CA8-763E5A20BC3A}" type="datetimeFigureOut">
              <a:rPr lang="en-CA" smtClean="0"/>
              <a:t>03/10/2016</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130916-DA7F-4A49-8996-99A4FE26C344}" type="slidenum">
              <a:rPr lang="en-CA" smtClean="0"/>
              <a:t>‹#›</a:t>
            </a:fld>
            <a:endParaRPr lang="en-CA" dirty="0"/>
          </a:p>
        </p:txBody>
      </p:sp>
    </p:spTree>
    <p:extLst>
      <p:ext uri="{BB962C8B-B14F-4D97-AF65-F5344CB8AC3E}">
        <p14:creationId xmlns:p14="http://schemas.microsoft.com/office/powerpoint/2010/main" val="8859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D5C6E-29C4-4AEE-93ED-458BF77CC72F}" type="datetimeFigureOut">
              <a:rPr lang="en-CA" smtClean="0"/>
              <a:t>03/10/2016</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C0926-AB6C-417D-8172-2182D84772E6}" type="slidenum">
              <a:rPr lang="en-CA" smtClean="0"/>
              <a:t>‹#›</a:t>
            </a:fld>
            <a:endParaRPr lang="en-CA" dirty="0"/>
          </a:p>
        </p:txBody>
      </p:sp>
    </p:spTree>
    <p:extLst>
      <p:ext uri="{BB962C8B-B14F-4D97-AF65-F5344CB8AC3E}">
        <p14:creationId xmlns:p14="http://schemas.microsoft.com/office/powerpoint/2010/main" val="44180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64C0926-AB6C-417D-8172-2182D84772E6}" type="slidenum">
              <a:rPr lang="en-CA" smtClean="0"/>
              <a:t>1</a:t>
            </a:fld>
            <a:endParaRPr lang="en-CA" dirty="0"/>
          </a:p>
        </p:txBody>
      </p:sp>
    </p:spTree>
    <p:extLst>
      <p:ext uri="{BB962C8B-B14F-4D97-AF65-F5344CB8AC3E}">
        <p14:creationId xmlns:p14="http://schemas.microsoft.com/office/powerpoint/2010/main" val="29499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what is needed to spend the coins.</a:t>
            </a:r>
          </a:p>
          <a:p>
            <a:r>
              <a:rPr lang="en-US" dirty="0" smtClean="0"/>
              <a:t>…Now</a:t>
            </a:r>
            <a:r>
              <a:rPr lang="en-US" baseline="0" dirty="0" smtClean="0"/>
              <a:t> that we looked at addresses, let’s take a look at Wallets…</a:t>
            </a:r>
            <a:endParaRPr lang="en-US" dirty="0" smtClean="0"/>
          </a:p>
          <a:p>
            <a:endParaRPr lang="en-US" dirty="0" smtClean="0"/>
          </a:p>
          <a:p>
            <a:r>
              <a:rPr lang="en-US" dirty="0" smtClean="0"/>
              <a:t>Transaction, amount</a:t>
            </a:r>
            <a:r>
              <a:rPr lang="en-US" baseline="0" dirty="0" smtClean="0"/>
              <a:t> and destination are also needed</a:t>
            </a:r>
          </a:p>
          <a:p>
            <a:r>
              <a:rPr lang="en-US" baseline="0" dirty="0" smtClean="0"/>
              <a:t>1 - Original script is hashed and the hash is compared with the one in the transaction</a:t>
            </a:r>
          </a:p>
          <a:p>
            <a:r>
              <a:rPr lang="en-US" baseline="0" dirty="0" smtClean="0"/>
              <a:t>2 – Signature is then compared with the </a:t>
            </a:r>
            <a:r>
              <a:rPr lang="en-US" baseline="0" dirty="0" err="1" smtClean="0"/>
              <a:t>pubkey</a:t>
            </a:r>
            <a:r>
              <a:rPr lang="en-US" baseline="0" dirty="0" smtClean="0"/>
              <a:t> in the original script</a:t>
            </a:r>
          </a:p>
          <a:p>
            <a:r>
              <a:rPr lang="en-US" baseline="0" dirty="0" smtClean="0"/>
              <a:t>If 1 and 2 are satisfied, the funds are transferred.</a:t>
            </a:r>
            <a:endParaRPr lang="en-US" dirty="0" smtClean="0"/>
          </a:p>
        </p:txBody>
      </p:sp>
      <p:sp>
        <p:nvSpPr>
          <p:cNvPr id="4" name="Slide Number Placeholder 3"/>
          <p:cNvSpPr>
            <a:spLocks noGrp="1"/>
          </p:cNvSpPr>
          <p:nvPr>
            <p:ph type="sldNum" sz="quarter" idx="10"/>
          </p:nvPr>
        </p:nvSpPr>
        <p:spPr/>
        <p:txBody>
          <a:bodyPr/>
          <a:lstStyle/>
          <a:p>
            <a:fld id="{C5849880-388C-4705-9ED6-5161F8D5A47F}" type="slidenum">
              <a:rPr lang="en-US" smtClean="0"/>
              <a:t>10</a:t>
            </a:fld>
            <a:endParaRPr lang="en-US"/>
          </a:p>
        </p:txBody>
      </p:sp>
    </p:spTree>
    <p:extLst>
      <p:ext uri="{BB962C8B-B14F-4D97-AF65-F5344CB8AC3E}">
        <p14:creationId xmlns:p14="http://schemas.microsoft.com/office/powerpoint/2010/main" val="112509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Scripting Language The </a:t>
            </a:r>
            <a:r>
              <a:rPr lang="en-US" sz="1200" kern="1200" dirty="0" err="1" smtClean="0">
                <a:solidFill>
                  <a:schemeClr val="tx1"/>
                </a:solidFill>
                <a:effectLst/>
                <a:latin typeface="+mn-lt"/>
                <a:ea typeface="+mn-ea"/>
                <a:cs typeface="+mn-cs"/>
              </a:rPr>
              <a:t>bitcoin</a:t>
            </a:r>
            <a:r>
              <a:rPr lang="en-US" sz="1200" kern="1200" dirty="0" smtClean="0">
                <a:solidFill>
                  <a:schemeClr val="tx1"/>
                </a:solidFill>
                <a:effectLst/>
                <a:latin typeface="+mn-lt"/>
                <a:ea typeface="+mn-ea"/>
                <a:cs typeface="+mn-cs"/>
              </a:rPr>
              <a:t> transaction script language, called Script, is a Forth-like reverse-polish notation stack-based execution language. If that sounds like gibberish, you probably haven’t studied 1960’s programming languages. Script is a very simple language that was designed to be limited in scope and executable on a range of hardware, perhaps as simple as an embedded device, such as a handheld calculator. It requires minimal processing and cannot do many of the fancy things modern programming languages can do. In the case of programmable money, that is a deliberate security feature.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Pay-to-script-hash addresses Another important part of the P2SH feature is the ability to encode a script hash as an address, as defined in BIP0013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Benefits of pay-to-script-hash The pay-to-script-hash feature offers the following benefits compared to the direct use of complex scripts in locking outputs: Complex scripts are replaced by shorter fingerprints in the transaction output, making the transaction smaller. Scripts can be coded as an address, so the sender and the sender’s wallet don’t need complex engineering to implement P2SH. P2SH shifts the burden of constructing the script to the recipient, not the sender. P2SH shifts the burden in data storage for the long script from the output (which is in the UTXO set and therefore affect memory) to the input (only stored on the </a:t>
            </a:r>
            <a:r>
              <a:rPr lang="en-US" sz="1200" kern="1200" dirty="0" err="1" smtClean="0">
                <a:solidFill>
                  <a:schemeClr val="tx1"/>
                </a:solidFill>
                <a:effectLst/>
                <a:latin typeface="+mn-lt"/>
                <a:ea typeface="+mn-ea"/>
                <a:cs typeface="+mn-cs"/>
              </a:rPr>
              <a:t>blockchain</a:t>
            </a:r>
            <a:r>
              <a:rPr lang="en-US" sz="1200" kern="1200" dirty="0" smtClean="0">
                <a:solidFill>
                  <a:schemeClr val="tx1"/>
                </a:solidFill>
                <a:effectLst/>
                <a:latin typeface="+mn-lt"/>
                <a:ea typeface="+mn-ea"/>
                <a:cs typeface="+mn-cs"/>
              </a:rPr>
              <a:t>). P2SH shifts the burden in data storage for the long script from the present time (payment) to a future time (when it is spent). P2SH shifts the transaction fee cost of a long script from the sender to the recipient, who has to include the long redeem script to spend it.</a:t>
            </a:r>
          </a:p>
          <a:p>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11</a:t>
            </a:fld>
            <a:endParaRPr lang="en-US"/>
          </a:p>
        </p:txBody>
      </p:sp>
    </p:spTree>
    <p:extLst>
      <p:ext uri="{BB962C8B-B14F-4D97-AF65-F5344CB8AC3E}">
        <p14:creationId xmlns:p14="http://schemas.microsoft.com/office/powerpoint/2010/main" val="126646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…wallets are key chains and key management is a</a:t>
            </a:r>
            <a:r>
              <a:rPr lang="en-US" sz="1200" b="0" i="0" kern="1200" baseline="0" dirty="0" smtClean="0">
                <a:solidFill>
                  <a:schemeClr val="tx1"/>
                </a:solidFill>
                <a:effectLst/>
                <a:latin typeface="+mn-lt"/>
                <a:ea typeface="+mn-ea"/>
                <a:cs typeface="+mn-cs"/>
              </a:rPr>
              <a:t> vital aspect. Here is how addresses are created and managed…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Wallet Backups</a:t>
            </a:r>
          </a:p>
          <a:p>
            <a:r>
              <a:rPr lang="en-US" sz="1200" b="0" i="0" kern="1200" dirty="0" smtClean="0">
                <a:solidFill>
                  <a:schemeClr val="tx1"/>
                </a:solidFill>
                <a:effectLst/>
                <a:latin typeface="+mn-lt"/>
                <a:ea typeface="+mn-ea"/>
                <a:cs typeface="+mn-cs"/>
              </a:rPr>
              <a:t>An old copy of a wallet with its old password is often easily retrievable via an existing backup facility (</a:t>
            </a:r>
            <a:r>
              <a:rPr lang="en-US" sz="1200" b="1" i="0" kern="1200" dirty="0" smtClean="0">
                <a:solidFill>
                  <a:schemeClr val="tx1"/>
                </a:solidFill>
                <a:effectLst/>
                <a:latin typeface="+mn-lt"/>
                <a:ea typeface="+mn-ea"/>
                <a:cs typeface="+mn-cs"/>
              </a:rPr>
              <a:t>particularly Apple Time-Machine</a:t>
            </a:r>
            <a:r>
              <a:rPr lang="en-US" sz="1200" b="0" i="0" kern="1200" dirty="0" smtClean="0">
                <a:solidFill>
                  <a:schemeClr val="tx1"/>
                </a:solidFill>
                <a:effectLst/>
                <a:latin typeface="+mn-lt"/>
                <a:ea typeface="+mn-ea"/>
                <a:cs typeface="+mn-cs"/>
              </a:rPr>
              <a:t>): draining that old wallet, with its old password, drains the current wallet with the current password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Client side wallets: PC</a:t>
            </a:r>
            <a:r>
              <a:rPr lang="en-US" sz="1200" b="0" i="0" kern="1200" baseline="0" dirty="0" smtClean="0">
                <a:solidFill>
                  <a:schemeClr val="tx1"/>
                </a:solidFill>
                <a:effectLst/>
                <a:latin typeface="+mn-lt"/>
                <a:ea typeface="+mn-ea"/>
                <a:cs typeface="+mn-cs"/>
              </a:rPr>
              <a:t> and mobile – mobile does not have the entire copy of the </a:t>
            </a:r>
            <a:r>
              <a:rPr lang="en-US" sz="1200" b="0" i="0" kern="1200" baseline="0" dirty="0" err="1" smtClean="0">
                <a:solidFill>
                  <a:schemeClr val="tx1"/>
                </a:solidFill>
                <a:effectLst/>
                <a:latin typeface="+mn-lt"/>
                <a:ea typeface="+mn-ea"/>
                <a:cs typeface="+mn-cs"/>
              </a:rPr>
              <a:t>blockchain</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Web wallets: “online banking” (good bye anonymity, hello bitcoin license), </a:t>
            </a:r>
            <a:r>
              <a:rPr lang="en-US" sz="1200" b="0" i="0" kern="1200" baseline="0" dirty="0" err="1" smtClean="0">
                <a:solidFill>
                  <a:schemeClr val="tx1"/>
                </a:solidFill>
                <a:effectLst/>
                <a:latin typeface="+mn-lt"/>
                <a:ea typeface="+mn-ea"/>
                <a:cs typeface="+mn-cs"/>
              </a:rPr>
              <a:t>javascript</a:t>
            </a:r>
            <a:r>
              <a:rPr lang="en-US" sz="1200" b="0" i="0" kern="1200" baseline="0" dirty="0" smtClean="0">
                <a:solidFill>
                  <a:schemeClr val="tx1"/>
                </a:solidFill>
                <a:effectLst/>
                <a:latin typeface="+mn-lt"/>
                <a:ea typeface="+mn-ea"/>
                <a:cs typeface="+mn-cs"/>
              </a:rPr>
              <a:t> encryption (store blobs – blockchain.info)</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Critical to this security design is that secret keys </a:t>
            </a:r>
            <a:r>
              <a:rPr lang="en-US" sz="1200" b="0" i="1" kern="1200" dirty="0" smtClean="0">
                <a:solidFill>
                  <a:schemeClr val="tx1"/>
                </a:solidFill>
                <a:effectLst/>
                <a:latin typeface="+mn-lt"/>
                <a:ea typeface="+mn-ea"/>
                <a:cs typeface="+mn-cs"/>
              </a:rPr>
              <a:t>never leave the </a:t>
            </a:r>
            <a:r>
              <a:rPr lang="en-US" sz="1200" b="1" i="1" kern="1200" dirty="0" smtClean="0">
                <a:solidFill>
                  <a:schemeClr val="tx1"/>
                </a:solidFill>
                <a:effectLst/>
                <a:latin typeface="+mn-lt"/>
                <a:ea typeface="+mn-ea"/>
                <a:cs typeface="+mn-cs"/>
              </a:rPr>
              <a:t>HSM</a:t>
            </a:r>
            <a:r>
              <a:rPr lang="en-US" sz="1200" b="0" i="1" kern="1200" dirty="0" smtClean="0">
                <a:solidFill>
                  <a:schemeClr val="tx1"/>
                </a:solidFill>
                <a:effectLst/>
                <a:latin typeface="+mn-lt"/>
                <a:ea typeface="+mn-ea"/>
                <a:cs typeface="+mn-cs"/>
              </a:rPr>
              <a:t> itself</a:t>
            </a:r>
            <a:r>
              <a:rPr lang="en-US" sz="1200" b="0" i="0" kern="1200" dirty="0" smtClean="0">
                <a:solidFill>
                  <a:schemeClr val="tx1"/>
                </a:solidFill>
                <a:effectLst/>
                <a:latin typeface="+mn-lt"/>
                <a:ea typeface="+mn-ea"/>
                <a:cs typeface="+mn-cs"/>
              </a:rPr>
              <a:t>; all operations take place within the secure execution environment of the HSM. For example, when decrypting a message, the </a:t>
            </a:r>
            <a:r>
              <a:rPr lang="en-US" sz="1200" b="0" i="0" kern="1200" dirty="0" err="1" smtClean="0">
                <a:solidFill>
                  <a:schemeClr val="tx1"/>
                </a:solidFill>
                <a:effectLst/>
                <a:latin typeface="+mn-lt"/>
                <a:ea typeface="+mn-ea"/>
                <a:cs typeface="+mn-cs"/>
              </a:rPr>
              <a:t>ciphertext</a:t>
            </a:r>
            <a:r>
              <a:rPr lang="en-US" sz="1200" b="0" i="0" kern="1200" dirty="0" smtClean="0">
                <a:solidFill>
                  <a:schemeClr val="tx1"/>
                </a:solidFill>
                <a:effectLst/>
                <a:latin typeface="+mn-lt"/>
                <a:ea typeface="+mn-ea"/>
                <a:cs typeface="+mn-cs"/>
              </a:rPr>
              <a:t> itself is sent to the device, where it is decrypted using the private keys held by (and inside of) the HSM and the decrypted message is returned back. This is distinct from a non-HSM device that actually reveals the private key to the attached trusted client to “borrow” for performing some operation. It is a fundamental design objective of HSMs to never reveal keys, not even to trusted clients when connected.</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Mobile Wallets </a:t>
            </a:r>
            <a:r>
              <a:rPr lang="en-US" dirty="0" smtClean="0"/>
              <a:t>do not download the entire </a:t>
            </a:r>
            <a:r>
              <a:rPr lang="en-US" dirty="0" err="1" smtClean="0"/>
              <a:t>blockchain</a:t>
            </a:r>
            <a:r>
              <a:rPr lang="en-US" dirty="0" smtClean="0"/>
              <a:t> due to the size. Instead they use Simplify payment verification (SPV).</a:t>
            </a:r>
          </a:p>
          <a:p>
            <a:pPr lvl="1"/>
            <a:r>
              <a:rPr lang="en-US" dirty="0" smtClean="0"/>
              <a:t>Because it doesn’t have all transactions, it cannot verify double spending.</a:t>
            </a:r>
          </a:p>
          <a:p>
            <a:pPr lvl="1"/>
            <a:r>
              <a:rPr lang="en-US" dirty="0" smtClean="0"/>
              <a:t>Could be used for Denial of Service (?)</a:t>
            </a:r>
          </a:p>
          <a:p>
            <a:pPr lvl="1"/>
            <a:r>
              <a:rPr lang="en-US" dirty="0" smtClean="0"/>
              <a:t>To defend against this, SPV need to connect to random nodes</a:t>
            </a:r>
          </a:p>
          <a:p>
            <a:pPr lvl="2"/>
            <a:r>
              <a:rPr lang="en-US" dirty="0" smtClean="0"/>
              <a:t>If the network is compromised, fake nodes can be easily created</a:t>
            </a:r>
            <a:endParaRPr lang="en-US" sz="1200" b="0" i="0" kern="1200" dirty="0" smtClean="0">
              <a:solidFill>
                <a:schemeClr val="tx1"/>
              </a:solidFill>
              <a:effectLst/>
              <a:latin typeface="+mn-lt"/>
              <a:ea typeface="+mn-ea"/>
              <a:cs typeface="+mn-cs"/>
            </a:endParaRPr>
          </a:p>
          <a:p>
            <a:r>
              <a:rPr lang="en-US" dirty="0" smtClean="0"/>
              <a:t>SPV has potential privacy risks because it retrieves specific transactions. </a:t>
            </a:r>
          </a:p>
          <a:p>
            <a:pPr lvl="1"/>
            <a:r>
              <a:rPr lang="en-US" dirty="0" smtClean="0"/>
              <a:t>Bloom filters allow SPV nodes to receive a subset of the transactions without revealing precisely which addresses they are interested in, through a filtering mechanism that uses probabilities rather than fixed patterns</a:t>
            </a:r>
          </a:p>
          <a:p>
            <a:endParaRPr lang="pt-BR" dirty="0"/>
          </a:p>
        </p:txBody>
      </p:sp>
      <p:sp>
        <p:nvSpPr>
          <p:cNvPr id="4" name="Slide Number Placeholder 3"/>
          <p:cNvSpPr>
            <a:spLocks noGrp="1"/>
          </p:cNvSpPr>
          <p:nvPr>
            <p:ph type="sldNum" sz="quarter" idx="10"/>
          </p:nvPr>
        </p:nvSpPr>
        <p:spPr/>
        <p:txBody>
          <a:bodyPr/>
          <a:lstStyle/>
          <a:p>
            <a:fld id="{C5849880-388C-4705-9ED6-5161F8D5A47F}" type="slidenum">
              <a:rPr lang="en-US" smtClean="0"/>
              <a:t>12</a:t>
            </a:fld>
            <a:endParaRPr lang="en-US"/>
          </a:p>
        </p:txBody>
      </p:sp>
    </p:spTree>
    <p:extLst>
      <p:ext uri="{BB962C8B-B14F-4D97-AF65-F5344CB8AC3E}">
        <p14:creationId xmlns:p14="http://schemas.microsoft.com/office/powerpoint/2010/main" val="207621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in business banking</a:t>
            </a:r>
            <a:r>
              <a:rPr lang="en-US" baseline="0" dirty="0" smtClean="0"/>
              <a:t> - </a:t>
            </a:r>
            <a:r>
              <a:rPr lang="en-US" dirty="0" smtClean="0"/>
              <a:t>Entitlement, corporations</a:t>
            </a:r>
          </a:p>
          <a:p>
            <a:r>
              <a:rPr lang="en-US" dirty="0" smtClean="0"/>
              <a:t>Private</a:t>
            </a:r>
            <a:r>
              <a:rPr lang="en-US" baseline="0" dirty="0" smtClean="0"/>
              <a:t> key = receive fund, public key = spend fund, chain code = create children</a:t>
            </a:r>
            <a:endParaRPr lang="en-US" dirty="0" smtClean="0"/>
          </a:p>
          <a:p>
            <a:r>
              <a:rPr lang="en-US" dirty="0" smtClean="0"/>
              <a:t>Traversing the addresses can provide you the total balance for all</a:t>
            </a:r>
            <a:r>
              <a:rPr lang="en-US" baseline="0" dirty="0" smtClean="0"/>
              <a:t> accounts</a:t>
            </a:r>
          </a:p>
          <a:p>
            <a:r>
              <a:rPr lang="en-US" dirty="0" smtClean="0"/>
              <a:t>…Let me bring you to </a:t>
            </a:r>
            <a:r>
              <a:rPr lang="en-US" b="1" dirty="0" smtClean="0"/>
              <a:t>our initial example and dive deeper</a:t>
            </a:r>
            <a:r>
              <a:rPr lang="en-US" dirty="0" smtClean="0"/>
              <a:t>.</a:t>
            </a:r>
            <a:r>
              <a:rPr lang="en-US" baseline="0" dirty="0" smtClean="0"/>
              <a:t> </a:t>
            </a:r>
            <a:r>
              <a:rPr lang="en-US" dirty="0" smtClean="0"/>
              <a:t>Let’s now </a:t>
            </a:r>
            <a:r>
              <a:rPr lang="en-US" b="1" dirty="0" smtClean="0"/>
              <a:t>focus</a:t>
            </a:r>
            <a:r>
              <a:rPr lang="en-US" b="1" baseline="0" dirty="0" smtClean="0"/>
              <a:t> on payments</a:t>
            </a:r>
            <a:r>
              <a:rPr lang="en-US" baseline="0" dirty="0" smtClean="0"/>
              <a:t>…</a:t>
            </a:r>
            <a:endParaRPr lang="en-US" b="1" dirty="0" smtClean="0"/>
          </a:p>
          <a:p>
            <a:endParaRPr lang="en-US" dirty="0" smtClean="0"/>
          </a:p>
          <a:p>
            <a:r>
              <a:rPr lang="en-US" dirty="0" smtClean="0"/>
              <a:t>BIP = Bitcoin Improvement Proposal.</a:t>
            </a:r>
          </a:p>
          <a:p>
            <a:r>
              <a:rPr lang="en-US" dirty="0" smtClean="0"/>
              <a:t>Hierarchical</a:t>
            </a:r>
            <a:r>
              <a:rPr lang="en-US" baseline="0" dirty="0" smtClean="0"/>
              <a:t> wallets</a:t>
            </a:r>
          </a:p>
          <a:p>
            <a:r>
              <a:rPr lang="en-US" baseline="0" dirty="0" smtClean="0"/>
              <a:t>Based on SHA512 and </a:t>
            </a:r>
            <a:r>
              <a:rPr lang="en-US" baseline="0" dirty="0" err="1" smtClean="0"/>
              <a:t>chaincodes</a:t>
            </a:r>
            <a:r>
              <a:rPr lang="en-US" baseline="0" dirty="0" smtClean="0"/>
              <a:t>. Basically it will combine a </a:t>
            </a:r>
            <a:r>
              <a:rPr lang="en-US" baseline="0" dirty="0" err="1" smtClean="0"/>
              <a:t>chaincode</a:t>
            </a:r>
            <a:r>
              <a:rPr lang="en-US" baseline="0" dirty="0" smtClean="0"/>
              <a:t>, a public key plus and an index to generate a 512 hash. The left part of the hash becomes the private key and the right part the child chain code. From a private key the public key is derived so the child can receive and spend funds. It will only be able to derive children if the chain code is provided. </a:t>
            </a:r>
            <a:endParaRPr lang="en-US" dirty="0" smtClean="0"/>
          </a:p>
          <a:p>
            <a:endParaRPr lang="en-US" dirty="0" smtClean="0"/>
          </a:p>
          <a:p>
            <a:r>
              <a:rPr lang="en-US" dirty="0" smtClean="0"/>
              <a:t>Although</a:t>
            </a:r>
            <a:r>
              <a:rPr lang="en-US" baseline="0" dirty="0" smtClean="0"/>
              <a:t> there is no way for someone to know an HD wallet is being used, the owner of the master key can easily find the balances for the entire organization and a report of all transactions.</a:t>
            </a:r>
          </a:p>
          <a:p>
            <a:endParaRPr lang="en-US" baseline="0" dirty="0" smtClean="0"/>
          </a:p>
          <a:p>
            <a:r>
              <a:rPr lang="en-US" baseline="0" dirty="0" smtClean="0"/>
              <a:t>Because has is one way, child cannot find the parents public key. Because of the “random” chain code it cannot find it’s siblings. </a:t>
            </a:r>
          </a:p>
          <a:p>
            <a:endParaRPr lang="en-US" dirty="0" smtClean="0"/>
          </a:p>
          <a:p>
            <a:r>
              <a:rPr lang="en-US" dirty="0" smtClean="0"/>
              <a:t>-----</a:t>
            </a:r>
          </a:p>
          <a:p>
            <a:r>
              <a:rPr lang="en-US" dirty="0" smtClean="0"/>
              <a:t>Can be used for business accounts (entitlement). An</a:t>
            </a:r>
            <a:r>
              <a:rPr lang="en-US" baseline="0" dirty="0" smtClean="0"/>
              <a:t> untrusted server can generate public keys because it won’t need access to the private key.</a:t>
            </a:r>
            <a:endParaRPr lang="en-US" dirty="0" smtClean="0"/>
          </a:p>
          <a:p>
            <a:endParaRPr lang="en-US" dirty="0" smtClean="0"/>
          </a:p>
          <a:p>
            <a:r>
              <a:rPr lang="en-US" dirty="0" smtClean="0"/>
              <a:t>Root seed is a 128-, 256-, or 512-bit random number. Everything else is deterministically derived from this seed. This seed is hashed and using s SHA512 it generates 2 pieces of data:</a:t>
            </a:r>
            <a:r>
              <a:rPr lang="en-US" baseline="0" dirty="0" smtClean="0"/>
              <a:t> the private key (from the left 256 bits) and the chain code (from the right 256 bits). </a:t>
            </a:r>
            <a:r>
              <a:rPr lang="en-US" b="1" baseline="0" dirty="0" smtClean="0"/>
              <a:t>The chain code is needed to generate entropy</a:t>
            </a:r>
            <a:r>
              <a:rPr lang="en-US" baseline="0" dirty="0" smtClean="0"/>
              <a:t> – </a:t>
            </a:r>
            <a:r>
              <a:rPr lang="en-US" b="1" baseline="0" dirty="0" smtClean="0"/>
              <a:t>if only an index is used, it would be too easy for siblings to be generated without authorization</a:t>
            </a:r>
            <a:r>
              <a:rPr lang="en-US" baseline="0" dirty="0" smtClean="0"/>
              <a:t>. </a:t>
            </a:r>
            <a:endParaRPr lang="en-US" dirty="0" smtClean="0"/>
          </a:p>
          <a:p>
            <a:endParaRPr lang="en-US" dirty="0" smtClean="0"/>
          </a:p>
          <a:p>
            <a:r>
              <a:rPr lang="en-US" b="1" dirty="0" smtClean="0"/>
              <a:t>Only the parent key who has the chain code can derive children</a:t>
            </a:r>
            <a:r>
              <a:rPr lang="en-US" dirty="0" smtClean="0"/>
              <a:t>. </a:t>
            </a:r>
            <a:r>
              <a:rPr lang="en-US" b="1" dirty="0" smtClean="0"/>
              <a:t>Without the child chain code, the child key cannot be used to derive any grandchildren</a:t>
            </a:r>
            <a:r>
              <a:rPr lang="en-US" dirty="0" smtClean="0"/>
              <a:t>. The child private key and the child chain code are needed to start a new branch and derive grandchildren. So what can the child private key be used for on its own? It can be used to make a public key and a </a:t>
            </a:r>
            <a:r>
              <a:rPr lang="en-US" dirty="0" err="1" smtClean="0"/>
              <a:t>bitcoin</a:t>
            </a:r>
            <a:r>
              <a:rPr lang="en-US" dirty="0" smtClean="0"/>
              <a:t> address. </a:t>
            </a:r>
          </a:p>
          <a:p>
            <a:endParaRPr lang="en-US" dirty="0" smtClean="0"/>
          </a:p>
          <a:p>
            <a:r>
              <a:rPr lang="en-US" dirty="0" smtClean="0"/>
              <a:t>Note that</a:t>
            </a:r>
            <a:r>
              <a:rPr lang="en-US" baseline="0" dirty="0" smtClean="0"/>
              <a:t> there is no way for someone who is looking at the keys to know a hierarchical deterministic wallet schema was used to created the keys. But with a schema like this, </a:t>
            </a:r>
            <a:r>
              <a:rPr lang="en-US" b="1" baseline="0" dirty="0" smtClean="0"/>
              <a:t>the owner of the master public key can find out the balance of the entire organization</a:t>
            </a:r>
            <a:r>
              <a:rPr lang="en-US" baseline="0" dirty="0" smtClean="0"/>
              <a:t>.  It can also spend the funds for all organizations below.</a:t>
            </a:r>
            <a:endParaRPr lang="en-US" dirty="0" smtClean="0"/>
          </a:p>
          <a:p>
            <a:endParaRPr lang="en-US" dirty="0" smtClean="0"/>
          </a:p>
          <a:p>
            <a:r>
              <a:rPr lang="en-US" dirty="0" smtClean="0"/>
              <a:t>Child private keys are indistinguishable from nondeterministic (random) keys. Because the derivation function is a one-way function, the child key cannot be used to find the parent key. The child key also cannot be used to find any siblings.</a:t>
            </a:r>
          </a:p>
          <a:p>
            <a:r>
              <a:rPr lang="en-US" dirty="0" smtClean="0"/>
              <a:t>Without the child chain code, the child key cannot be used to derive any grandchildren either. You need both the child private key and the child chain code to start a new branch and derive grandchildren.</a:t>
            </a:r>
          </a:p>
          <a:p>
            <a:endParaRPr lang="en-US" dirty="0" smtClean="0"/>
          </a:p>
          <a:p>
            <a:r>
              <a:rPr lang="en-US" dirty="0" smtClean="0"/>
              <a:t>So what can the child private key be used for on its own? It can be used to make a public key and a </a:t>
            </a:r>
            <a:r>
              <a:rPr lang="en-US" dirty="0" err="1" smtClean="0"/>
              <a:t>bitcoin</a:t>
            </a:r>
            <a:r>
              <a:rPr lang="en-US" dirty="0" smtClean="0"/>
              <a:t> address. Then, it can be used to sign transactions to spend anything paid to that address.</a:t>
            </a:r>
          </a:p>
          <a:p>
            <a:endParaRPr lang="en-US" dirty="0" smtClean="0"/>
          </a:p>
          <a:p>
            <a:r>
              <a:rPr lang="en-US" dirty="0" smtClean="0"/>
              <a:t>There are two ways child</a:t>
            </a:r>
            <a:r>
              <a:rPr lang="en-US" baseline="0" dirty="0" smtClean="0"/>
              <a:t> public keys can be created: from the child private key, or directly from the parent public key. We’ve seen the creation from the child private key. </a:t>
            </a:r>
            <a:r>
              <a:rPr lang="en-US" dirty="0" smtClean="0"/>
              <a:t>BIP32 and 44 provides ability to derive public child keys from public parent keys, without having the private keys. This gives us two ways to derive a child public key: either from the child private key, or directly from the parent public key.</a:t>
            </a:r>
          </a:p>
          <a:p>
            <a:pPr lvl="1"/>
            <a:r>
              <a:rPr lang="en-US" dirty="0" smtClean="0"/>
              <a:t>One common application of this solution is to install an extended public key on a web server that serves an ecommerce application. The web server can use the public key derivation function to create a new </a:t>
            </a:r>
            <a:r>
              <a:rPr lang="en-US" dirty="0" err="1" smtClean="0"/>
              <a:t>bitcoin</a:t>
            </a:r>
            <a:r>
              <a:rPr lang="en-US" dirty="0" smtClean="0"/>
              <a:t> address for every transaction (e.g., for a customer shopping cart). The web server will not have any private keys that would be vulnerable to theft.</a:t>
            </a:r>
          </a:p>
          <a:p>
            <a:endParaRPr lang="en-US" baseline="0" dirty="0" smtClean="0"/>
          </a:p>
        </p:txBody>
      </p:sp>
      <p:sp>
        <p:nvSpPr>
          <p:cNvPr id="4" name="Slide Number Placeholder 3"/>
          <p:cNvSpPr>
            <a:spLocks noGrp="1"/>
          </p:cNvSpPr>
          <p:nvPr>
            <p:ph type="sldNum" sz="quarter" idx="10"/>
          </p:nvPr>
        </p:nvSpPr>
        <p:spPr/>
        <p:txBody>
          <a:bodyPr/>
          <a:lstStyle/>
          <a:p>
            <a:fld id="{C5849880-388C-4705-9ED6-5161F8D5A47F}" type="slidenum">
              <a:rPr lang="en-US" smtClean="0"/>
              <a:t>14</a:t>
            </a:fld>
            <a:endParaRPr lang="en-US"/>
          </a:p>
        </p:txBody>
      </p:sp>
    </p:spTree>
    <p:extLst>
      <p:ext uri="{BB962C8B-B14F-4D97-AF65-F5344CB8AC3E}">
        <p14:creationId xmlns:p14="http://schemas.microsoft.com/office/powerpoint/2010/main" val="252093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bring you to </a:t>
            </a:r>
            <a:r>
              <a:rPr lang="en-US" b="1" dirty="0" smtClean="0"/>
              <a:t>our initial example and dive deeper</a:t>
            </a:r>
            <a:r>
              <a:rPr lang="en-US" dirty="0" smtClean="0"/>
              <a:t>.</a:t>
            </a:r>
            <a:r>
              <a:rPr lang="en-US" baseline="0" dirty="0" smtClean="0"/>
              <a:t> </a:t>
            </a:r>
            <a:r>
              <a:rPr lang="en-US" dirty="0" smtClean="0"/>
              <a:t>Let’s now </a:t>
            </a:r>
            <a:r>
              <a:rPr lang="en-US" b="1" dirty="0" smtClean="0"/>
              <a:t>focus</a:t>
            </a:r>
            <a:r>
              <a:rPr lang="en-US" b="1" baseline="0" dirty="0" smtClean="0"/>
              <a:t> on payments</a:t>
            </a:r>
            <a:r>
              <a:rPr lang="en-US" baseline="0" dirty="0" smtClean="0"/>
              <a:t>…</a:t>
            </a:r>
            <a:endParaRPr lang="en-US" b="1" dirty="0"/>
          </a:p>
        </p:txBody>
      </p:sp>
      <p:sp>
        <p:nvSpPr>
          <p:cNvPr id="4" name="Slide Number Placeholder 3"/>
          <p:cNvSpPr>
            <a:spLocks noGrp="1"/>
          </p:cNvSpPr>
          <p:nvPr>
            <p:ph type="sldNum" sz="quarter" idx="10"/>
          </p:nvPr>
        </p:nvSpPr>
        <p:spPr/>
        <p:txBody>
          <a:bodyPr/>
          <a:lstStyle/>
          <a:p>
            <a:fld id="{C5849880-388C-4705-9ED6-5161F8D5A47F}" type="slidenum">
              <a:rPr lang="en-US" smtClean="0"/>
              <a:t>15</a:t>
            </a:fld>
            <a:endParaRPr lang="en-US"/>
          </a:p>
        </p:txBody>
      </p:sp>
    </p:spTree>
    <p:extLst>
      <p:ext uri="{BB962C8B-B14F-4D97-AF65-F5344CB8AC3E}">
        <p14:creationId xmlns:p14="http://schemas.microsoft.com/office/powerpoint/2010/main" val="3294051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smtClean="0"/>
              <a:t>Sibil</a:t>
            </a:r>
            <a:r>
              <a:rPr lang="en-US" b="1" baseline="0" dirty="0" smtClean="0"/>
              <a:t> attack (attacker owns the network)</a:t>
            </a:r>
          </a:p>
          <a:p>
            <a:r>
              <a:rPr lang="en-US" baseline="0" dirty="0" smtClean="0"/>
              <a:t>If the attacker controls the network, it could can make the victim connect only to fake nodes.</a:t>
            </a:r>
          </a:p>
          <a:p>
            <a:r>
              <a:rPr lang="en-US" baseline="0" dirty="0" smtClean="0"/>
              <a:t>…</a:t>
            </a:r>
            <a:r>
              <a:rPr lang="en-US" b="1" baseline="0" dirty="0" smtClean="0"/>
              <a:t>The transaction moves the “bitcoin cloud”. Let’s take a peak inside!...</a:t>
            </a:r>
          </a:p>
          <a:p>
            <a:endParaRPr lang="en-US" baseline="0" dirty="0" smtClean="0"/>
          </a:p>
          <a:p>
            <a:r>
              <a:rPr lang="en-US" b="1" baseline="0" dirty="0" smtClean="0"/>
              <a:t>Packet sniffing</a:t>
            </a:r>
          </a:p>
          <a:p>
            <a:r>
              <a:rPr lang="en-US" baseline="0" dirty="0" smtClean="0"/>
              <a:t>Someone who can see all of your Internet traffic can easily see when you send a transaction that you didn't receive (which suggests you originated it). Bitcoin-QT has good Tor integration which closes this attack vector if used.</a:t>
            </a:r>
          </a:p>
          <a:p>
            <a:endParaRPr lang="en-US" baseline="0" dirty="0" smtClean="0"/>
          </a:p>
          <a:p>
            <a:r>
              <a:rPr lang="en-US" b="1" baseline="0" dirty="0" smtClean="0"/>
              <a:t>Arbitrary data in bitcoin transaction</a:t>
            </a:r>
          </a:p>
          <a:p>
            <a:r>
              <a:rPr lang="en-US" baseline="0" dirty="0" smtClean="0"/>
              <a:t>A transaction can contain arbitrary data, which could be used as the payload for an exploit.</a:t>
            </a:r>
          </a:p>
          <a:p>
            <a:endParaRPr lang="en-US" baseline="0" dirty="0" smtClean="0"/>
          </a:p>
          <a:p>
            <a:r>
              <a:rPr lang="en-US" baseline="0" dirty="0" smtClean="0"/>
              <a:t>Great page on transaction: https://en.bitcoin.it/wiki/Transaction</a:t>
            </a:r>
          </a:p>
          <a:p>
            <a:endParaRPr lang="en-US" baseline="0" dirty="0" smtClean="0"/>
          </a:p>
          <a:p>
            <a:r>
              <a:rPr lang="en-US" baseline="0" dirty="0" smtClean="0"/>
              <a:t>Inputs are previously received unspent outputs. They need to be signed to be used.</a:t>
            </a:r>
          </a:p>
          <a:p>
            <a:r>
              <a:rPr lang="en-US" baseline="0" dirty="0" smtClean="0"/>
              <a:t>Outputs are payments. If there is a need for change, the payer need to output </a:t>
            </a:r>
            <a:r>
              <a:rPr lang="en-US" baseline="0" dirty="0" err="1" smtClean="0"/>
              <a:t>bitcoins</a:t>
            </a:r>
            <a:r>
              <a:rPr lang="en-US" baseline="0" dirty="0" smtClean="0"/>
              <a:t> back to himself </a:t>
            </a:r>
          </a:p>
          <a:p>
            <a:r>
              <a:rPr lang="en-US" b="1" baseline="0" dirty="0" smtClean="0"/>
              <a:t>Transaction fees are implied</a:t>
            </a:r>
            <a:r>
              <a:rPr lang="en-US" baseline="0" dirty="0" smtClean="0"/>
              <a:t>. They are the result of inputs – outputs. </a:t>
            </a:r>
          </a:p>
          <a:p>
            <a:endParaRPr lang="en-US" baseline="0" dirty="0" smtClean="0"/>
          </a:p>
          <a:p>
            <a:r>
              <a:rPr lang="en-US" b="1" dirty="0" smtClean="0"/>
              <a:t>Fees are derived from the size (in kb) of the transaction, not it’s value</a:t>
            </a:r>
            <a:r>
              <a:rPr lang="en-US" dirty="0" smtClean="0"/>
              <a:t>.</a:t>
            </a:r>
          </a:p>
          <a:p>
            <a:r>
              <a:rPr lang="en-US" dirty="0" smtClean="0"/>
              <a:t>If someone receives a lot of small donations and wants to spend all the change, the person will pay a large fee due to all the “fragmented” inputs used to make the purchase</a:t>
            </a:r>
            <a:endParaRPr lang="en-US" baseline="0" dirty="0" smtClean="0"/>
          </a:p>
        </p:txBody>
      </p:sp>
      <p:sp>
        <p:nvSpPr>
          <p:cNvPr id="4" name="Slide Number Placeholder 3"/>
          <p:cNvSpPr>
            <a:spLocks noGrp="1"/>
          </p:cNvSpPr>
          <p:nvPr>
            <p:ph type="sldNum" sz="quarter" idx="10"/>
          </p:nvPr>
        </p:nvSpPr>
        <p:spPr/>
        <p:txBody>
          <a:bodyPr/>
          <a:lstStyle/>
          <a:p>
            <a:fld id="{C5849880-388C-4705-9ED6-5161F8D5A47F}" type="slidenum">
              <a:rPr lang="en-US" smtClean="0"/>
              <a:t>16</a:t>
            </a:fld>
            <a:endParaRPr lang="en-US"/>
          </a:p>
        </p:txBody>
      </p:sp>
    </p:spTree>
    <p:extLst>
      <p:ext uri="{BB962C8B-B14F-4D97-AF65-F5344CB8AC3E}">
        <p14:creationId xmlns:p14="http://schemas.microsoft.com/office/powerpoint/2010/main" val="1014589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Miners with copies of the block chain</a:t>
            </a:r>
          </a:p>
          <a:p>
            <a:r>
              <a:rPr lang="en-US" b="1" dirty="0" smtClean="0"/>
              <a:t>…Let’s look at the job of a miner…</a:t>
            </a:r>
            <a:endParaRPr lang="en-US" b="1" dirty="0"/>
          </a:p>
        </p:txBody>
      </p:sp>
      <p:sp>
        <p:nvSpPr>
          <p:cNvPr id="4" name="Slide Number Placeholder 3"/>
          <p:cNvSpPr>
            <a:spLocks noGrp="1"/>
          </p:cNvSpPr>
          <p:nvPr>
            <p:ph type="sldNum" sz="quarter" idx="10"/>
          </p:nvPr>
        </p:nvSpPr>
        <p:spPr/>
        <p:txBody>
          <a:bodyPr/>
          <a:lstStyle/>
          <a:p>
            <a:fld id="{5AA9594A-9816-42BD-B262-208FD6EDBFF9}" type="slidenum">
              <a:rPr lang="en-US" smtClean="0"/>
              <a:t>17</a:t>
            </a:fld>
            <a:endParaRPr lang="en-US"/>
          </a:p>
        </p:txBody>
      </p:sp>
    </p:spTree>
    <p:extLst>
      <p:ext uri="{BB962C8B-B14F-4D97-AF65-F5344CB8AC3E}">
        <p14:creationId xmlns:p14="http://schemas.microsoft.com/office/powerpoint/2010/main" val="290507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of work: </a:t>
            </a:r>
            <a:r>
              <a:rPr lang="en-US" baseline="0" dirty="0" smtClean="0"/>
              <a:t>We’ll talk about it in a few slides. What you need to know is that it takes:</a:t>
            </a:r>
            <a:endParaRPr lang="en-US" dirty="0" smtClean="0"/>
          </a:p>
          <a:p>
            <a:pPr marL="171450" indent="-171450">
              <a:buFont typeface="Arial" panose="020B0604020202020204" pitchFamily="34" charset="0"/>
              <a:buChar char="•"/>
            </a:pPr>
            <a:r>
              <a:rPr lang="en-US" b="1" dirty="0" smtClean="0"/>
              <a:t>Time (10 minutes on average)</a:t>
            </a:r>
          </a:p>
          <a:p>
            <a:pPr marL="171450" indent="-171450">
              <a:buFont typeface="Arial" panose="020B0604020202020204" pitchFamily="34" charset="0"/>
              <a:buChar char="•"/>
            </a:pPr>
            <a:r>
              <a:rPr lang="en-US" b="1" dirty="0" smtClean="0"/>
              <a:t>Lots of electricity</a:t>
            </a:r>
          </a:p>
          <a:p>
            <a:pPr marL="171450" indent="-171450">
              <a:buFont typeface="Arial" panose="020B0604020202020204" pitchFamily="34" charset="0"/>
              <a:buChar char="•"/>
            </a:pPr>
            <a:r>
              <a:rPr lang="en-US" b="1" dirty="0" smtClean="0"/>
              <a:t>Guesswork</a:t>
            </a:r>
          </a:p>
          <a:p>
            <a:r>
              <a:rPr lang="en-US" b="1" dirty="0" smtClean="0"/>
              <a:t>…Let’s now dive into the</a:t>
            </a:r>
            <a:r>
              <a:rPr lang="en-US" b="1" baseline="0" dirty="0" smtClean="0"/>
              <a:t> structure of a block in the block chain…</a:t>
            </a:r>
            <a:endParaRPr lang="en-US" b="1" dirty="0"/>
          </a:p>
        </p:txBody>
      </p:sp>
      <p:sp>
        <p:nvSpPr>
          <p:cNvPr id="4" name="Slide Number Placeholder 3"/>
          <p:cNvSpPr>
            <a:spLocks noGrp="1"/>
          </p:cNvSpPr>
          <p:nvPr>
            <p:ph type="sldNum" sz="quarter" idx="10"/>
          </p:nvPr>
        </p:nvSpPr>
        <p:spPr/>
        <p:txBody>
          <a:bodyPr/>
          <a:lstStyle/>
          <a:p>
            <a:fld id="{C1735D0F-15CB-5241-8DA7-9EC6F9751AD5}" type="slidenum">
              <a:rPr lang="en-US" smtClean="0"/>
              <a:t>18</a:t>
            </a:fld>
            <a:endParaRPr lang="en-US" dirty="0"/>
          </a:p>
        </p:txBody>
      </p:sp>
    </p:spTree>
    <p:extLst>
      <p:ext uri="{BB962C8B-B14F-4D97-AF65-F5344CB8AC3E}">
        <p14:creationId xmlns:p14="http://schemas.microsoft.com/office/powerpoint/2010/main" val="219502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Blocks are chained together by a previous block hash</a:t>
            </a:r>
          </a:p>
          <a:p>
            <a:r>
              <a:rPr lang="en-US" b="0" dirty="0" smtClean="0"/>
              <a:t>Change a block and </a:t>
            </a:r>
            <a:r>
              <a:rPr lang="en-US" b="0" dirty="0" err="1" smtClean="0"/>
              <a:t>and</a:t>
            </a:r>
            <a:r>
              <a:rPr lang="en-US" b="0" dirty="0" smtClean="0"/>
              <a:t> the chain falls</a:t>
            </a:r>
          </a:p>
          <a:p>
            <a:r>
              <a:rPr lang="en-US" b="1" dirty="0" err="1" smtClean="0"/>
              <a:t>Merkle</a:t>
            </a:r>
            <a:r>
              <a:rPr lang="en-US" b="1" dirty="0" smtClean="0"/>
              <a:t> tree is an optimization to transfer and verify data</a:t>
            </a:r>
          </a:p>
          <a:p>
            <a:endParaRPr lang="en-US" b="1" dirty="0" smtClean="0"/>
          </a:p>
          <a:p>
            <a:r>
              <a:rPr lang="en-US" b="1" dirty="0" smtClean="0"/>
              <a:t>…Generating the nonce is what the proof of work is about…</a:t>
            </a:r>
          </a:p>
          <a:p>
            <a:endParaRPr lang="en-US" b="1" dirty="0" smtClean="0"/>
          </a:p>
          <a:p>
            <a:endParaRPr lang="en-US" b="1" dirty="0" smtClean="0"/>
          </a:p>
          <a:p>
            <a:r>
              <a:rPr lang="en-US" b="0" dirty="0" smtClean="0"/>
              <a:t>Explain in this order: Version, timestamp, </a:t>
            </a:r>
            <a:r>
              <a:rPr lang="en-US" b="0" dirty="0" err="1" smtClean="0"/>
              <a:t>merkle</a:t>
            </a:r>
            <a:r>
              <a:rPr lang="en-US" b="0" baseline="0" dirty="0" smtClean="0"/>
              <a:t> tree, previous hash and nonce</a:t>
            </a:r>
          </a:p>
          <a:p>
            <a:r>
              <a:rPr lang="en-US" b="0" dirty="0" smtClean="0"/>
              <a:t>Scalability: Block</a:t>
            </a:r>
            <a:r>
              <a:rPr lang="en-US" b="0" baseline="0" dirty="0" smtClean="0"/>
              <a:t> size 1mb </a:t>
            </a:r>
            <a:r>
              <a:rPr lang="en-US" b="0" baseline="0" dirty="0" smtClean="0">
                <a:sym typeface="Wingdings" panose="05000000000000000000" pitchFamily="2" charset="2"/>
              </a:rPr>
              <a:t> 7 transactions per second.</a:t>
            </a:r>
          </a:p>
          <a:p>
            <a:pPr marL="171450" indent="-171450">
              <a:buFont typeface="Arial" panose="020B0604020202020204" pitchFamily="34" charset="0"/>
              <a:buChar char="•"/>
            </a:pPr>
            <a:r>
              <a:rPr lang="en-US" b="0" dirty="0" smtClean="0"/>
              <a:t>Time (10 minutes on average)</a:t>
            </a:r>
          </a:p>
          <a:p>
            <a:pPr marL="171450" indent="-171450">
              <a:buFont typeface="Arial" panose="020B0604020202020204" pitchFamily="34" charset="0"/>
              <a:buChar char="•"/>
            </a:pPr>
            <a:r>
              <a:rPr lang="en-US" b="0" dirty="0" smtClean="0"/>
              <a:t>Lots of electricity</a:t>
            </a:r>
          </a:p>
          <a:p>
            <a:pPr marL="171450" indent="-171450">
              <a:buFont typeface="Arial" panose="020B0604020202020204" pitchFamily="34" charset="0"/>
              <a:buChar char="•"/>
            </a:pPr>
            <a:r>
              <a:rPr lang="en-US" b="0" dirty="0" smtClean="0"/>
              <a:t>Guesswork</a:t>
            </a:r>
          </a:p>
          <a:p>
            <a:endParaRPr lang="en-US" b="1" dirty="0" smtClean="0"/>
          </a:p>
          <a:p>
            <a:endParaRPr lang="en-US" b="1" dirty="0" smtClean="0"/>
          </a:p>
          <a:p>
            <a:r>
              <a:rPr lang="en-US" b="1" dirty="0" smtClean="0"/>
              <a:t>Version:</a:t>
            </a:r>
            <a:r>
              <a:rPr lang="en-US" b="0" baseline="0" dirty="0" smtClean="0"/>
              <a:t> indicates which set of block validation rules to follow</a:t>
            </a:r>
          </a:p>
          <a:p>
            <a:r>
              <a:rPr lang="en-US" b="1" dirty="0" smtClean="0"/>
              <a:t>Nonce: </a:t>
            </a:r>
            <a:r>
              <a:rPr lang="en-US" b="0" dirty="0" smtClean="0"/>
              <a:t>An arbitrary number miners change to modify the header hash in order to produce a block header hash below the target threshold (difficulty threshold). </a:t>
            </a:r>
          </a:p>
          <a:p>
            <a:r>
              <a:rPr lang="en-US" b="1" dirty="0" smtClean="0"/>
              <a:t>Previous Block Hash: </a:t>
            </a:r>
            <a:r>
              <a:rPr lang="en-US" b="0" dirty="0" smtClean="0"/>
              <a:t>A SHA256(SHA256()) hash of the previous block’s header. This ensures previous block </a:t>
            </a:r>
            <a:r>
              <a:rPr lang="en-US" b="1" dirty="0" smtClean="0"/>
              <a:t>CAN’T</a:t>
            </a:r>
            <a:r>
              <a:rPr lang="en-US" b="0" dirty="0" smtClean="0"/>
              <a:t> </a:t>
            </a:r>
            <a:r>
              <a:rPr lang="en-US" b="1" dirty="0" smtClean="0"/>
              <a:t>change without also changing this block’s header</a:t>
            </a:r>
            <a:r>
              <a:rPr lang="en-US"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Timestamp: </a:t>
            </a:r>
            <a:r>
              <a:rPr lang="en-US" b="0" baseline="0" dirty="0" smtClean="0"/>
              <a:t>Must be greater than or equal to the median time of the previous 11 blocks. Full nodes will not accept blocks with headers more than two hours in the future according to their clock</a:t>
            </a:r>
          </a:p>
          <a:p>
            <a:r>
              <a:rPr lang="en-US" b="1" dirty="0" err="1" smtClean="0"/>
              <a:t>Merkle</a:t>
            </a:r>
            <a:r>
              <a:rPr lang="en-US" b="1" baseline="0" dirty="0" smtClean="0"/>
              <a:t> tree</a:t>
            </a:r>
            <a:r>
              <a:rPr lang="en-US" baseline="0" dirty="0" smtClean="0"/>
              <a:t>: a hierarchical (tree) has of all transactions hashes (sha256(sha256(transaction)) included in the block. </a:t>
            </a:r>
            <a:r>
              <a:rPr lang="en-US" b="1" baseline="0" dirty="0" smtClean="0"/>
              <a:t>Ensures that none of those transactions can be modified without modifying the header</a:t>
            </a:r>
          </a:p>
          <a:p>
            <a:r>
              <a:rPr lang="en-US" b="1" baseline="0" dirty="0" smtClean="0"/>
              <a:t>Target Threshold (difficulty): </a:t>
            </a:r>
            <a:r>
              <a:rPr lang="en-US" b="0" baseline="0" dirty="0" smtClean="0"/>
              <a:t>a number which a header hash must be equal to or below in order for that header to be a valid part of the block chain. The notation expresses the difficulty target as a coefficient/ exponent format, with the first two hexadecimal digits for the exponent and the next six hex digits as the coefficient. </a:t>
            </a:r>
          </a:p>
          <a:p>
            <a:endParaRPr lang="en-US" b="0" baseline="0" dirty="0" smtClean="0"/>
          </a:p>
          <a:p>
            <a:r>
              <a:rPr lang="en-US" b="0" baseline="0" dirty="0" smtClean="0"/>
              <a:t>For example: 0x1903a30c means an exponent 0x19 and a coefficient equals to 0x03a30c. </a:t>
            </a:r>
          </a:p>
          <a:p>
            <a:endParaRPr lang="en-US" b="0" baseline="0" dirty="0" smtClean="0"/>
          </a:p>
          <a:p>
            <a:r>
              <a:rPr lang="en-US" b="0" baseline="0" dirty="0" smtClean="0"/>
              <a:t>target = coefficient * 2 ^( 8 * (exponent – 3)) </a:t>
            </a:r>
          </a:p>
          <a:p>
            <a:endParaRPr lang="en-US" b="0" baseline="0" dirty="0" smtClean="0"/>
          </a:p>
          <a:p>
            <a:r>
              <a:rPr lang="en-US" b="0" baseline="0" dirty="0" smtClean="0"/>
              <a:t>Using that formula, and the difficulty bits value 0x1903a30c, we get: t</a:t>
            </a:r>
          </a:p>
          <a:p>
            <a:r>
              <a:rPr lang="en-US" b="0" baseline="0" dirty="0" smtClean="0"/>
              <a:t>target = 0x03a30c * 2 ^( 0x08 * (0x19 - 0x03)) ^ = &gt; target = 0x03a30c * 2 ^( 0x08 * 0x16) ^ = &gt; target = 0x03a30c * 2 ^ 0xB0 ^ </a:t>
            </a:r>
          </a:p>
          <a:p>
            <a:r>
              <a:rPr lang="en-US" b="0" baseline="0" dirty="0" smtClean="0"/>
              <a:t>which in decimal is: = &gt; target = 238,348 * 2 ^ 176 ^ = &gt; </a:t>
            </a:r>
          </a:p>
          <a:p>
            <a:r>
              <a:rPr lang="en-US" b="0" baseline="0" dirty="0" smtClean="0"/>
              <a:t>target = 22,829,202,948,393,929,850,749,706,076,701,368,331,072,452,018,388,575,715,328 </a:t>
            </a:r>
          </a:p>
          <a:p>
            <a:r>
              <a:rPr lang="en-US" b="0" baseline="0" dirty="0" smtClean="0"/>
              <a:t>switching back to hexadecimal: = &gt; target = 0x0000000000000003A30C00000000000000000000000000000000000000000000</a:t>
            </a:r>
          </a:p>
          <a:p>
            <a:endParaRPr lang="en-US" b="0" baseline="0" dirty="0" smtClean="0"/>
          </a:p>
        </p:txBody>
      </p:sp>
      <p:sp>
        <p:nvSpPr>
          <p:cNvPr id="4" name="Slide Number Placeholder 3"/>
          <p:cNvSpPr>
            <a:spLocks noGrp="1"/>
          </p:cNvSpPr>
          <p:nvPr>
            <p:ph type="sldNum" sz="quarter" idx="10"/>
          </p:nvPr>
        </p:nvSpPr>
        <p:spPr/>
        <p:txBody>
          <a:bodyPr/>
          <a:lstStyle/>
          <a:p>
            <a:fld id="{5AA9594A-9816-42BD-B262-208FD6EDBFF9}" type="slidenum">
              <a:rPr lang="en-US" smtClean="0"/>
              <a:t>19</a:t>
            </a:fld>
            <a:endParaRPr lang="en-US"/>
          </a:p>
        </p:txBody>
      </p:sp>
    </p:spTree>
    <p:extLst>
      <p:ext uri="{BB962C8B-B14F-4D97-AF65-F5344CB8AC3E}">
        <p14:creationId xmlns:p14="http://schemas.microsoft.com/office/powerpoint/2010/main" val="3628218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Nonce: a</a:t>
            </a:r>
            <a:r>
              <a:rPr lang="en-US" b="1" baseline="0" dirty="0" smtClean="0"/>
              <a:t> number that will make the resulting hash have a certain number of leading zeros.</a:t>
            </a:r>
          </a:p>
          <a:p>
            <a:pPr marL="171450" indent="-171450">
              <a:buFont typeface="Arial" panose="020B0604020202020204" pitchFamily="34" charset="0"/>
              <a:buChar char="•"/>
            </a:pPr>
            <a:r>
              <a:rPr lang="en-US" b="1" baseline="0" dirty="0" smtClean="0"/>
              <a:t>Like a lottery </a:t>
            </a:r>
          </a:p>
          <a:p>
            <a:pPr marL="628650" lvl="1" indent="-171450">
              <a:buFont typeface="Arial" panose="020B0604020202020204" pitchFamily="34" charset="0"/>
              <a:buChar char="•"/>
            </a:pPr>
            <a:r>
              <a:rPr lang="en-US" baseline="0" dirty="0" smtClean="0"/>
              <a:t>Anyone can win</a:t>
            </a:r>
          </a:p>
          <a:p>
            <a:pPr marL="628650" lvl="1" indent="-171450">
              <a:buFont typeface="Arial" panose="020B0604020202020204" pitchFamily="34" charset="0"/>
              <a:buChar char="•"/>
            </a:pPr>
            <a:r>
              <a:rPr lang="en-US" baseline="0" dirty="0" smtClean="0"/>
              <a:t>one can buy more tickets (machine power)</a:t>
            </a:r>
          </a:p>
          <a:p>
            <a:pPr marL="171450" indent="-171450">
              <a:buFont typeface="Arial" panose="020B0604020202020204" pitchFamily="34" charset="0"/>
              <a:buChar char="•"/>
            </a:pPr>
            <a:r>
              <a:rPr lang="en-US" baseline="0" dirty="0" smtClean="0"/>
              <a:t>Like </a:t>
            </a:r>
            <a:r>
              <a:rPr lang="en-US" baseline="0" dirty="0" err="1" smtClean="0"/>
              <a:t>sodoku</a:t>
            </a:r>
            <a:endParaRPr lang="en-US" baseline="0" dirty="0" smtClean="0"/>
          </a:p>
          <a:p>
            <a:pPr marL="628650" lvl="1" indent="-171450">
              <a:buFont typeface="Arial" panose="020B0604020202020204" pitchFamily="34" charset="0"/>
              <a:buChar char="•"/>
            </a:pPr>
            <a:r>
              <a:rPr lang="en-US" baseline="0" dirty="0" smtClean="0"/>
              <a:t>Hard to solve, easy to verify</a:t>
            </a:r>
          </a:p>
          <a:p>
            <a:pPr marL="628650" lvl="1" indent="-171450">
              <a:buFont typeface="Arial" panose="020B0604020202020204" pitchFamily="34" charset="0"/>
              <a:buChar char="•"/>
            </a:pPr>
            <a:r>
              <a:rPr lang="en-US" baseline="0" dirty="0" smtClean="0"/>
              <a:t>Programmed to take 10 minutes on average</a:t>
            </a:r>
          </a:p>
          <a:p>
            <a:r>
              <a:rPr lang="en-US" b="1" dirty="0" smtClean="0"/>
              <a:t>…I’d like to take a couple</a:t>
            </a:r>
            <a:r>
              <a:rPr lang="en-US" b="1" baseline="0" dirty="0" smtClean="0"/>
              <a:t> of minutes to talk about alt coins…</a:t>
            </a:r>
          </a:p>
          <a:p>
            <a:endParaRPr lang="en-US" dirty="0" smtClean="0"/>
          </a:p>
          <a:p>
            <a:r>
              <a:rPr lang="en-US" dirty="0" smtClean="0"/>
              <a:t>We know that in approximately every</a:t>
            </a:r>
            <a:r>
              <a:rPr lang="en-US" baseline="0" dirty="0" smtClean="0"/>
              <a:t> 10 minutes bitcoins will be generated. </a:t>
            </a:r>
            <a:endParaRPr lang="en-US" dirty="0" smtClean="0"/>
          </a:p>
          <a:p>
            <a:r>
              <a:rPr lang="en-US" dirty="0" smtClean="0"/>
              <a:t>Prevents guessing and</a:t>
            </a:r>
            <a:r>
              <a:rPr lang="en-US" baseline="0" dirty="0" smtClean="0"/>
              <a:t> </a:t>
            </a:r>
            <a:r>
              <a:rPr lang="en-US" baseline="0" dirty="0" err="1" smtClean="0"/>
              <a:t>DDoS</a:t>
            </a:r>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20</a:t>
            </a:fld>
            <a:endParaRPr lang="en-US"/>
          </a:p>
        </p:txBody>
      </p:sp>
    </p:spTree>
    <p:extLst>
      <p:ext uri="{BB962C8B-B14F-4D97-AF65-F5344CB8AC3E}">
        <p14:creationId xmlns:p14="http://schemas.microsoft.com/office/powerpoint/2010/main" val="394669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Most ambitious talk</a:t>
            </a:r>
            <a:r>
              <a:rPr lang="en-US" dirty="0" smtClean="0"/>
              <a:t>: explain bitcoin</a:t>
            </a:r>
            <a:r>
              <a:rPr lang="en-US" baseline="0" dirty="0" smtClean="0"/>
              <a:t> and its security features and provide examples how they could be used elsewhere.</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Bitcoin is not only a currency. It's a system, a platform and an invention</a:t>
            </a:r>
            <a:r>
              <a:rPr lang="en-US" sz="1200" kern="1200" dirty="0" smtClean="0">
                <a:solidFill>
                  <a:schemeClr val="tx1"/>
                </a:solidFill>
                <a:effectLst/>
                <a:latin typeface="+mn-lt"/>
                <a:ea typeface="+mn-ea"/>
                <a:cs typeface="+mn-cs"/>
              </a:rPr>
              <a:t>. Unfortunately they all have the same name. Currency is only the first invention using </a:t>
            </a:r>
            <a:r>
              <a:rPr lang="en-US" sz="1200" kern="1200" dirty="0" err="1" smtClean="0">
                <a:solidFill>
                  <a:schemeClr val="tx1"/>
                </a:solidFill>
                <a:effectLst/>
                <a:latin typeface="+mn-lt"/>
                <a:ea typeface="+mn-ea"/>
                <a:cs typeface="+mn-cs"/>
              </a:rPr>
              <a:t>bitcoin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much like email was one of the first invention to use the internet</a:t>
            </a:r>
            <a:r>
              <a:rPr lang="en-US" sz="1200" kern="1200" dirty="0" smtClean="0">
                <a:solidFill>
                  <a:schemeClr val="tx1"/>
                </a:solidFill>
                <a:effectLst/>
                <a:latin typeface="+mn-lt"/>
                <a:ea typeface="+mn-ea"/>
                <a:cs typeface="+mn-cs"/>
              </a:rPr>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t>
            </a:r>
            <a:r>
              <a:rPr lang="en-US" sz="1200" kern="1200" dirty="0" err="1" smtClean="0">
                <a:solidFill>
                  <a:schemeClr val="tx1"/>
                </a:solidFill>
                <a:effectLst/>
                <a:latin typeface="+mn-lt"/>
                <a:ea typeface="+mn-ea"/>
                <a:cs typeface="+mn-cs"/>
              </a:rPr>
              <a:t>bitcoin</a:t>
            </a:r>
            <a:r>
              <a:rPr lang="en-US" sz="1200" kern="1200" dirty="0" smtClean="0">
                <a:solidFill>
                  <a:schemeClr val="tx1"/>
                </a:solidFill>
                <a:effectLst/>
                <a:latin typeface="+mn-lt"/>
                <a:ea typeface="+mn-ea"/>
                <a:cs typeface="+mn-cs"/>
              </a:rPr>
              <a:t> the currency goes away tomorrow, </a:t>
            </a:r>
            <a:r>
              <a:rPr lang="en-US" sz="1200" kern="1200" dirty="0" err="1" smtClean="0">
                <a:solidFill>
                  <a:schemeClr val="tx1"/>
                </a:solidFill>
                <a:effectLst/>
                <a:latin typeface="+mn-lt"/>
                <a:ea typeface="+mn-ea"/>
                <a:cs typeface="+mn-cs"/>
              </a:rPr>
              <a:t>bitcoin</a:t>
            </a:r>
            <a:r>
              <a:rPr lang="en-US" sz="1200" kern="1200" dirty="0" smtClean="0">
                <a:solidFill>
                  <a:schemeClr val="tx1"/>
                </a:solidFill>
                <a:effectLst/>
                <a:latin typeface="+mn-lt"/>
                <a:ea typeface="+mn-ea"/>
                <a:cs typeface="+mn-cs"/>
              </a:rPr>
              <a:t> - the invention, won't be "</a:t>
            </a:r>
            <a:r>
              <a:rPr lang="en-US" sz="1200" kern="1200" dirty="0" err="1" smtClean="0">
                <a:solidFill>
                  <a:schemeClr val="tx1"/>
                </a:solidFill>
                <a:effectLst/>
                <a:latin typeface="+mn-lt"/>
                <a:ea typeface="+mn-ea"/>
                <a:cs typeface="+mn-cs"/>
              </a:rPr>
              <a:t>uninvented</a:t>
            </a:r>
            <a:r>
              <a:rPr lang="en-US" sz="1200" kern="1200" dirty="0" smtClean="0">
                <a:solidFill>
                  <a:schemeClr val="tx1"/>
                </a:solidFill>
                <a:effectLst/>
                <a:latin typeface="+mn-lt"/>
                <a:ea typeface="+mn-ea"/>
                <a:cs typeface="+mn-cs"/>
              </a:rPr>
              <a:t>". In theory the transaction scripting language in </a:t>
            </a:r>
            <a:r>
              <a:rPr lang="en-US" sz="1200" kern="1200" dirty="0" err="1" smtClean="0">
                <a:solidFill>
                  <a:schemeClr val="tx1"/>
                </a:solidFill>
                <a:effectLst/>
                <a:latin typeface="+mn-lt"/>
                <a:ea typeface="+mn-ea"/>
                <a:cs typeface="+mn-cs"/>
              </a:rPr>
              <a:t>bitcoin</a:t>
            </a:r>
            <a:r>
              <a:rPr lang="en-US" sz="1200" kern="1200" dirty="0" smtClean="0">
                <a:solidFill>
                  <a:schemeClr val="tx1"/>
                </a:solidFill>
                <a:effectLst/>
                <a:latin typeface="+mn-lt"/>
                <a:ea typeface="+mn-ea"/>
                <a:cs typeface="+mn-cs"/>
              </a:rPr>
              <a:t> can be used to do trust, </a:t>
            </a:r>
            <a:r>
              <a:rPr lang="en-US" sz="1200" b="1" kern="1200" dirty="0" smtClean="0">
                <a:solidFill>
                  <a:schemeClr val="tx1"/>
                </a:solidFill>
                <a:effectLst/>
                <a:latin typeface="+mn-lt"/>
                <a:ea typeface="+mn-ea"/>
                <a:cs typeface="+mn-cs"/>
              </a:rPr>
              <a:t>escrows</a:t>
            </a:r>
            <a:r>
              <a:rPr lang="en-US" sz="1200" kern="1200" dirty="0" smtClean="0">
                <a:solidFill>
                  <a:schemeClr val="tx1"/>
                </a:solidFill>
                <a:effectLst/>
                <a:latin typeface="+mn-lt"/>
                <a:ea typeface="+mn-ea"/>
                <a:cs typeface="+mn-cs"/>
              </a:rPr>
              <a:t> and much more such as income redistribution based on </a:t>
            </a:r>
            <a:r>
              <a:rPr lang="en-US" sz="1200" b="1" kern="1200" dirty="0" smtClean="0">
                <a:solidFill>
                  <a:schemeClr val="tx1"/>
                </a:solidFill>
                <a:effectLst/>
                <a:latin typeface="+mn-lt"/>
                <a:ea typeface="+mn-ea"/>
                <a:cs typeface="+mn-cs"/>
              </a:rPr>
              <a:t>proof of state (e.g. taxation). </a:t>
            </a:r>
            <a:r>
              <a:rPr lang="en-US" sz="1200" kern="1200" dirty="0" smtClean="0">
                <a:solidFill>
                  <a:schemeClr val="tx1"/>
                </a:solidFill>
                <a:effectLst/>
                <a:latin typeface="+mn-lt"/>
                <a:ea typeface="+mn-ea"/>
                <a:cs typeface="+mn-cs"/>
              </a:rPr>
              <a:t>You can use a pseudo currency to </a:t>
            </a:r>
            <a:r>
              <a:rPr lang="en-US" sz="1200" b="1" kern="1200" dirty="0" smtClean="0">
                <a:solidFill>
                  <a:schemeClr val="tx1"/>
                </a:solidFill>
                <a:effectLst/>
                <a:latin typeface="+mn-lt"/>
                <a:ea typeface="+mn-ea"/>
                <a:cs typeface="+mn-cs"/>
              </a:rPr>
              <a:t>vote on a global basis</a:t>
            </a:r>
            <a:r>
              <a:rPr lang="en-US" sz="1200" kern="1200" dirty="0" smtClean="0">
                <a:solidFill>
                  <a:schemeClr val="tx1"/>
                </a:solidFill>
                <a:effectLst/>
                <a:latin typeface="+mn-lt"/>
                <a:ea typeface="+mn-ea"/>
                <a:cs typeface="+mn-cs"/>
              </a:rPr>
              <a:t>. You can implement </a:t>
            </a:r>
            <a:r>
              <a:rPr lang="en-US" sz="1200" b="1" kern="1200" dirty="0" smtClean="0">
                <a:solidFill>
                  <a:schemeClr val="tx1"/>
                </a:solidFill>
                <a:effectLst/>
                <a:latin typeface="+mn-lt"/>
                <a:ea typeface="+mn-ea"/>
                <a:cs typeface="+mn-cs"/>
              </a:rPr>
              <a:t>global lotteries</a:t>
            </a:r>
            <a:r>
              <a:rPr lang="en-US" sz="1200" kern="1200" dirty="0" smtClean="0">
                <a:solidFill>
                  <a:schemeClr val="tx1"/>
                </a:solidFill>
                <a:effectLst/>
                <a:latin typeface="+mn-lt"/>
                <a:ea typeface="+mn-ea"/>
                <a:cs typeface="+mn-cs"/>
              </a:rPr>
              <a:t>, crowd funding, global stock market, </a:t>
            </a:r>
            <a:r>
              <a:rPr lang="en-US" sz="1200" b="1" kern="1200" dirty="0" smtClean="0">
                <a:solidFill>
                  <a:schemeClr val="tx1"/>
                </a:solidFill>
                <a:effectLst/>
                <a:latin typeface="+mn-lt"/>
                <a:ea typeface="+mn-ea"/>
                <a:cs typeface="+mn-cs"/>
              </a:rPr>
              <a:t>bond systems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understand banking at the level people at the congress understand the internet.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1 - Bitcoin cannot be shut down. With 1 system</a:t>
            </a:r>
            <a:r>
              <a:rPr lang="en-US" baseline="0" dirty="0" smtClean="0"/>
              <a:t> you can recreate them all</a:t>
            </a:r>
          </a:p>
          <a:p>
            <a:r>
              <a:rPr lang="en-US" baseline="0" dirty="0" smtClean="0"/>
              <a:t>2 – Anyone can join in (cannot prevent someone form getting an address)</a:t>
            </a:r>
          </a:p>
          <a:p>
            <a:r>
              <a:rPr lang="en-US" baseline="0" dirty="0" smtClean="0"/>
              <a:t>3 – All transactions are recorded in a public ledger called </a:t>
            </a:r>
            <a:r>
              <a:rPr lang="en-US" baseline="0" dirty="0" err="1" smtClean="0"/>
              <a:t>blockchain</a:t>
            </a:r>
            <a:endParaRPr lang="en-US" baseline="0" dirty="0" smtClean="0"/>
          </a:p>
          <a:p>
            <a:r>
              <a:rPr lang="en-US" baseline="0" dirty="0" smtClean="0"/>
              <a:t>4 – Anyone can join the validation server pool</a:t>
            </a:r>
          </a:p>
          <a:p>
            <a:r>
              <a:rPr lang="en-US" baseline="0" dirty="0" smtClean="0"/>
              <a:t>5 – Standardized way to talk money</a:t>
            </a:r>
          </a:p>
          <a:p>
            <a:r>
              <a:rPr lang="en-US" baseline="0" dirty="0" smtClean="0"/>
              <a:t>7 – Smart contracts</a:t>
            </a:r>
          </a:p>
          <a:p>
            <a:endParaRPr lang="en-US" baseline="0" dirty="0" smtClean="0"/>
          </a:p>
          <a:p>
            <a:r>
              <a:rPr lang="en-US" b="1" baseline="0" dirty="0" smtClean="0"/>
              <a:t>Significant shift in the way we develop solutions and the way we secure them!</a:t>
            </a:r>
          </a:p>
          <a:p>
            <a:endParaRPr lang="en-US" b="1" baseline="0" dirty="0" smtClean="0"/>
          </a:p>
          <a:p>
            <a:pPr marL="171450" indent="-171450">
              <a:buFontTx/>
              <a:buChar char="-"/>
            </a:pPr>
            <a:r>
              <a:rPr lang="en-US" b="1" baseline="0" dirty="0" smtClean="0"/>
              <a:t>Blacklisting transactions won’t work</a:t>
            </a:r>
          </a:p>
          <a:p>
            <a:pPr marL="171450" indent="-171450">
              <a:buFontTx/>
              <a:buChar char="-"/>
            </a:pPr>
            <a:r>
              <a:rPr lang="en-US" b="1" baseline="0" dirty="0" smtClean="0"/>
              <a:t>Reversing transactions won’t work</a:t>
            </a:r>
          </a:p>
          <a:p>
            <a:pPr marL="171450" indent="-171450">
              <a:buFontTx/>
              <a:buChar char="-"/>
            </a:pPr>
            <a:r>
              <a:rPr lang="en-US" b="1" baseline="0" dirty="0" smtClean="0"/>
              <a:t>Authentication won’t work</a:t>
            </a:r>
          </a:p>
          <a:p>
            <a:pPr marL="171450" indent="-171450">
              <a:buFontTx/>
              <a:buChar char="-"/>
            </a:pPr>
            <a:r>
              <a:rPr lang="en-US" b="1" baseline="0" dirty="0" smtClean="0"/>
              <a:t>Authorization won’t work</a:t>
            </a:r>
          </a:p>
          <a:p>
            <a:pPr marL="171450" indent="-171450">
              <a:buFontTx/>
              <a:buChar char="-"/>
            </a:pPr>
            <a:r>
              <a:rPr lang="en-US" b="1" dirty="0" smtClean="0"/>
              <a:t>Shutting</a:t>
            </a:r>
            <a:r>
              <a:rPr lang="en-US" b="1" baseline="0" dirty="0" smtClean="0"/>
              <a:t> down some nodes won’t work (?)</a:t>
            </a:r>
          </a:p>
          <a:p>
            <a:pPr marL="171450" indent="-171450">
              <a:buFontTx/>
              <a:buChar char="-"/>
            </a:pPr>
            <a:r>
              <a:rPr lang="en-US" b="1" baseline="0" dirty="0" smtClean="0"/>
              <a:t>Encrypting your transactions is not possible (they will appear in a public ledger)</a:t>
            </a:r>
          </a:p>
          <a:p>
            <a:pPr marL="628650" lvl="1" indent="-171450">
              <a:buFontTx/>
              <a:buChar char="-"/>
            </a:pPr>
            <a:r>
              <a:rPr lang="en-US" b="1" baseline="0" dirty="0" smtClean="0"/>
              <a:t>At the </a:t>
            </a:r>
            <a:r>
              <a:rPr lang="en-US" b="1" baseline="0" dirty="0" err="1" smtClean="0"/>
              <a:t>sametime</a:t>
            </a:r>
            <a:r>
              <a:rPr lang="en-US" b="1" baseline="0" dirty="0" smtClean="0"/>
              <a:t> no central authority generated the address to the individual</a:t>
            </a:r>
          </a:p>
          <a:p>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2</a:t>
            </a:fld>
            <a:endParaRPr lang="en-US"/>
          </a:p>
        </p:txBody>
      </p:sp>
    </p:spTree>
    <p:extLst>
      <p:ext uri="{BB962C8B-B14F-4D97-AF65-F5344CB8AC3E}">
        <p14:creationId xmlns:p14="http://schemas.microsoft.com/office/powerpoint/2010/main" val="263985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There are MORE alternate coins.</a:t>
            </a:r>
            <a:r>
              <a:rPr lang="en-US" sz="1200" b="1" i="0" kern="1200" baseline="0" dirty="0" smtClean="0">
                <a:solidFill>
                  <a:schemeClr val="tx1"/>
                </a:solidFill>
                <a:effectLst/>
                <a:latin typeface="+mn-lt"/>
                <a:ea typeface="+mn-ea"/>
                <a:cs typeface="+mn-cs"/>
              </a:rPr>
              <a:t> Happy to talk about them outside after the presentation.</a:t>
            </a:r>
          </a:p>
          <a:p>
            <a:r>
              <a:rPr lang="en-US" sz="1200" b="1" i="0" kern="1200" dirty="0" smtClean="0">
                <a:solidFill>
                  <a:schemeClr val="tx1"/>
                </a:solidFill>
                <a:effectLst/>
                <a:latin typeface="+mn-lt"/>
                <a:ea typeface="+mn-ea"/>
                <a:cs typeface="+mn-cs"/>
              </a:rPr>
              <a:t>…In conclusion…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Enigma’s technique—what cryptographers call “secure multiparty computation”—works by mimicking a few of the features of bitcoin’s decentralized network architecture: It encrypts data by splitting it up into pieces and randomly distributing indecipherable chunks of it to hundreds of computers in the Enigma network known as “nodes.” Each node performs calculations on its discrete chunk of information before the user recombines the results to derive an unencrypted answer. Thanks to some mathematical tricks the Enigma creators implemented, the nodes are able to collectively perform every kind of computation that computers normally do, but without accessing any other portion of the data except the tiny chunk they were assigned.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Augur –</a:t>
            </a:r>
            <a:r>
              <a:rPr lang="en-US" sz="1200" b="0" i="0" kern="1200" baseline="0" dirty="0" smtClean="0">
                <a:solidFill>
                  <a:schemeClr val="tx1"/>
                </a:solidFill>
                <a:effectLst/>
                <a:latin typeface="+mn-lt"/>
                <a:ea typeface="+mn-ea"/>
                <a:cs typeface="+mn-cs"/>
              </a:rPr>
              <a:t> prediction market based on </a:t>
            </a:r>
            <a:r>
              <a:rPr lang="en-US" sz="1200" b="0" i="0" kern="1200" baseline="0" dirty="0" err="1" smtClean="0">
                <a:solidFill>
                  <a:schemeClr val="tx1"/>
                </a:solidFill>
                <a:effectLst/>
                <a:latin typeface="+mn-lt"/>
                <a:ea typeface="+mn-ea"/>
                <a:cs typeface="+mn-cs"/>
              </a:rPr>
              <a:t>blockchain</a:t>
            </a:r>
            <a:endParaRPr lang="en-US" dirty="0"/>
          </a:p>
        </p:txBody>
      </p:sp>
      <p:sp>
        <p:nvSpPr>
          <p:cNvPr id="4" name="Slide Number Placeholder 3"/>
          <p:cNvSpPr>
            <a:spLocks noGrp="1"/>
          </p:cNvSpPr>
          <p:nvPr>
            <p:ph type="sldNum" sz="quarter" idx="10"/>
          </p:nvPr>
        </p:nvSpPr>
        <p:spPr/>
        <p:txBody>
          <a:bodyPr/>
          <a:lstStyle/>
          <a:p>
            <a:fld id="{5AA9594A-9816-42BD-B262-208FD6EDBFF9}" type="slidenum">
              <a:rPr lang="en-US" smtClean="0"/>
              <a:t>21</a:t>
            </a:fld>
            <a:endParaRPr lang="en-US"/>
          </a:p>
        </p:txBody>
      </p:sp>
    </p:spTree>
    <p:extLst>
      <p:ext uri="{BB962C8B-B14F-4D97-AF65-F5344CB8AC3E}">
        <p14:creationId xmlns:p14="http://schemas.microsoft.com/office/powerpoint/2010/main" val="172463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…keep an eye in the industry!</a:t>
            </a:r>
            <a:r>
              <a:rPr lang="en-US" b="1" baseline="0" dirty="0" smtClean="0"/>
              <a:t> Thank you!</a:t>
            </a:r>
            <a:endParaRPr lang="en-US" b="1" dirty="0"/>
          </a:p>
        </p:txBody>
      </p:sp>
      <p:sp>
        <p:nvSpPr>
          <p:cNvPr id="4" name="Slide Number Placeholder 3"/>
          <p:cNvSpPr>
            <a:spLocks noGrp="1"/>
          </p:cNvSpPr>
          <p:nvPr>
            <p:ph type="sldNum" sz="quarter" idx="10"/>
          </p:nvPr>
        </p:nvSpPr>
        <p:spPr/>
        <p:txBody>
          <a:bodyPr/>
          <a:lstStyle/>
          <a:p>
            <a:fld id="{C5849880-388C-4705-9ED6-5161F8D5A47F}" type="slidenum">
              <a:rPr lang="en-US" smtClean="0"/>
              <a:t>22</a:t>
            </a:fld>
            <a:endParaRPr lang="en-US"/>
          </a:p>
        </p:txBody>
      </p:sp>
    </p:spTree>
    <p:extLst>
      <p:ext uri="{BB962C8B-B14F-4D97-AF65-F5344CB8AC3E}">
        <p14:creationId xmlns:p14="http://schemas.microsoft.com/office/powerpoint/2010/main" val="1863598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b="1" baseline="0" dirty="0" smtClean="0"/>
          </a:p>
        </p:txBody>
      </p:sp>
      <p:sp>
        <p:nvSpPr>
          <p:cNvPr id="4" name="Slide Number Placeholder 3"/>
          <p:cNvSpPr>
            <a:spLocks noGrp="1"/>
          </p:cNvSpPr>
          <p:nvPr>
            <p:ph type="sldNum" sz="quarter" idx="10"/>
          </p:nvPr>
        </p:nvSpPr>
        <p:spPr/>
        <p:txBody>
          <a:bodyPr/>
          <a:lstStyle/>
          <a:p>
            <a:fld id="{F64C0926-AB6C-417D-8172-2182D84772E6}" type="slidenum">
              <a:rPr lang="en-CA" smtClean="0"/>
              <a:t>23</a:t>
            </a:fld>
            <a:endParaRPr lang="en-CA" dirty="0"/>
          </a:p>
        </p:txBody>
      </p:sp>
    </p:spTree>
    <p:extLst>
      <p:ext uri="{BB962C8B-B14F-4D97-AF65-F5344CB8AC3E}">
        <p14:creationId xmlns:p14="http://schemas.microsoft.com/office/powerpoint/2010/main" val="72620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a:t>
            </a:r>
            <a:r>
              <a:rPr lang="en-US" b="1" baseline="0" dirty="0" smtClean="0"/>
              <a:t>user experience</a:t>
            </a:r>
            <a:r>
              <a:rPr lang="en-US" baseline="0" dirty="0" smtClean="0"/>
              <a:t>.</a:t>
            </a:r>
            <a:endParaRPr lang="en-US" dirty="0" smtClean="0"/>
          </a:p>
          <a:p>
            <a:r>
              <a:rPr lang="en-US" dirty="0" smtClean="0"/>
              <a:t>Secret</a:t>
            </a:r>
            <a:r>
              <a:rPr lang="en-US" baseline="0" dirty="0" smtClean="0"/>
              <a:t> key for the private key in this slide: </a:t>
            </a:r>
            <a:r>
              <a:rPr lang="en-US" sz="1200" b="0" i="0" kern="1200" dirty="0" smtClean="0">
                <a:solidFill>
                  <a:schemeClr val="tx1"/>
                </a:solidFill>
                <a:effectLst/>
                <a:latin typeface="+mn-lt"/>
                <a:ea typeface="+mn-ea"/>
                <a:cs typeface="+mn-cs"/>
              </a:rPr>
              <a:t>5JDnmLkQ8Jnbrt5sEpFG9ErVymzSZP1DxLgfuMDw1SJTXw1MwGk</a:t>
            </a:r>
          </a:p>
          <a:p>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3</a:t>
            </a:fld>
            <a:endParaRPr lang="en-US"/>
          </a:p>
        </p:txBody>
      </p:sp>
    </p:spTree>
    <p:extLst>
      <p:ext uri="{BB962C8B-B14F-4D97-AF65-F5344CB8AC3E}">
        <p14:creationId xmlns:p14="http://schemas.microsoft.com/office/powerpoint/2010/main" val="170776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AA9594A-9816-42BD-B262-208FD6EDBFF9}" type="slidenum">
              <a:rPr lang="en-US" smtClean="0"/>
              <a:t>4</a:t>
            </a:fld>
            <a:endParaRPr lang="en-US"/>
          </a:p>
        </p:txBody>
      </p:sp>
    </p:spTree>
    <p:extLst>
      <p:ext uri="{BB962C8B-B14F-4D97-AF65-F5344CB8AC3E}">
        <p14:creationId xmlns:p14="http://schemas.microsoft.com/office/powerpoint/2010/main" val="69323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Drug dealer, anonymity, is human</a:t>
            </a:r>
          </a:p>
          <a:p>
            <a:r>
              <a:rPr lang="en-US" dirty="0" smtClean="0"/>
              <a:t>Coins:</a:t>
            </a:r>
            <a:r>
              <a:rPr lang="en-US" baseline="0" dirty="0" smtClean="0"/>
              <a:t> divisible up to 4.2 quadrillion parts (1/100</a:t>
            </a:r>
            <a:r>
              <a:rPr lang="en-US" baseline="30000" dirty="0" smtClean="0"/>
              <a:t>th</a:t>
            </a:r>
            <a:r>
              <a:rPr lang="en-US" baseline="0" dirty="0" smtClean="0"/>
              <a:t>)</a:t>
            </a:r>
          </a:p>
          <a:p>
            <a:r>
              <a:rPr lang="en-US" baseline="0" dirty="0" smtClean="0"/>
              <a:t>Wallets: store keys and maybe unspent transactions</a:t>
            </a:r>
          </a:p>
          <a:p>
            <a:r>
              <a:rPr lang="en-US" baseline="0" dirty="0" smtClean="0"/>
              <a:t>Transactions: verified independently (no central authority), stored by everyone.</a:t>
            </a:r>
          </a:p>
          <a:p>
            <a:endParaRPr lang="en-US" baseline="0" dirty="0" smtClean="0"/>
          </a:p>
          <a:p>
            <a:r>
              <a:rPr lang="en-US" dirty="0" smtClean="0"/>
              <a:t>1 – </a:t>
            </a:r>
            <a:r>
              <a:rPr lang="en-US" b="1" dirty="0" smtClean="0"/>
              <a:t>Amazon, Target, CVS, Subway, Zappos, Dell, Expedia</a:t>
            </a:r>
            <a:r>
              <a:rPr lang="en-US" b="1" baseline="0" dirty="0" smtClean="0"/>
              <a:t> accept Bitcoin</a:t>
            </a:r>
            <a:r>
              <a:rPr lang="en-US" baseline="0" dirty="0" smtClean="0"/>
              <a:t>. </a:t>
            </a:r>
            <a:r>
              <a:rPr lang="en-US" b="1" baseline="0" dirty="0" smtClean="0"/>
              <a:t>NCR silver accept bitcoins</a:t>
            </a:r>
          </a:p>
          <a:p>
            <a:r>
              <a:rPr lang="en-US" baseline="0" dirty="0" smtClean="0"/>
              <a:t>There are 3 ways a new form of payment will succeed: </a:t>
            </a:r>
            <a:r>
              <a:rPr lang="en-US" b="1" baseline="0" dirty="0" smtClean="0"/>
              <a:t>exclusivity</a:t>
            </a:r>
            <a:r>
              <a:rPr lang="en-US" baseline="0" dirty="0" smtClean="0"/>
              <a:t>, </a:t>
            </a:r>
            <a:r>
              <a:rPr lang="en-US" b="1" baseline="0" dirty="0" smtClean="0"/>
              <a:t>new credit availability </a:t>
            </a:r>
            <a:r>
              <a:rPr lang="en-US" baseline="0" dirty="0" smtClean="0"/>
              <a:t>(extended credit) and </a:t>
            </a:r>
            <a:r>
              <a:rPr lang="en-US" b="1" baseline="0" dirty="0" smtClean="0"/>
              <a:t>bribery </a:t>
            </a:r>
            <a:r>
              <a:rPr lang="en-US" baseline="0" dirty="0" smtClean="0"/>
              <a:t>(miles, cash back, lower fees). During silk road Bitcoin had exclusivity.</a:t>
            </a:r>
          </a:p>
          <a:p>
            <a:r>
              <a:rPr lang="en-US" baseline="0" dirty="0" smtClean="0"/>
              <a:t/>
            </a:r>
            <a:br>
              <a:rPr lang="en-US" baseline="0" dirty="0" smtClean="0"/>
            </a:br>
            <a:r>
              <a:rPr lang="en-US" baseline="0" dirty="0" smtClean="0"/>
              <a:t>2 – Bitcoin is probably the most tracked form of value exchange. Transactions can be unravel once a simple mistake is made such as providing a shipping address. Bitcoin is more trackable and less anonymous than cash.</a:t>
            </a:r>
          </a:p>
          <a:p>
            <a:endParaRPr lang="en-US" baseline="0" dirty="0" smtClean="0"/>
          </a:p>
          <a:p>
            <a:r>
              <a:rPr lang="en-US" baseline="0" dirty="0" smtClean="0"/>
              <a:t>3 – Bitcoin can be paid to a script. Bitcoin is programmable money! Money distribution can be triggered under certain conditions. It’s possible to create </a:t>
            </a:r>
            <a:r>
              <a:rPr lang="en-US" b="1" baseline="0" dirty="0" smtClean="0"/>
              <a:t>smart contracts</a:t>
            </a:r>
            <a:r>
              <a:rPr lang="en-US" baseline="0" dirty="0" smtClean="0"/>
              <a:t> with Bitcoin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Bitcoin Anonymity</a:t>
            </a:r>
            <a:r>
              <a:rPr lang="en-US" baseline="0" dirty="0" smtClean="0"/>
              <a:t>: </a:t>
            </a:r>
            <a:r>
              <a:rPr lang="en-US" dirty="0" smtClean="0"/>
              <a:t>http://blog.cryptographyengineering.com/2013/04/zerocoin-making-bitcoin-anonymous.html</a:t>
            </a:r>
          </a:p>
          <a:p>
            <a:r>
              <a:rPr lang="en-US" b="1" baseline="0" dirty="0" smtClean="0"/>
              <a:t>Smart contract example</a:t>
            </a:r>
            <a:r>
              <a:rPr lang="en-US" baseline="0" dirty="0" smtClean="0"/>
              <a:t>: http://www.fastcolabs.com/3035723/app-economy/smart-contracts-could-be-cryptocurrencys-killer-app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Bitcoin is NOT anonymous. </a:t>
            </a:r>
            <a:r>
              <a:rPr lang="en-US" sz="1200" kern="1200" dirty="0" smtClean="0">
                <a:solidFill>
                  <a:schemeClr val="tx1"/>
                </a:solidFill>
                <a:effectLst/>
                <a:latin typeface="+mn-lt"/>
                <a:ea typeface="+mn-ea"/>
                <a:cs typeface="+mn-cs"/>
              </a:rPr>
              <a:t>There is a serious flaw with the protocol. Because you can mine it forever, you can eventually pull out one purchase that can be associated with an identity and unravel the entire set of transactions associated to that identity. Bitcoin has the potential to become a totalitarian nightmare if this problem is not fixed.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many addresses can be generated but</a:t>
            </a:r>
            <a:r>
              <a:rPr lang="en-US" sz="1200" kern="1200" baseline="0" dirty="0" smtClean="0">
                <a:solidFill>
                  <a:schemeClr val="tx1"/>
                </a:solidFill>
                <a:effectLst/>
                <a:latin typeface="+mn-lt"/>
                <a:ea typeface="+mn-ea"/>
                <a:cs typeface="+mn-cs"/>
              </a:rPr>
              <a:t> once a purchase is made, many inputs may be used to create an output and this links all those addresses together. In addition a purchase may reveal someone’s physical address or the good can be uniquely identified revealing someone’s identity, even if timestamps and </a:t>
            </a:r>
            <a:r>
              <a:rPr lang="en-US" sz="1200" kern="1200" baseline="0" dirty="0" err="1" smtClean="0">
                <a:solidFill>
                  <a:schemeClr val="tx1"/>
                </a:solidFill>
                <a:effectLst/>
                <a:latin typeface="+mn-lt"/>
                <a:ea typeface="+mn-ea"/>
                <a:cs typeface="+mn-cs"/>
              </a:rPr>
              <a:t>Ip</a:t>
            </a:r>
            <a:r>
              <a:rPr lang="en-US" sz="1200" kern="1200" baseline="0" dirty="0" smtClean="0">
                <a:solidFill>
                  <a:schemeClr val="tx1"/>
                </a:solidFill>
                <a:effectLst/>
                <a:latin typeface="+mn-lt"/>
                <a:ea typeface="+mn-ea"/>
                <a:cs typeface="+mn-cs"/>
              </a:rPr>
              <a:t> obfuscation techniques such as the use of TOR are applied.</a:t>
            </a:r>
            <a:endParaRPr lang="en-US" sz="1200" kern="1200" dirty="0" smtClean="0">
              <a:solidFill>
                <a:schemeClr val="tx1"/>
              </a:solidFill>
              <a:effectLst/>
              <a:latin typeface="+mn-lt"/>
              <a:ea typeface="+mn-ea"/>
              <a:cs typeface="+mn-cs"/>
            </a:endParaRPr>
          </a:p>
          <a:p>
            <a:endParaRPr lang="en-US" dirty="0" smtClean="0"/>
          </a:p>
          <a:p>
            <a:r>
              <a:rPr lang="en-US" dirty="0" smtClean="0"/>
              <a:t>-----</a:t>
            </a:r>
          </a:p>
          <a:p>
            <a:r>
              <a:rPr lang="en-US" dirty="0" smtClean="0"/>
              <a:t>1 - Wallets is a TERRIBLE metaphor! Wallets are key chains.</a:t>
            </a:r>
          </a:p>
          <a:p>
            <a:r>
              <a:rPr lang="en-US" dirty="0" smtClean="0"/>
              <a:t>2 – </a:t>
            </a:r>
            <a:r>
              <a:rPr lang="en-US" b="1" dirty="0" smtClean="0"/>
              <a:t>Some wallets contain copies the</a:t>
            </a:r>
            <a:r>
              <a:rPr lang="en-US" b="1" baseline="0" dirty="0" smtClean="0"/>
              <a:t> entire </a:t>
            </a:r>
            <a:r>
              <a:rPr lang="en-US" b="1" baseline="0" dirty="0" err="1" smtClean="0"/>
              <a:t>blockchain</a:t>
            </a:r>
            <a:r>
              <a:rPr lang="en-US" b="1" baseline="0" dirty="0" smtClean="0"/>
              <a:t>. Someone’s don’t.</a:t>
            </a:r>
            <a:r>
              <a:rPr lang="en-US" baseline="0" dirty="0" smtClean="0"/>
              <a:t> Verification of transactions can disclose information when only some parts of the </a:t>
            </a:r>
            <a:r>
              <a:rPr lang="en-US" baseline="0" dirty="0" err="1" smtClean="0"/>
              <a:t>blockchain</a:t>
            </a:r>
            <a:r>
              <a:rPr lang="en-US" baseline="0" dirty="0" smtClean="0"/>
              <a:t> is requested.</a:t>
            </a:r>
            <a:endParaRPr lang="en-US" dirty="0" smtClean="0"/>
          </a:p>
          <a:p>
            <a:endParaRPr lang="en-US" dirty="0" smtClean="0"/>
          </a:p>
          <a:p>
            <a:r>
              <a:rPr lang="en-US" sz="1200" b="0" i="0" kern="1200" dirty="0" smtClean="0">
                <a:solidFill>
                  <a:schemeClr val="tx1"/>
                </a:solidFill>
                <a:effectLst/>
                <a:latin typeface="+mn-lt"/>
                <a:ea typeface="+mn-ea"/>
                <a:cs typeface="+mn-cs"/>
              </a:rPr>
              <a:t>wallet also contains a copy of the transactions that affect your balance. Here is a list of what’s contained in wallet.dat:</a:t>
            </a:r>
            <a:r>
              <a:rPr lang="en-US" sz="1200" b="0" i="0" kern="1200" baseline="0" dirty="0" smtClean="0">
                <a:solidFill>
                  <a:schemeClr val="tx1"/>
                </a:solidFill>
                <a:effectLst/>
                <a:latin typeface="+mn-lt"/>
                <a:ea typeface="+mn-ea"/>
                <a:cs typeface="+mn-cs"/>
              </a:rPr>
              <a:t> https://en.bitcoin.it/wiki/Wallet</a:t>
            </a:r>
            <a:endParaRPr lang="en-US" sz="1200" b="0" i="0" kern="1200" dirty="0" smtClean="0">
              <a:solidFill>
                <a:schemeClr val="tx1"/>
              </a:solidFill>
              <a:effectLst/>
              <a:latin typeface="+mn-lt"/>
              <a:ea typeface="+mn-ea"/>
              <a:cs typeface="+mn-cs"/>
            </a:endParaRPr>
          </a:p>
          <a:p>
            <a:endParaRPr lang="en-US" dirty="0" smtClean="0"/>
          </a:p>
          <a:p>
            <a:r>
              <a:rPr lang="en-US" dirty="0" smtClean="0"/>
              <a:t>Type</a:t>
            </a:r>
            <a:r>
              <a:rPr lang="en-US" baseline="0" dirty="0" smtClean="0"/>
              <a:t> of Wallets: http://cointelegraph.com/news/111891/the-many-types-and-functions-of-bitcoin-wallets</a:t>
            </a:r>
            <a:endParaRPr lang="en-US" dirty="0" smtClean="0"/>
          </a:p>
          <a:p>
            <a:r>
              <a:rPr lang="en-US" dirty="0" smtClean="0"/>
              <a:t>------</a:t>
            </a:r>
          </a:p>
          <a:p>
            <a:r>
              <a:rPr lang="en-US" b="1" dirty="0" smtClean="0"/>
              <a:t>1 – The golden coins are pretty worthless. They</a:t>
            </a:r>
            <a:r>
              <a:rPr lang="en-US" b="1" baseline="0" dirty="0" smtClean="0"/>
              <a:t> are symbolic much like patent plates.</a:t>
            </a:r>
            <a:endParaRPr lang="en-US" b="1" dirty="0" smtClean="0"/>
          </a:p>
          <a:p>
            <a:r>
              <a:rPr lang="en-US" dirty="0" smtClean="0"/>
              <a:t>2 – Bitcoin has</a:t>
            </a:r>
            <a:r>
              <a:rPr lang="en-US" baseline="0" dirty="0" smtClean="0"/>
              <a:t> as much value as any other fiat currency. Take you green bill out of the pocket. It has no objective value: you cannot each eat, you cannot drink it. The value is based on the belief everyone thinks that bill can be exchanged by, say, 10 bananas. </a:t>
            </a:r>
            <a:r>
              <a:rPr lang="en-US" b="1" baseline="0" dirty="0" smtClean="0"/>
              <a:t>If you can exchange bitcoins for real goods, it has value.</a:t>
            </a:r>
            <a:endParaRPr lang="en-US" b="1" dirty="0" smtClean="0"/>
          </a:p>
          <a:p>
            <a:r>
              <a:rPr lang="en-US" dirty="0" smtClean="0"/>
              <a:t>3 – Only transactions exit</a:t>
            </a:r>
            <a:r>
              <a:rPr lang="en-US" baseline="0" dirty="0" smtClean="0"/>
              <a:t> in the system</a:t>
            </a:r>
          </a:p>
          <a:p>
            <a:r>
              <a:rPr lang="en-US" baseline="0" dirty="0" smtClean="0"/>
              <a:t>4 – Bitcoins are divisible to </a:t>
            </a:r>
            <a:r>
              <a:rPr lang="en-US" b="1" baseline="0" dirty="0" smtClean="0"/>
              <a:t>eight decimal places </a:t>
            </a:r>
            <a:r>
              <a:rPr lang="en-US" baseline="0" dirty="0" smtClean="0"/>
              <a:t>or 1/100 millionth of a bitcoin (aka one </a:t>
            </a:r>
            <a:r>
              <a:rPr lang="en-US" baseline="0" dirty="0" err="1" smtClean="0"/>
              <a:t>satoshi</a:t>
            </a:r>
            <a:r>
              <a:rPr lang="en-US" baseline="0" dirty="0" smtClean="0"/>
              <a:t>). 21 million coins will be generated by 2040.</a:t>
            </a:r>
          </a:p>
          <a:p>
            <a:r>
              <a:rPr lang="en-US" baseline="0" dirty="0" smtClean="0"/>
              <a:t>	Bitcoin has 2.1 quadrillion raw units</a:t>
            </a:r>
          </a:p>
          <a:p>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5</a:t>
            </a:fld>
            <a:endParaRPr lang="en-US"/>
          </a:p>
        </p:txBody>
      </p:sp>
    </p:spTree>
    <p:extLst>
      <p:ext uri="{BB962C8B-B14F-4D97-AF65-F5344CB8AC3E}">
        <p14:creationId xmlns:p14="http://schemas.microsoft.com/office/powerpoint/2010/main" val="319579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smtClean="0"/>
              <a:t>No central authority (</a:t>
            </a:r>
            <a:r>
              <a:rPr lang="en-US" b="1" dirty="0" smtClean="0"/>
              <a:t>Keys are self generated 256 bit numbers)</a:t>
            </a:r>
            <a:r>
              <a:rPr lang="en-US" b="1"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smtClean="0"/>
              <a:t>Asymmetric system (compare with SSN, Passwords, credit cards)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smtClean="0"/>
              <a:t>Public key is protected. Key space is huge (</a:t>
            </a:r>
            <a:r>
              <a:rPr lang="en-US" b="1" dirty="0" smtClean="0"/>
              <a:t>Greater than the number of visible atoms in the universe</a:t>
            </a:r>
            <a:r>
              <a:rPr lang="en-US" b="1"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baseline="0" dirty="0" smtClean="0"/>
              <a:t>Base58 (avoid typos + prefix, checksum)</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type</a:t>
            </a:r>
            <a:r>
              <a:rPr lang="en-US" baseline="0" dirty="0" smtClean="0"/>
              <a:t> of address is pay to script hash…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a:t>
            </a:r>
            <a:r>
              <a:rPr lang="en-US" baseline="0" dirty="0" smtClean="0"/>
              <a:t> types of keys. P2PKH Pay to Public Key Hash is the most common. It starts with a 1. Pay to script starts with a 3, public keys with a 5, private keys with K or L and the new and upcoming Payment code with a 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baseline="0" dirty="0" smtClean="0"/>
              <a:t> </a:t>
            </a:r>
            <a:r>
              <a:rPr lang="en-US" sz="1200" b="0" i="0" kern="1200" dirty="0" smtClean="0">
                <a:solidFill>
                  <a:schemeClr val="tx1"/>
                </a:solidFill>
                <a:effectLst/>
                <a:latin typeface="+mn-lt"/>
                <a:ea typeface="+mn-ea"/>
                <a:cs typeface="+mn-cs"/>
              </a:rPr>
              <a:t>An ECDSA private key </a:t>
            </a:r>
            <a:r>
              <a:rPr lang="en-US" sz="1200" b="0" i="1"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(an integer) and public key </a:t>
            </a:r>
            <a:r>
              <a:rPr lang="en-US" sz="1200" b="0" i="1" kern="120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 (a point) is computed by </a:t>
            </a:r>
            <a:r>
              <a:rPr lang="en-US" sz="1200" b="0" i="1" kern="1200" dirty="0" smtClean="0">
                <a:solidFill>
                  <a:schemeClr val="tx1"/>
                </a:solidFill>
                <a:effectLst/>
                <a:latin typeface="+mn-lt"/>
                <a:ea typeface="+mn-ea"/>
                <a:cs typeface="+mn-cs"/>
              </a:rPr>
              <a:t>Q = </a:t>
            </a:r>
            <a:r>
              <a:rPr lang="en-US" sz="1200" b="0" i="1" kern="1200" dirty="0" err="1" smtClean="0">
                <a:solidFill>
                  <a:schemeClr val="tx1"/>
                </a:solidFill>
                <a:effectLst/>
                <a:latin typeface="+mn-lt"/>
                <a:ea typeface="+mn-ea"/>
                <a:cs typeface="+mn-cs"/>
              </a:rPr>
              <a:t>dG</a:t>
            </a:r>
            <a:r>
              <a:rPr lang="en-US" sz="1200" b="0" i="0" kern="1200" dirty="0" smtClean="0">
                <a:solidFill>
                  <a:schemeClr val="tx1"/>
                </a:solidFill>
                <a:effectLst/>
                <a:latin typeface="+mn-lt"/>
                <a:ea typeface="+mn-ea"/>
                <a:cs typeface="+mn-cs"/>
              </a:rPr>
              <a:t>, where </a:t>
            </a:r>
            <a:r>
              <a:rPr lang="en-US" sz="1200" b="0" i="1"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is a non-secret domain parameter. The random number in 1 is the</a:t>
            </a:r>
            <a:r>
              <a:rPr lang="en-US" sz="1200" b="0" i="0" kern="1200" baseline="0" dirty="0" smtClean="0">
                <a:solidFill>
                  <a:schemeClr val="tx1"/>
                </a:solidFill>
                <a:effectLst/>
                <a:latin typeface="+mn-lt"/>
                <a:ea typeface="+mn-ea"/>
                <a:cs typeface="+mn-cs"/>
              </a:rPr>
              <a:t> private key. The curve used by bitcoin is </a:t>
            </a:r>
            <a:r>
              <a:rPr lang="en-US" sz="1200" b="1" i="0" kern="1200" baseline="0" dirty="0" smtClean="0">
                <a:solidFill>
                  <a:schemeClr val="tx1"/>
                </a:solidFill>
                <a:effectLst/>
                <a:latin typeface="+mn-lt"/>
                <a:ea typeface="+mn-ea"/>
                <a:cs typeface="+mn-cs"/>
              </a:rPr>
              <a:t>secp256k1</a:t>
            </a:r>
            <a:r>
              <a:rPr lang="en-US" sz="1200" b="0" i="0" kern="1200" baseline="0" dirty="0" smtClean="0">
                <a:solidFill>
                  <a:schemeClr val="tx1"/>
                </a:solidFill>
                <a:effectLst/>
                <a:latin typeface="+mn-lt"/>
                <a:ea typeface="+mn-ea"/>
                <a:cs typeface="+mn-cs"/>
              </a:rPr>
              <a:t>. The curve is not consider safe by http://safecurves.cr.yp.to/. Main reasons seem to be the non constant speed to calculate numbers and the fact the points have patterns that don’t look random (https://bitcointalk.org/index.php?topic=380482.0).</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 to generate address: https://www.bitaddress.org/bitaddress.org-v2.9.10-SHA256-445e44cfd04c8f1ea8f732c3ae7277b0166fdb3e2109251c54e4b367983fe04d.html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bitcoin address is </a:t>
            </a:r>
            <a:r>
              <a:rPr lang="en-US" i="1" dirty="0" smtClean="0"/>
              <a:t>not</a:t>
            </a:r>
            <a:r>
              <a:rPr lang="en-US" dirty="0" smtClean="0"/>
              <a:t> the same as a public key. </a:t>
            </a:r>
            <a:r>
              <a:rPr lang="en-US" dirty="0" err="1" smtClean="0"/>
              <a:t>Bitcoin</a:t>
            </a:r>
            <a:r>
              <a:rPr lang="en-US" dirty="0" smtClean="0"/>
              <a:t> addresses are derived from a public key using a one-way function. A </a:t>
            </a:r>
            <a:r>
              <a:rPr lang="en-US" dirty="0" err="1" smtClean="0"/>
              <a:t>Bitcoin</a:t>
            </a:r>
            <a:r>
              <a:rPr lang="en-US" dirty="0" smtClean="0"/>
              <a:t> address, or simply address, is an identifier of 26-35 alphanumeric characters, beginning with the number 1 or 3 (if it starts with 5 it’s a private key in WIF format).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Addresses are not wallets nor accounts, and do not carry balances. They only receive funds</a:t>
            </a:r>
          </a:p>
          <a:p>
            <a:endParaRPr lang="en-US" dirty="0" smtClean="0"/>
          </a:p>
          <a:p>
            <a:r>
              <a:rPr lang="en-US" b="1" dirty="0" smtClean="0"/>
              <a:t>Keys are self generated 256 bit numbers. This avoids the</a:t>
            </a:r>
            <a:r>
              <a:rPr lang="en-US" b="1" baseline="0" dirty="0" smtClean="0"/>
              <a:t> need for a</a:t>
            </a:r>
            <a:r>
              <a:rPr lang="en-US" b="1" dirty="0" smtClean="0"/>
              <a:t> central authority</a:t>
            </a:r>
            <a:r>
              <a:rPr lang="en-US" dirty="0" smtClean="0"/>
              <a:t>. The only thing that is enforced is the use of a specific ECDSA curve</a:t>
            </a:r>
          </a:p>
          <a:p>
            <a:pPr marL="171450" indent="-171450">
              <a:buFontTx/>
              <a:buChar char="-"/>
            </a:pPr>
            <a:r>
              <a:rPr lang="en-US" dirty="0" smtClean="0"/>
              <a:t>There is a chance of collision but with 2^256 address (this number is </a:t>
            </a:r>
            <a:r>
              <a:rPr lang="en-US" b="1" dirty="0" smtClean="0"/>
              <a:t>greater than the number of visible atoms in the universe</a:t>
            </a:r>
            <a:r>
              <a:rPr lang="en-US" dirty="0" smtClean="0"/>
              <a:t> – 10^80 – it’s really hard to have a collision, at least in Theory). The curve is not consider safe (study why – see bookmark)</a:t>
            </a:r>
          </a:p>
          <a:p>
            <a:pPr marL="171450" indent="-171450">
              <a:buFontTx/>
              <a:buChar char="-"/>
            </a:pPr>
            <a:r>
              <a:rPr lang="en-US" b="1" baseline="0" dirty="0" smtClean="0"/>
              <a:t>Hash</a:t>
            </a:r>
            <a:r>
              <a:rPr lang="en-US" baseline="0" dirty="0" smtClean="0"/>
              <a:t>: one way operation. There is no way to know the public key from the result. RIPMD produces a 160 bit value.</a:t>
            </a:r>
          </a:p>
          <a:p>
            <a:pPr marL="171450" indent="-171450">
              <a:buFontTx/>
              <a:buChar char="-"/>
            </a:pPr>
            <a:r>
              <a:rPr lang="en-US" baseline="0" dirty="0" smtClean="0"/>
              <a:t>Two hash algorithms: extra security?</a:t>
            </a:r>
          </a:p>
          <a:p>
            <a:pPr marL="171450" indent="-171450">
              <a:buFontTx/>
              <a:buChar char="-"/>
            </a:pPr>
            <a:r>
              <a:rPr lang="en-US" baseline="0" dirty="0" smtClean="0"/>
              <a:t>Base58 : Base64 without the confusing characters (“I” and “L”, “o” and zero, “+” and “/”)</a:t>
            </a:r>
          </a:p>
          <a:p>
            <a:pPr marL="171450" indent="-171450">
              <a:buFontTx/>
              <a:buChar char="-"/>
            </a:pPr>
            <a:r>
              <a:rPr lang="en-US" baseline="0" dirty="0" smtClean="0"/>
              <a:t>Prefix is 00 in our case. </a:t>
            </a:r>
          </a:p>
          <a:p>
            <a:pPr marL="171450" indent="-171450">
              <a:buFontTx/>
              <a:buChar char="-"/>
            </a:pPr>
            <a:r>
              <a:rPr lang="en-US" b="1" dirty="0" smtClean="0"/>
              <a:t>Checksum is</a:t>
            </a:r>
            <a:r>
              <a:rPr lang="en-US" b="1" baseline="0" dirty="0" smtClean="0"/>
              <a:t> prefix + payload hashed twice with SHA256 and the append the 4 bytes of the result to the end of the address</a:t>
            </a:r>
            <a:r>
              <a:rPr lang="en-US" baseline="0" dirty="0" smtClean="0"/>
              <a:t>. </a:t>
            </a:r>
            <a:r>
              <a:rPr lang="en-US" b="1" baseline="0" dirty="0" smtClean="0"/>
              <a:t>Done to avoid mistyping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6</a:t>
            </a:fld>
            <a:endParaRPr lang="en-US"/>
          </a:p>
        </p:txBody>
      </p:sp>
    </p:spTree>
    <p:extLst>
      <p:ext uri="{BB962C8B-B14F-4D97-AF65-F5344CB8AC3E}">
        <p14:creationId xmlns:p14="http://schemas.microsoft.com/office/powerpoint/2010/main" val="164945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join account.</a:t>
            </a:r>
          </a:p>
          <a:p>
            <a:r>
              <a:rPr lang="en-US" dirty="0" smtClean="0"/>
              <a:t>…let’s take a look how those addresses</a:t>
            </a:r>
            <a:r>
              <a:rPr lang="en-US" baseline="0" dirty="0" smtClean="0"/>
              <a:t> are created…</a:t>
            </a:r>
          </a:p>
          <a:p>
            <a:endParaRPr lang="en-US" dirty="0" smtClean="0"/>
          </a:p>
          <a:p>
            <a:r>
              <a:rPr lang="en-US" dirty="0" smtClean="0"/>
              <a:t>Multi-signature address script is the most common use</a:t>
            </a:r>
          </a:p>
          <a:p>
            <a:pPr lvl="1"/>
            <a:r>
              <a:rPr lang="en-US" dirty="0" smtClean="0"/>
              <a:t>Requires M signatures from a total of N keys to spend the funds</a:t>
            </a:r>
          </a:p>
          <a:p>
            <a:endParaRPr lang="en-US" dirty="0" smtClean="0"/>
          </a:p>
          <a:p>
            <a:pPr lvl="1"/>
            <a:r>
              <a:rPr lang="en-US" dirty="0" smtClean="0"/>
              <a:t>1 of 2 signatures =&gt; a couple joint account</a:t>
            </a:r>
          </a:p>
          <a:p>
            <a:pPr lvl="1"/>
            <a:r>
              <a:rPr lang="en-US" dirty="0" smtClean="0"/>
              <a:t>1 or 2 could be used for backup</a:t>
            </a:r>
          </a:p>
          <a:p>
            <a:pPr lvl="1"/>
            <a:r>
              <a:rPr lang="en-US" dirty="0" smtClean="0"/>
              <a:t>2 of 3 signatures =&gt; no funds can be spent unless at least two business partners sign the transaction</a:t>
            </a:r>
          </a:p>
          <a:p>
            <a:pPr lvl="1"/>
            <a:r>
              <a:rPr lang="en-US" dirty="0" smtClean="0"/>
              <a:t>2 of 3 could be used for security</a:t>
            </a:r>
          </a:p>
          <a:p>
            <a:endParaRPr lang="en-US" dirty="0"/>
          </a:p>
        </p:txBody>
      </p:sp>
      <p:sp>
        <p:nvSpPr>
          <p:cNvPr id="4" name="Slide Number Placeholder 3"/>
          <p:cNvSpPr>
            <a:spLocks noGrp="1"/>
          </p:cNvSpPr>
          <p:nvPr>
            <p:ph type="sldNum" sz="quarter" idx="10"/>
          </p:nvPr>
        </p:nvSpPr>
        <p:spPr/>
        <p:txBody>
          <a:bodyPr/>
          <a:lstStyle/>
          <a:p>
            <a:fld id="{C5849880-388C-4705-9ED6-5161F8D5A47F}" type="slidenum">
              <a:rPr lang="en-US" smtClean="0"/>
              <a:t>7</a:t>
            </a:fld>
            <a:endParaRPr lang="en-US"/>
          </a:p>
        </p:txBody>
      </p:sp>
    </p:spTree>
    <p:extLst>
      <p:ext uri="{BB962C8B-B14F-4D97-AF65-F5344CB8AC3E}">
        <p14:creationId xmlns:p14="http://schemas.microsoft.com/office/powerpoint/2010/main" val="20923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Forth like reverse-polish notation </a:t>
            </a:r>
            <a:r>
              <a:rPr lang="en-US" dirty="0" smtClean="0"/>
              <a:t>stack based execution language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Very limited in functionality </a:t>
            </a:r>
            <a:r>
              <a:rPr lang="en-US" dirty="0" smtClean="0"/>
              <a:t>– a deliberate security feature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No infinite loops or logic bombs</a:t>
            </a:r>
          </a:p>
          <a:p>
            <a:r>
              <a:rPr lang="en-US" dirty="0" smtClean="0"/>
              <a:t>Hash = </a:t>
            </a:r>
            <a:r>
              <a:rPr lang="en-US" b="1" dirty="0" smtClean="0"/>
              <a:t>SHA26 followed</a:t>
            </a:r>
            <a:r>
              <a:rPr lang="en-US" b="1" baseline="0" dirty="0" smtClean="0"/>
              <a:t> by RIPMD160</a:t>
            </a:r>
            <a:endParaRPr lang="en-US" b="1" dirty="0" smtClean="0"/>
          </a:p>
          <a:p>
            <a:r>
              <a:rPr lang="en-US" dirty="0" smtClean="0"/>
              <a:t>Address = Prepend</a:t>
            </a:r>
            <a:r>
              <a:rPr lang="en-US" baseline="0" dirty="0" smtClean="0"/>
              <a:t> the hash with 05 and do a base58 (</a:t>
            </a:r>
            <a:r>
              <a:rPr lang="en-US" b="1" baseline="0" dirty="0" smtClean="0"/>
              <a:t>no checksum this time</a:t>
            </a:r>
            <a:r>
              <a:rPr lang="en-US" baseline="0" dirty="0" smtClean="0"/>
              <a:t>)</a:t>
            </a:r>
          </a:p>
          <a:p>
            <a:r>
              <a:rPr lang="en-US" dirty="0" smtClean="0"/>
              <a:t>…the generated address is used the same way…</a:t>
            </a:r>
          </a:p>
          <a:p>
            <a:endParaRPr lang="en-US" dirty="0" smtClean="0"/>
          </a:p>
          <a:p>
            <a:endParaRPr lang="en-US" dirty="0" smtClean="0"/>
          </a:p>
          <a:p>
            <a:r>
              <a:rPr lang="en-US" dirty="0" smtClean="0"/>
              <a:t>Step 1 – Assumes bob</a:t>
            </a:r>
            <a:r>
              <a:rPr lang="en-US" baseline="0" dirty="0" smtClean="0"/>
              <a:t> already has 2 keys. </a:t>
            </a:r>
          </a:p>
          <a:p>
            <a:r>
              <a:rPr lang="en-US" baseline="0" dirty="0" smtClean="0"/>
              <a:t>OP_1 means 1 key out OP_2 needs to be presented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Bitcoin</a:t>
            </a:r>
            <a:r>
              <a:rPr lang="en-US" dirty="0" smtClean="0"/>
              <a:t> Script Language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Forth like reverse-polish notation </a:t>
            </a:r>
            <a:r>
              <a:rPr lang="en-US" dirty="0" smtClean="0"/>
              <a:t>stack based execution language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Very limited in functionality </a:t>
            </a:r>
            <a:r>
              <a:rPr lang="en-US" dirty="0" smtClean="0"/>
              <a:t>– a deliberate security feature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No infinite loops or logic bombs</a:t>
            </a:r>
          </a:p>
          <a:p>
            <a:endParaRPr lang="en-US" dirty="0" smtClean="0"/>
          </a:p>
          <a:p>
            <a:r>
              <a:rPr lang="en-US" dirty="0" smtClean="0"/>
              <a:t>Step</a:t>
            </a:r>
            <a:r>
              <a:rPr lang="en-US" baseline="0" dirty="0" smtClean="0"/>
              <a:t> 2 - </a:t>
            </a:r>
            <a:endParaRPr lang="en-US" dirty="0" smtClean="0"/>
          </a:p>
          <a:p>
            <a:r>
              <a:rPr lang="en-US" dirty="0" smtClean="0"/>
              <a:t>Hash = </a:t>
            </a:r>
            <a:r>
              <a:rPr lang="en-US" b="1" dirty="0" smtClean="0"/>
              <a:t>SHA26 followed</a:t>
            </a:r>
            <a:r>
              <a:rPr lang="en-US" b="1" baseline="0" dirty="0" smtClean="0"/>
              <a:t> by RIPMD160</a:t>
            </a:r>
            <a:endParaRPr lang="en-US" b="1" dirty="0" smtClean="0"/>
          </a:p>
          <a:p>
            <a:r>
              <a:rPr lang="en-US" dirty="0" smtClean="0"/>
              <a:t>Address = Prepend</a:t>
            </a:r>
            <a:r>
              <a:rPr lang="en-US" baseline="0" dirty="0" smtClean="0"/>
              <a:t> the hash with 05 and do a base58 (</a:t>
            </a:r>
            <a:r>
              <a:rPr lang="en-US" b="1" baseline="0" dirty="0" smtClean="0"/>
              <a:t>no checksum this time</a:t>
            </a:r>
            <a:r>
              <a:rPr lang="en-US" baseline="0" dirty="0" smtClean="0"/>
              <a:t>)</a:t>
            </a:r>
          </a:p>
          <a:p>
            <a:endParaRPr lang="en-US" baseline="0" dirty="0" smtClean="0"/>
          </a:p>
          <a:p>
            <a:r>
              <a:rPr lang="en-US" baseline="0" dirty="0" err="1" smtClean="0"/>
              <a:t>Frefresher</a:t>
            </a:r>
            <a:r>
              <a:rPr lang="en-US" baseline="0" dirty="0" smtClean="0"/>
              <a:t>: http://www.soroushjp.com/2014/12/20/bitcoin-multisig-the-hard-way-understanding-raw-multisignature-bitcoin-transactions/</a:t>
            </a:r>
            <a:endParaRPr lang="en-US" dirty="0" smtClean="0"/>
          </a:p>
        </p:txBody>
      </p:sp>
      <p:sp>
        <p:nvSpPr>
          <p:cNvPr id="4" name="Slide Number Placeholder 3"/>
          <p:cNvSpPr>
            <a:spLocks noGrp="1"/>
          </p:cNvSpPr>
          <p:nvPr>
            <p:ph type="sldNum" sz="quarter" idx="10"/>
          </p:nvPr>
        </p:nvSpPr>
        <p:spPr/>
        <p:txBody>
          <a:bodyPr/>
          <a:lstStyle/>
          <a:p>
            <a:fld id="{C5849880-388C-4705-9ED6-5161F8D5A47F}" type="slidenum">
              <a:rPr lang="en-US" smtClean="0"/>
              <a:t>8</a:t>
            </a:fld>
            <a:endParaRPr lang="en-US"/>
          </a:p>
        </p:txBody>
      </p:sp>
    </p:spTree>
    <p:extLst>
      <p:ext uri="{BB962C8B-B14F-4D97-AF65-F5344CB8AC3E}">
        <p14:creationId xmlns:p14="http://schemas.microsoft.com/office/powerpoint/2010/main" val="159736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the transaction</a:t>
            </a:r>
            <a:r>
              <a:rPr lang="en-US" baseline="0" dirty="0" smtClean="0"/>
              <a:t>, a standard script is created </a:t>
            </a:r>
            <a:r>
              <a:rPr lang="en-US" dirty="0" smtClean="0"/>
              <a:t>&lt;OP_HASH160&gt; &lt;</a:t>
            </a:r>
            <a:r>
              <a:rPr lang="en-US" dirty="0" err="1" smtClean="0"/>
              <a:t>redeemScriptHash</a:t>
            </a:r>
            <a:r>
              <a:rPr lang="en-US" dirty="0" smtClean="0"/>
              <a:t>&gt; &lt;OP_EQUAL&gt;</a:t>
            </a:r>
          </a:p>
          <a:p>
            <a:r>
              <a:rPr lang="en-US" dirty="0" smtClean="0"/>
              <a:t>Note: </a:t>
            </a:r>
            <a:r>
              <a:rPr lang="en-US" b="1" dirty="0" err="1" smtClean="0"/>
              <a:t>redeemScript</a:t>
            </a:r>
            <a:r>
              <a:rPr lang="en-US" b="1" baseline="0" dirty="0" err="1" smtClean="0"/>
              <a:t>Hash</a:t>
            </a:r>
            <a:r>
              <a:rPr lang="en-US" baseline="0" dirty="0" smtClean="0"/>
              <a:t> is just the </a:t>
            </a:r>
            <a:r>
              <a:rPr lang="en-US" b="1" baseline="0" dirty="0" smtClean="0"/>
              <a:t>bitcoin address with the decoded base58 and the “05” prefix removed</a:t>
            </a:r>
            <a:r>
              <a:rPr lang="en-US" baseline="0" dirty="0" smtClean="0"/>
              <a:t>.</a:t>
            </a:r>
          </a:p>
          <a:p>
            <a:endParaRPr lang="en-US" dirty="0" smtClean="0"/>
          </a:p>
        </p:txBody>
      </p:sp>
      <p:sp>
        <p:nvSpPr>
          <p:cNvPr id="4" name="Slide Number Placeholder 3"/>
          <p:cNvSpPr>
            <a:spLocks noGrp="1"/>
          </p:cNvSpPr>
          <p:nvPr>
            <p:ph type="sldNum" sz="quarter" idx="10"/>
          </p:nvPr>
        </p:nvSpPr>
        <p:spPr/>
        <p:txBody>
          <a:bodyPr/>
          <a:lstStyle/>
          <a:p>
            <a:fld id="{C5849880-388C-4705-9ED6-5161F8D5A47F}" type="slidenum">
              <a:rPr lang="en-US" smtClean="0"/>
              <a:t>9</a:t>
            </a:fld>
            <a:endParaRPr lang="en-US"/>
          </a:p>
        </p:txBody>
      </p:sp>
    </p:spTree>
    <p:extLst>
      <p:ext uri="{BB962C8B-B14F-4D97-AF65-F5344CB8AC3E}">
        <p14:creationId xmlns:p14="http://schemas.microsoft.com/office/powerpoint/2010/main" val="534865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4777"/>
            <a:ext cx="9168385" cy="51572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
        <p:nvSpPr>
          <p:cNvPr id="22" name="TextBox 21"/>
          <p:cNvSpPr txBox="1"/>
          <p:nvPr userDrawn="1"/>
        </p:nvSpPr>
        <p:spPr>
          <a:xfrm>
            <a:off x="1183080" y="2548176"/>
            <a:ext cx="6665520" cy="369332"/>
          </a:xfrm>
          <a:prstGeom prst="rect">
            <a:avLst/>
          </a:prstGeom>
          <a:noFill/>
          <a:effectLst>
            <a:outerShdw blurRad="88900" algn="tl" rotWithShape="0">
              <a:prstClr val="black">
                <a:alpha val="43000"/>
              </a:prstClr>
            </a:outerShdw>
          </a:effectLst>
        </p:spPr>
        <p:txBody>
          <a:bodyPr wrap="square" rtlCol="0">
            <a:spAutoFit/>
          </a:bodyPr>
          <a:lstStyle/>
          <a:p>
            <a:pPr algn="ctr"/>
            <a:r>
              <a:rPr lang="en-US" b="1" dirty="0" smtClean="0">
                <a:solidFill>
                  <a:schemeClr val="tx1">
                    <a:lumMod val="75000"/>
                    <a:lumOff val="25000"/>
                  </a:schemeClr>
                </a:solidFill>
                <a:latin typeface="Arial" panose="020B0604020202020204" pitchFamily="34" charset="0"/>
                <a:cs typeface="Arial" panose="020B0604020202020204" pitchFamily="34" charset="0"/>
              </a:rPr>
              <a:t>PRESENTED TO</a:t>
            </a:r>
            <a:endParaRPr lang="en-CA" sz="3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3" name="Logo"/>
          <p:cNvGrpSpPr>
            <a:grpSpLocks noChangeAspect="1"/>
          </p:cNvGrpSpPr>
          <p:nvPr userDrawn="1"/>
        </p:nvGrpSpPr>
        <p:grpSpPr>
          <a:xfrm>
            <a:off x="457200" y="4705350"/>
            <a:ext cx="1828800" cy="116935"/>
            <a:chOff x="1995488" y="5283200"/>
            <a:chExt cx="5164137" cy="330200"/>
          </a:xfrm>
          <a:solidFill>
            <a:schemeClr val="bg1"/>
          </a:solidFill>
        </p:grpSpPr>
        <p:sp>
          <p:nvSpPr>
            <p:cNvPr id="24"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38"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2136614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angle Corner A">
    <p:spTree>
      <p:nvGrpSpPr>
        <p:cNvPr id="1" name=""/>
        <p:cNvGrpSpPr/>
        <p:nvPr/>
      </p:nvGrpSpPr>
      <p:grpSpPr>
        <a:xfrm>
          <a:off x="0" y="0"/>
          <a:ext cx="0" cy="0"/>
          <a:chOff x="0" y="0"/>
          <a:chExt cx="0" cy="0"/>
        </a:xfrm>
      </p:grpSpPr>
      <p:sp>
        <p:nvSpPr>
          <p:cNvPr id="6" name="Rectangle 5"/>
          <p:cNvSpPr/>
          <p:nvPr userDrawn="1"/>
        </p:nvSpPr>
        <p:spPr>
          <a:xfrm>
            <a:off x="0" y="-4572"/>
            <a:ext cx="9144000" cy="51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1083" y="-4572"/>
            <a:ext cx="2872916" cy="514807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27"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6"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 name="Title 1"/>
          <p:cNvSpPr>
            <a:spLocks noGrp="1"/>
          </p:cNvSpPr>
          <p:nvPr>
            <p:ph type="title"/>
          </p:nvPr>
        </p:nvSpPr>
        <p:spPr>
          <a:xfrm>
            <a:off x="-381000" y="0"/>
            <a:ext cx="5867400" cy="684989"/>
          </a:xfrm>
          <a:prstGeom prst="parallelogram">
            <a:avLst>
              <a:gd name="adj" fmla="val 56410"/>
            </a:avLst>
          </a:prstGeom>
          <a:solidFill>
            <a:schemeClr val="bg1"/>
          </a:solidFill>
        </p:spPr>
        <p:txBody>
          <a:bodyPr wrap="none" lIns="228600"/>
          <a:lstStyle>
            <a:lvl1pPr>
              <a:defRPr>
                <a:solidFill>
                  <a:schemeClr val="tx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1109550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angle Corner B">
    <p:spTree>
      <p:nvGrpSpPr>
        <p:cNvPr id="1" name=""/>
        <p:cNvGrpSpPr/>
        <p:nvPr/>
      </p:nvGrpSpPr>
      <p:grpSpPr>
        <a:xfrm>
          <a:off x="0" y="0"/>
          <a:ext cx="0" cy="0"/>
          <a:chOff x="0" y="0"/>
          <a:chExt cx="0" cy="0"/>
        </a:xfrm>
      </p:grpSpPr>
      <p:sp>
        <p:nvSpPr>
          <p:cNvPr id="6" name="Rectangle 5"/>
          <p:cNvSpPr/>
          <p:nvPr userDrawn="1"/>
        </p:nvSpPr>
        <p:spPr>
          <a:xfrm>
            <a:off x="0" y="-4572"/>
            <a:ext cx="9144000" cy="51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1083" y="-3297"/>
            <a:ext cx="2872917" cy="514552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27"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6"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21587468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angle Corner C">
    <p:spTree>
      <p:nvGrpSpPr>
        <p:cNvPr id="1" name=""/>
        <p:cNvGrpSpPr/>
        <p:nvPr/>
      </p:nvGrpSpPr>
      <p:grpSpPr>
        <a:xfrm>
          <a:off x="0" y="0"/>
          <a:ext cx="0" cy="0"/>
          <a:chOff x="0" y="0"/>
          <a:chExt cx="0" cy="0"/>
        </a:xfrm>
      </p:grpSpPr>
      <p:pic>
        <p:nvPicPr>
          <p:cNvPr id="2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3"/>
            <a:ext cx="2870200" cy="515950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25" name="Freeform 24"/>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40"/>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43"/>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44"/>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46"/>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Freeform 47"/>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48"/>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Rectangle 49"/>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50"/>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51"/>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52"/>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53"/>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54"/>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55"/>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0"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3"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23646095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iangle Corner C (Title Only)">
    <p:spTree>
      <p:nvGrpSpPr>
        <p:cNvPr id="1" name=""/>
        <p:cNvGrpSpPr/>
        <p:nvPr/>
      </p:nvGrpSpPr>
      <p:grpSpPr>
        <a:xfrm>
          <a:off x="0" y="0"/>
          <a:ext cx="0" cy="0"/>
          <a:chOff x="0" y="0"/>
          <a:chExt cx="0" cy="0"/>
        </a:xfrm>
      </p:grpSpPr>
      <p:pic>
        <p:nvPicPr>
          <p:cNvPr id="1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3"/>
            <a:ext cx="2870200" cy="515950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25" name="Freeform 24"/>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40"/>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43"/>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44"/>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46"/>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Freeform 47"/>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48"/>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Rectangle 49"/>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50"/>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51"/>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52"/>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53"/>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54"/>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55"/>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1"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32607763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angle Corner D">
    <p:spTree>
      <p:nvGrpSpPr>
        <p:cNvPr id="1" name=""/>
        <p:cNvGrpSpPr/>
        <p:nvPr/>
      </p:nvGrpSpPr>
      <p:grpSpPr>
        <a:xfrm>
          <a:off x="0" y="0"/>
          <a:ext cx="0" cy="0"/>
          <a:chOff x="0" y="0"/>
          <a:chExt cx="0" cy="0"/>
        </a:xfrm>
      </p:grpSpPr>
      <p:pic>
        <p:nvPicPr>
          <p:cNvPr id="2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3800" y="-4572"/>
            <a:ext cx="2870200" cy="5164076"/>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userDrawn="1"/>
        </p:nvSpPr>
        <p:spPr>
          <a:xfrm>
            <a:off x="0" y="-4572"/>
            <a:ext cx="9144000" cy="5148072"/>
          </a:xfrm>
          <a:custGeom>
            <a:avLst/>
            <a:gdLst>
              <a:gd name="connsiteX0" fmla="*/ 0 w 9144000"/>
              <a:gd name="connsiteY0" fmla="*/ 0 h 5148072"/>
              <a:gd name="connsiteX1" fmla="*/ 9144000 w 9144000"/>
              <a:gd name="connsiteY1" fmla="*/ 0 h 5148072"/>
              <a:gd name="connsiteX2" fmla="*/ 6278073 w 9144000"/>
              <a:gd name="connsiteY2" fmla="*/ 5148072 h 5148072"/>
              <a:gd name="connsiteX3" fmla="*/ 0 w 9144000"/>
              <a:gd name="connsiteY3" fmla="*/ 5148072 h 5148072"/>
              <a:gd name="connsiteX4" fmla="*/ 0 w 9144000"/>
              <a:gd name="connsiteY4" fmla="*/ 0 h 5148072"/>
              <a:gd name="connsiteX0" fmla="*/ 0 w 9144000"/>
              <a:gd name="connsiteY0" fmla="*/ 0 h 5148072"/>
              <a:gd name="connsiteX1" fmla="*/ 9144000 w 9144000"/>
              <a:gd name="connsiteY1" fmla="*/ 0 h 5148072"/>
              <a:gd name="connsiteX2" fmla="*/ 9139238 w 9144000"/>
              <a:gd name="connsiteY2" fmla="*/ 30766 h 5148072"/>
              <a:gd name="connsiteX3" fmla="*/ 6278073 w 9144000"/>
              <a:gd name="connsiteY3" fmla="*/ 5148072 h 5148072"/>
              <a:gd name="connsiteX4" fmla="*/ 0 w 9144000"/>
              <a:gd name="connsiteY4" fmla="*/ 5148072 h 5148072"/>
              <a:gd name="connsiteX5" fmla="*/ 0 w 9144000"/>
              <a:gd name="connsiteY5"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8072">
                <a:moveTo>
                  <a:pt x="0" y="0"/>
                </a:moveTo>
                <a:lnTo>
                  <a:pt x="9144000" y="0"/>
                </a:lnTo>
                <a:cubicBezTo>
                  <a:pt x="9139238" y="11049"/>
                  <a:pt x="9144000" y="19717"/>
                  <a:pt x="9139238" y="30766"/>
                </a:cubicBezTo>
                <a:lnTo>
                  <a:pt x="6278073" y="5148072"/>
                </a:lnTo>
                <a:lnTo>
                  <a:pt x="0" y="5148072"/>
                </a:lnTo>
                <a:lnTo>
                  <a:pt x="0" y="0"/>
                </a:lnTo>
                <a:close/>
              </a:path>
            </a:pathLst>
          </a:custGeom>
          <a:solidFill>
            <a:schemeClr val="accent1"/>
          </a:solidFill>
        </p:spPr>
        <p:txBody>
          <a:bodyPr vert="horz" wrap="none" lIns="228600" tIns="0" rIns="0" bIns="0" rtlCol="0" anchor="ct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endParaRPr lang="en-CA" dirty="0"/>
          </a:p>
        </p:txBody>
      </p:sp>
      <p:grpSp>
        <p:nvGrpSpPr>
          <p:cNvPr id="24"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25" name="Freeform 24"/>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40"/>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43"/>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44"/>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46"/>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Freeform 47"/>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48"/>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0" name="Rectangle 49"/>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50"/>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Freeform 51"/>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52"/>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53"/>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54"/>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55"/>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2" name="Title 1"/>
          <p:cNvSpPr>
            <a:spLocks noGrp="1"/>
          </p:cNvSpPr>
          <p:nvPr>
            <p:ph type="title"/>
          </p:nvPr>
        </p:nvSpPr>
        <p:spPr>
          <a:xfrm>
            <a:off x="-381000" y="0"/>
            <a:ext cx="5867400" cy="684989"/>
          </a:xfrm>
          <a:prstGeom prst="parallelogram">
            <a:avLst>
              <a:gd name="adj" fmla="val 56410"/>
            </a:avLst>
          </a:prstGeom>
          <a:solidFill>
            <a:schemeClr val="bg1"/>
          </a:solidFill>
        </p:spPr>
        <p:txBody>
          <a:bodyPr wrap="none" lIns="228600"/>
          <a:lstStyle>
            <a:lvl1pPr>
              <a:defRPr>
                <a:solidFill>
                  <a:schemeClr val="tx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42498008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iangle Corner 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71083" y="-3297"/>
            <a:ext cx="2872916" cy="514552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userDrawn="1"/>
        </p:nvSpPr>
        <p:spPr>
          <a:xfrm>
            <a:off x="0" y="-4572"/>
            <a:ext cx="9144000" cy="5148072"/>
          </a:xfrm>
          <a:custGeom>
            <a:avLst/>
            <a:gdLst>
              <a:gd name="connsiteX0" fmla="*/ 0 w 9144000"/>
              <a:gd name="connsiteY0" fmla="*/ 0 h 5148072"/>
              <a:gd name="connsiteX1" fmla="*/ 9144000 w 9144000"/>
              <a:gd name="connsiteY1" fmla="*/ 0 h 5148072"/>
              <a:gd name="connsiteX2" fmla="*/ 6278073 w 9144000"/>
              <a:gd name="connsiteY2" fmla="*/ 5148072 h 5148072"/>
              <a:gd name="connsiteX3" fmla="*/ 0 w 9144000"/>
              <a:gd name="connsiteY3" fmla="*/ 5148072 h 5148072"/>
              <a:gd name="connsiteX4" fmla="*/ 0 w 9144000"/>
              <a:gd name="connsiteY4" fmla="*/ 0 h 5148072"/>
              <a:gd name="connsiteX0" fmla="*/ 0 w 9144000"/>
              <a:gd name="connsiteY0" fmla="*/ 0 h 5148072"/>
              <a:gd name="connsiteX1" fmla="*/ 9144000 w 9144000"/>
              <a:gd name="connsiteY1" fmla="*/ 0 h 5148072"/>
              <a:gd name="connsiteX2" fmla="*/ 9139238 w 9144000"/>
              <a:gd name="connsiteY2" fmla="*/ 30766 h 5148072"/>
              <a:gd name="connsiteX3" fmla="*/ 6278073 w 9144000"/>
              <a:gd name="connsiteY3" fmla="*/ 5148072 h 5148072"/>
              <a:gd name="connsiteX4" fmla="*/ 0 w 9144000"/>
              <a:gd name="connsiteY4" fmla="*/ 5148072 h 5148072"/>
              <a:gd name="connsiteX5" fmla="*/ 0 w 9144000"/>
              <a:gd name="connsiteY5"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8072">
                <a:moveTo>
                  <a:pt x="0" y="0"/>
                </a:moveTo>
                <a:lnTo>
                  <a:pt x="9144000" y="0"/>
                </a:lnTo>
                <a:cubicBezTo>
                  <a:pt x="9139238" y="11049"/>
                  <a:pt x="9144000" y="19717"/>
                  <a:pt x="9139238" y="30766"/>
                </a:cubicBezTo>
                <a:lnTo>
                  <a:pt x="6278073" y="5148072"/>
                </a:lnTo>
                <a:lnTo>
                  <a:pt x="0" y="5148072"/>
                </a:lnTo>
                <a:lnTo>
                  <a:pt x="0" y="0"/>
                </a:lnTo>
                <a:close/>
              </a:path>
            </a:pathLst>
          </a:custGeom>
          <a:solidFill>
            <a:schemeClr val="tx1"/>
          </a:solidFill>
        </p:spPr>
        <p:txBody>
          <a:bodyPr vert="horz" wrap="none" lIns="228600" tIns="0" rIns="0" bIns="0" rtlCol="0" anchor="ctr">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endParaRPr lang="en-CA" dirty="0"/>
          </a:p>
        </p:txBody>
      </p:sp>
      <p:grpSp>
        <p:nvGrpSpPr>
          <p:cNvPr id="26"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27"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6" name="Text Placeholder 44"/>
          <p:cNvSpPr>
            <a:spLocks noGrp="1"/>
          </p:cNvSpPr>
          <p:nvPr>
            <p:ph type="body" sz="quarter" idx="10" hasCustomPrompt="1"/>
          </p:nvPr>
        </p:nvSpPr>
        <p:spPr>
          <a:xfrm>
            <a:off x="457200" y="1504950"/>
            <a:ext cx="5813425" cy="3317875"/>
          </a:xfrm>
        </p:spPr>
        <p:txBody>
          <a:bodyPr/>
          <a:lstStyle>
            <a:lvl1pPr marL="0" indent="0">
              <a:buNone/>
              <a:defRPr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Content here</a:t>
            </a:r>
            <a:endParaRPr lang="en-CA" dirty="0"/>
          </a:p>
        </p:txBody>
      </p:sp>
      <p:sp>
        <p:nvSpPr>
          <p:cNvPr id="2" name="Title 1"/>
          <p:cNvSpPr>
            <a:spLocks noGrp="1"/>
          </p:cNvSpPr>
          <p:nvPr>
            <p:ph type="title"/>
          </p:nvPr>
        </p:nvSpPr>
        <p:spPr>
          <a:xfrm>
            <a:off x="-381000" y="0"/>
            <a:ext cx="5867400" cy="684989"/>
          </a:xfrm>
          <a:prstGeom prst="parallelogram">
            <a:avLst>
              <a:gd name="adj" fmla="val 56410"/>
            </a:avLst>
          </a:prstGeom>
          <a:solidFill>
            <a:schemeClr val="bg1"/>
          </a:solidFill>
        </p:spPr>
        <p:txBody>
          <a:bodyPr wrap="none" lIns="228600"/>
          <a:lstStyle>
            <a:lvl1pPr>
              <a:defRPr>
                <a:solidFill>
                  <a:schemeClr val="tx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8125351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fferentiators (x3)">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rot="10800000">
            <a:off x="-2" y="3849"/>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Parallelogram 14"/>
          <p:cNvSpPr/>
          <p:nvPr userDrawn="1"/>
        </p:nvSpPr>
        <p:spPr>
          <a:xfrm>
            <a:off x="-1" y="-9074"/>
            <a:ext cx="4229819" cy="5157217"/>
          </a:xfrm>
          <a:custGeom>
            <a:avLst/>
            <a:gdLst/>
            <a:ahLst/>
            <a:cxnLst/>
            <a:rect l="l" t="t" r="r" b="b"/>
            <a:pathLst>
              <a:path w="4229819" h="5157216">
                <a:moveTo>
                  <a:pt x="0" y="0"/>
                </a:moveTo>
                <a:lnTo>
                  <a:pt x="4229819" y="0"/>
                </a:lnTo>
                <a:lnTo>
                  <a:pt x="1366378" y="5157216"/>
                </a:lnTo>
                <a:lnTo>
                  <a:pt x="0" y="5157216"/>
                </a:lnTo>
                <a:close/>
              </a:path>
            </a:pathLst>
          </a:custGeom>
          <a:solidFill>
            <a:schemeClr val="tx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1" name="Parallelogram 20"/>
          <p:cNvSpPr/>
          <p:nvPr userDrawn="1"/>
        </p:nvSpPr>
        <p:spPr>
          <a:xfrm>
            <a:off x="1362974" y="-3"/>
            <a:ext cx="6174740" cy="5157216"/>
          </a:xfrm>
          <a:prstGeom prst="parallelogram">
            <a:avLst>
              <a:gd name="adj" fmla="val 55523"/>
            </a:avLst>
          </a:prstGeom>
          <a:solidFill>
            <a:schemeClr val="tx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7" name="Parallelogram 28"/>
          <p:cNvSpPr/>
          <p:nvPr userDrawn="1"/>
        </p:nvSpPr>
        <p:spPr>
          <a:xfrm>
            <a:off x="4683760" y="0"/>
            <a:ext cx="4460240" cy="5148143"/>
          </a:xfrm>
          <a:custGeom>
            <a:avLst/>
            <a:gdLst/>
            <a:ahLst/>
            <a:cxnLst/>
            <a:rect l="l" t="t" r="r" b="b"/>
            <a:pathLst>
              <a:path w="4460240" h="5135288">
                <a:moveTo>
                  <a:pt x="2851266" y="0"/>
                </a:moveTo>
                <a:lnTo>
                  <a:pt x="4460240" y="0"/>
                </a:lnTo>
                <a:lnTo>
                  <a:pt x="4460240" y="5135288"/>
                </a:lnTo>
                <a:lnTo>
                  <a:pt x="0" y="5135288"/>
                </a:lnTo>
                <a:close/>
              </a:path>
            </a:pathLst>
          </a:custGeom>
          <a:solidFill>
            <a:srgbClr val="FFFFFF">
              <a:alpha val="3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31" name="Group 30"/>
          <p:cNvGrpSpPr>
            <a:grpSpLocks noChangeAspect="1"/>
          </p:cNvGrpSpPr>
          <p:nvPr userDrawn="1"/>
        </p:nvGrpSpPr>
        <p:grpSpPr>
          <a:xfrm>
            <a:off x="457200" y="4705350"/>
            <a:ext cx="1828800" cy="116935"/>
            <a:chOff x="1995488" y="5283200"/>
            <a:chExt cx="5164137" cy="330200"/>
          </a:xfrm>
          <a:solidFill>
            <a:schemeClr val="bg1"/>
          </a:solidFill>
        </p:grpSpPr>
        <p:sp>
          <p:nvSpPr>
            <p:cNvPr id="3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grpSp>
        <p:nvGrpSpPr>
          <p:cNvPr id="61" name="Group 60"/>
          <p:cNvGrpSpPr>
            <a:grpSpLocks noChangeAspect="1"/>
          </p:cNvGrpSpPr>
          <p:nvPr userDrawn="1"/>
        </p:nvGrpSpPr>
        <p:grpSpPr>
          <a:xfrm>
            <a:off x="519745" y="268976"/>
            <a:ext cx="2604455" cy="166531"/>
            <a:chOff x="1995488" y="5283200"/>
            <a:chExt cx="5164137" cy="330200"/>
          </a:xfrm>
          <a:solidFill>
            <a:schemeClr val="tx1"/>
          </a:solidFill>
        </p:grpSpPr>
        <p:sp>
          <p:nvSpPr>
            <p:cNvPr id="6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438150" y="1820690"/>
            <a:ext cx="1771650" cy="586919"/>
          </a:xfrm>
          <a:effectLst>
            <a:outerShdw blurRad="127000" algn="ctr" rotWithShape="0">
              <a:prstClr val="black">
                <a:alpha val="60000"/>
              </a:prstClr>
            </a:outerShdw>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1st Differentiator</a:t>
            </a:r>
          </a:p>
        </p:txBody>
      </p:sp>
      <p:sp>
        <p:nvSpPr>
          <p:cNvPr id="78" name="Text Placeholder 48"/>
          <p:cNvSpPr>
            <a:spLocks noGrp="1"/>
          </p:cNvSpPr>
          <p:nvPr>
            <p:ph type="body" sz="quarter" idx="11" hasCustomPrompt="1"/>
          </p:nvPr>
        </p:nvSpPr>
        <p:spPr>
          <a:xfrm>
            <a:off x="3352800" y="1820690"/>
            <a:ext cx="1771650" cy="586919"/>
          </a:xfrm>
          <a:effectLst>
            <a:outerShdw blurRad="127000" algn="ctr" rotWithShape="0">
              <a:prstClr val="black">
                <a:alpha val="60000"/>
              </a:prstClr>
            </a:outerShdw>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2nd Differentiator</a:t>
            </a:r>
          </a:p>
        </p:txBody>
      </p:sp>
      <p:sp>
        <p:nvSpPr>
          <p:cNvPr id="79" name="Text Placeholder 48"/>
          <p:cNvSpPr>
            <a:spLocks noGrp="1"/>
          </p:cNvSpPr>
          <p:nvPr>
            <p:ph type="body" sz="quarter" idx="12" hasCustomPrompt="1"/>
          </p:nvPr>
        </p:nvSpPr>
        <p:spPr>
          <a:xfrm>
            <a:off x="6762750" y="1820690"/>
            <a:ext cx="1771650" cy="586919"/>
          </a:xfrm>
          <a:effectLst>
            <a:outerShdw blurRad="127000" algn="ctr" rotWithShape="0">
              <a:prstClr val="black">
                <a:alpha val="60000"/>
              </a:prstClr>
            </a:outerShdw>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3rd  Differentiator</a:t>
            </a:r>
          </a:p>
        </p:txBody>
      </p:sp>
      <p:sp>
        <p:nvSpPr>
          <p:cNvPr id="80" name="Text Placeholder 48"/>
          <p:cNvSpPr>
            <a:spLocks noGrp="1"/>
          </p:cNvSpPr>
          <p:nvPr>
            <p:ph type="body" sz="quarter" idx="13" hasCustomPrompt="1"/>
          </p:nvPr>
        </p:nvSpPr>
        <p:spPr>
          <a:xfrm>
            <a:off x="438150" y="2571749"/>
            <a:ext cx="1771650" cy="13716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352800" y="2571749"/>
            <a:ext cx="1771650" cy="13716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6762750" y="2571749"/>
            <a:ext cx="1771650" cy="13716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Tree>
    <p:extLst>
      <p:ext uri="{BB962C8B-B14F-4D97-AF65-F5344CB8AC3E}">
        <p14:creationId xmlns:p14="http://schemas.microsoft.com/office/powerpoint/2010/main" val="37154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2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7"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fferentiators (x5)">
    <p:spTree>
      <p:nvGrpSpPr>
        <p:cNvPr id="1" name=""/>
        <p:cNvGrpSpPr/>
        <p:nvPr/>
      </p:nvGrpSpPr>
      <p:grpSpPr>
        <a:xfrm>
          <a:off x="0" y="0"/>
          <a:ext cx="0" cy="0"/>
          <a:chOff x="0" y="0"/>
          <a:chExt cx="0" cy="0"/>
        </a:xfrm>
      </p:grpSpPr>
      <p:pic>
        <p:nvPicPr>
          <p:cNvPr id="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 y="3849"/>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59" name="Parallelogram 28"/>
          <p:cNvSpPr/>
          <p:nvPr userDrawn="1"/>
        </p:nvSpPr>
        <p:spPr>
          <a:xfrm>
            <a:off x="6078846" y="-12860"/>
            <a:ext cx="3065154" cy="2638367"/>
          </a:xfrm>
          <a:custGeom>
            <a:avLst/>
            <a:gdLst/>
            <a:ahLst/>
            <a:cxnLst/>
            <a:rect l="l" t="t" r="r" b="b"/>
            <a:pathLst>
              <a:path w="3065154" h="2638367">
                <a:moveTo>
                  <a:pt x="1464901" y="0"/>
                </a:moveTo>
                <a:lnTo>
                  <a:pt x="3065154" y="0"/>
                </a:lnTo>
                <a:lnTo>
                  <a:pt x="3065154" y="2638367"/>
                </a:lnTo>
                <a:lnTo>
                  <a:pt x="0" y="2638367"/>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60" name="Parallelogram 27"/>
          <p:cNvSpPr/>
          <p:nvPr userDrawn="1"/>
        </p:nvSpPr>
        <p:spPr>
          <a:xfrm>
            <a:off x="2768654" y="-2"/>
            <a:ext cx="4769060"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tx1">
              <a:lumMod val="50000"/>
              <a:lumOff val="5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3"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rgbClr val="FFFFF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4" name="Parallelogram 83"/>
          <p:cNvSpPr/>
          <p:nvPr userDrawn="1"/>
        </p:nvSpPr>
        <p:spPr>
          <a:xfrm>
            <a:off x="-3" y="2625507"/>
            <a:ext cx="4752978" cy="2517993"/>
          </a:xfrm>
          <a:custGeom>
            <a:avLst/>
            <a:gdLst/>
            <a:ahLst/>
            <a:cxnLst/>
            <a:rect l="l" t="t" r="r" b="b"/>
            <a:pathLst>
              <a:path w="4752978" h="2517993">
                <a:moveTo>
                  <a:pt x="0" y="0"/>
                </a:moveTo>
                <a:lnTo>
                  <a:pt x="4752978" y="0"/>
                </a:lnTo>
                <a:lnTo>
                  <a:pt x="3354913" y="2517993"/>
                </a:lnTo>
                <a:lnTo>
                  <a:pt x="0" y="2517993"/>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5" name="Parallelogram 84"/>
          <p:cNvSpPr/>
          <p:nvPr userDrawn="1"/>
        </p:nvSpPr>
        <p:spPr>
          <a:xfrm>
            <a:off x="3352800" y="2625507"/>
            <a:ext cx="5791200" cy="2517993"/>
          </a:xfrm>
          <a:custGeom>
            <a:avLst/>
            <a:gdLst/>
            <a:ahLst/>
            <a:cxnLst/>
            <a:rect l="l" t="t" r="r" b="b"/>
            <a:pathLst>
              <a:path w="5791200" h="2517993">
                <a:moveTo>
                  <a:pt x="1398065" y="0"/>
                </a:moveTo>
                <a:lnTo>
                  <a:pt x="5791200" y="0"/>
                </a:lnTo>
                <a:lnTo>
                  <a:pt x="5791200" y="2517993"/>
                </a:lnTo>
                <a:lnTo>
                  <a:pt x="0" y="251799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grpSp>
        <p:nvGrpSpPr>
          <p:cNvPr id="31" name="Group 30"/>
          <p:cNvGrpSpPr>
            <a:grpSpLocks noChangeAspect="1"/>
          </p:cNvGrpSpPr>
          <p:nvPr userDrawn="1"/>
        </p:nvGrpSpPr>
        <p:grpSpPr>
          <a:xfrm>
            <a:off x="457200" y="4705350"/>
            <a:ext cx="1828800" cy="116935"/>
            <a:chOff x="1995488" y="5283200"/>
            <a:chExt cx="5164137" cy="330200"/>
          </a:xfrm>
          <a:solidFill>
            <a:schemeClr val="bg1"/>
          </a:solidFill>
        </p:grpSpPr>
        <p:sp>
          <p:nvSpPr>
            <p:cNvPr id="3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77" name="Text Placeholder 48"/>
          <p:cNvSpPr>
            <a:spLocks noGrp="1"/>
          </p:cNvSpPr>
          <p:nvPr>
            <p:ph type="body" sz="quarter" idx="10" hasCustomPrompt="1"/>
          </p:nvPr>
        </p:nvSpPr>
        <p:spPr>
          <a:xfrm>
            <a:off x="514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13525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541020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13525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541020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76" name="Title 1"/>
          <p:cNvSpPr>
            <a:spLocks noGrp="1"/>
          </p:cNvSpPr>
          <p:nvPr>
            <p:ph type="title" hasCustomPrompt="1"/>
          </p:nvPr>
        </p:nvSpPr>
        <p:spPr>
          <a:xfrm>
            <a:off x="3352800" y="0"/>
            <a:ext cx="3810000" cy="684989"/>
          </a:xfrm>
          <a:prstGeom prst="parallelogram">
            <a:avLst>
              <a:gd name="adj" fmla="val 56410"/>
            </a:avLst>
          </a:prstGeom>
          <a:solidFill>
            <a:schemeClr val="accent1"/>
          </a:solidFill>
        </p:spPr>
        <p:txBody>
          <a:bodyPr wrap="none" lIns="228600"/>
          <a:lstStyle>
            <a:lvl1pPr>
              <a:defRPr baseline="0">
                <a:solidFill>
                  <a:schemeClr val="bg1"/>
                </a:solidFill>
              </a:defRPr>
            </a:lvl1pPr>
          </a:lstStyle>
          <a:p>
            <a:r>
              <a:rPr lang="en-US" dirty="0" smtClean="0"/>
              <a:t>Second Level Title</a:t>
            </a:r>
            <a:endParaRPr lang="en-CA" dirty="0"/>
          </a:p>
        </p:txBody>
      </p:sp>
      <p:sp>
        <p:nvSpPr>
          <p:cNvPr id="3" name="Text Placeholder 2"/>
          <p:cNvSpPr>
            <a:spLocks noGrp="1"/>
          </p:cNvSpPr>
          <p:nvPr>
            <p:ph type="body" sz="quarter" idx="21" hasCustomPrompt="1"/>
          </p:nvPr>
        </p:nvSpPr>
        <p:spPr>
          <a:xfrm>
            <a:off x="-422368" y="0"/>
            <a:ext cx="41561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Level Title</a:t>
            </a:r>
            <a:endParaRPr lang="en-CA" dirty="0"/>
          </a:p>
        </p:txBody>
      </p:sp>
    </p:spTree>
    <p:extLst>
      <p:ext uri="{BB962C8B-B14F-4D97-AF65-F5344CB8AC3E}">
        <p14:creationId xmlns:p14="http://schemas.microsoft.com/office/powerpoint/2010/main" val="22004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2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2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20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wipe(left)">
                                      <p:cBhvr>
                                        <p:cTn id="40" dur="2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xEl>
                                              <p:pRg st="0" end="0"/>
                                            </p:txEl>
                                          </p:spTgt>
                                        </p:tgtEl>
                                        <p:attrNameLst>
                                          <p:attrName>style.visibility</p:attrName>
                                        </p:attrNameLst>
                                      </p:cBhvr>
                                      <p:to>
                                        <p:strVal val="visible"/>
                                      </p:to>
                                    </p:set>
                                    <p:animEffect transition="in" filter="fade">
                                      <p:cBhvr>
                                        <p:cTn id="46" dur="500"/>
                                        <p:tgtEl>
                                          <p:spTgt spid="5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2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autoUpdateAnimBg="0"/>
      <p:bldP spid="83" grpId="0" animBg="1"/>
      <p:bldP spid="84" grpId="0" animBg="1"/>
      <p:bldP spid="85"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fferentiators (x6)">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 y="3849"/>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47" name="Parallelogram 32"/>
          <p:cNvSpPr/>
          <p:nvPr userDrawn="1"/>
        </p:nvSpPr>
        <p:spPr>
          <a:xfrm>
            <a:off x="2426772" y="2630843"/>
            <a:ext cx="4716980" cy="2531707"/>
          </a:xfrm>
          <a:custGeom>
            <a:avLst/>
            <a:gdLst/>
            <a:ahLst/>
            <a:cxnLst/>
            <a:rect l="l" t="t" r="r" b="b"/>
            <a:pathLst>
              <a:path w="4716979" h="2531707">
                <a:moveTo>
                  <a:pt x="1405680" y="0"/>
                </a:moveTo>
                <a:lnTo>
                  <a:pt x="4716979" y="0"/>
                </a:lnTo>
                <a:lnTo>
                  <a:pt x="3311299" y="2531707"/>
                </a:lnTo>
                <a:lnTo>
                  <a:pt x="0" y="2531707"/>
                </a:lnTo>
                <a:close/>
              </a:path>
            </a:pathLst>
          </a:custGeom>
          <a:solidFill>
            <a:srgbClr val="000000">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48" name="Parallelogram 28"/>
          <p:cNvSpPr/>
          <p:nvPr userDrawn="1"/>
        </p:nvSpPr>
        <p:spPr>
          <a:xfrm>
            <a:off x="6078846" y="3849"/>
            <a:ext cx="3065154" cy="2625814"/>
          </a:xfrm>
          <a:custGeom>
            <a:avLst/>
            <a:gdLst/>
            <a:ahLst/>
            <a:cxnLst/>
            <a:rect l="l" t="t" r="r" b="b"/>
            <a:pathLst>
              <a:path w="3065154" h="2638367">
                <a:moveTo>
                  <a:pt x="1464901" y="0"/>
                </a:moveTo>
                <a:lnTo>
                  <a:pt x="3065154" y="0"/>
                </a:lnTo>
                <a:lnTo>
                  <a:pt x="3065154" y="2638367"/>
                </a:lnTo>
                <a:lnTo>
                  <a:pt x="0" y="2638367"/>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49" name="Parallelogram 27"/>
          <p:cNvSpPr/>
          <p:nvPr userDrawn="1"/>
        </p:nvSpPr>
        <p:spPr>
          <a:xfrm>
            <a:off x="2768654" y="-2"/>
            <a:ext cx="4769060"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tx1">
              <a:lumMod val="50000"/>
              <a:lumOff val="5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0"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1" name="Rectangle 3"/>
          <p:cNvSpPr/>
          <p:nvPr userDrawn="1"/>
        </p:nvSpPr>
        <p:spPr>
          <a:xfrm>
            <a:off x="0" y="2629662"/>
            <a:ext cx="3833821" cy="2532888"/>
          </a:xfrm>
          <a:custGeom>
            <a:avLst/>
            <a:gdLst/>
            <a:ahLst/>
            <a:cxnLst/>
            <a:rect l="l" t="t" r="r" b="b"/>
            <a:pathLst>
              <a:path w="3833821" h="2522637">
                <a:moveTo>
                  <a:pt x="0" y="0"/>
                </a:moveTo>
                <a:lnTo>
                  <a:pt x="1066799" y="0"/>
                </a:lnTo>
                <a:lnTo>
                  <a:pt x="1142999" y="0"/>
                </a:lnTo>
                <a:lnTo>
                  <a:pt x="3833821" y="0"/>
                </a:lnTo>
                <a:lnTo>
                  <a:pt x="2433177" y="2522637"/>
                </a:lnTo>
                <a:lnTo>
                  <a:pt x="1066799" y="2522637"/>
                </a:lnTo>
                <a:lnTo>
                  <a:pt x="1066799" y="2517993"/>
                </a:lnTo>
                <a:lnTo>
                  <a:pt x="0" y="2517993"/>
                </a:lnTo>
                <a:close/>
              </a:path>
            </a:pathLst>
          </a:cu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52" name="Rectangle 5"/>
          <p:cNvSpPr/>
          <p:nvPr userDrawn="1"/>
        </p:nvSpPr>
        <p:spPr>
          <a:xfrm>
            <a:off x="5740240" y="2629662"/>
            <a:ext cx="3424534" cy="2532888"/>
          </a:xfrm>
          <a:custGeom>
            <a:avLst/>
            <a:gdLst>
              <a:gd name="connsiteX0" fmla="*/ 1400644 w 3405348"/>
              <a:gd name="connsiteY0" fmla="*/ 0 h 2522637"/>
              <a:gd name="connsiteX1" fmla="*/ 3405348 w 3405348"/>
              <a:gd name="connsiteY1" fmla="*/ 0 h 2522637"/>
              <a:gd name="connsiteX2" fmla="*/ 3398998 w 3405348"/>
              <a:gd name="connsiteY2" fmla="*/ 2522637 h 2522637"/>
              <a:gd name="connsiteX3" fmla="*/ 0 w 3405348"/>
              <a:gd name="connsiteY3" fmla="*/ 2522637 h 2522637"/>
              <a:gd name="connsiteX4" fmla="*/ 1400644 w 3405348"/>
              <a:gd name="connsiteY4" fmla="*/ 0 h 2522637"/>
              <a:gd name="connsiteX0" fmla="*/ 1400644 w 3424534"/>
              <a:gd name="connsiteY0" fmla="*/ 0 h 2522637"/>
              <a:gd name="connsiteX1" fmla="*/ 3405348 w 3424534"/>
              <a:gd name="connsiteY1" fmla="*/ 0 h 2522637"/>
              <a:gd name="connsiteX2" fmla="*/ 3424398 w 3424534"/>
              <a:gd name="connsiteY2" fmla="*/ 2522637 h 2522637"/>
              <a:gd name="connsiteX3" fmla="*/ 0 w 3424534"/>
              <a:gd name="connsiteY3" fmla="*/ 2522637 h 2522637"/>
              <a:gd name="connsiteX4" fmla="*/ 1400644 w 3424534"/>
              <a:gd name="connsiteY4" fmla="*/ 0 h 252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534" h="2522637">
                <a:moveTo>
                  <a:pt x="1400644" y="0"/>
                </a:moveTo>
                <a:lnTo>
                  <a:pt x="3405348" y="0"/>
                </a:lnTo>
                <a:cubicBezTo>
                  <a:pt x="3403231" y="840879"/>
                  <a:pt x="3426515" y="1681758"/>
                  <a:pt x="3424398" y="2522637"/>
                </a:cubicBezTo>
                <a:lnTo>
                  <a:pt x="0" y="2522637"/>
                </a:lnTo>
                <a:lnTo>
                  <a:pt x="1400644"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31" name="Group 30"/>
          <p:cNvGrpSpPr>
            <a:grpSpLocks noChangeAspect="1"/>
          </p:cNvGrpSpPr>
          <p:nvPr userDrawn="1"/>
        </p:nvGrpSpPr>
        <p:grpSpPr>
          <a:xfrm>
            <a:off x="457200" y="4705350"/>
            <a:ext cx="1828800" cy="116935"/>
            <a:chOff x="1995488" y="5283200"/>
            <a:chExt cx="5164137" cy="330200"/>
          </a:xfrm>
          <a:solidFill>
            <a:schemeClr val="bg1"/>
          </a:solidFill>
        </p:grpSpPr>
        <p:sp>
          <p:nvSpPr>
            <p:cNvPr id="3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grpSp>
        <p:nvGrpSpPr>
          <p:cNvPr id="61" name="Group 60"/>
          <p:cNvGrpSpPr>
            <a:grpSpLocks noChangeAspect="1"/>
          </p:cNvGrpSpPr>
          <p:nvPr userDrawn="1"/>
        </p:nvGrpSpPr>
        <p:grpSpPr>
          <a:xfrm>
            <a:off x="519745" y="268976"/>
            <a:ext cx="2604455" cy="166531"/>
            <a:chOff x="1995488" y="5283200"/>
            <a:chExt cx="5164137" cy="330200"/>
          </a:xfrm>
          <a:solidFill>
            <a:schemeClr val="tx1"/>
          </a:solidFill>
        </p:grpSpPr>
        <p:sp>
          <p:nvSpPr>
            <p:cNvPr id="6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514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5143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39433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5" name="Text Placeholder 48"/>
          <p:cNvSpPr>
            <a:spLocks noGrp="1"/>
          </p:cNvSpPr>
          <p:nvPr>
            <p:ph type="body" sz="quarter" idx="18" hasCustomPrompt="1"/>
          </p:nvPr>
        </p:nvSpPr>
        <p:spPr>
          <a:xfrm>
            <a:off x="7219950" y="2952750"/>
            <a:ext cx="1771650" cy="586919"/>
          </a:xfrm>
          <a:effectLst>
            <a:outerShdw blurRad="127000" algn="ctr" rotWithShape="0">
              <a:prstClr val="black">
                <a:alpha val="70000"/>
              </a:prstClr>
            </a:outerShdw>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5143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39433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8" name="Text Placeholder 48"/>
          <p:cNvSpPr>
            <a:spLocks noGrp="1"/>
          </p:cNvSpPr>
          <p:nvPr>
            <p:ph type="body" sz="quarter" idx="21" hasCustomPrompt="1"/>
          </p:nvPr>
        </p:nvSpPr>
        <p:spPr>
          <a:xfrm>
            <a:off x="7219950" y="3556579"/>
            <a:ext cx="1771650" cy="762001"/>
          </a:xfrm>
          <a:effectLst>
            <a:outerShdw blurRad="127000" algn="ctr" rotWithShape="0">
              <a:prstClr val="black">
                <a:alpha val="70000"/>
              </a:prstClr>
            </a:outerShdw>
          </a:effectLst>
        </p:spPr>
        <p:txBody>
          <a:bodyPr/>
          <a:lstStyle>
            <a:lvl1pPr marL="0" indent="0">
              <a:buNone/>
              <a:defRPr sz="1600" b="0">
                <a:solidFill>
                  <a:schemeClr val="bg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Tree>
    <p:extLst>
      <p:ext uri="{BB962C8B-B14F-4D97-AF65-F5344CB8AC3E}">
        <p14:creationId xmlns:p14="http://schemas.microsoft.com/office/powerpoint/2010/main" val="9530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2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2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xEl>
                                              <p:pRg st="0" end="0"/>
                                            </p:txEl>
                                          </p:spTgt>
                                        </p:tgtEl>
                                        <p:attrNameLst>
                                          <p:attrName>style.visibility</p:attrName>
                                        </p:attrNameLst>
                                      </p:cBhvr>
                                      <p:to>
                                        <p:strVal val="visible"/>
                                      </p:to>
                                    </p:set>
                                    <p:animEffect transition="in" filter="fade">
                                      <p:cBhvr>
                                        <p:cTn id="32" dur="500"/>
                                        <p:tgtEl>
                                          <p:spTgt spid="8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fade">
                                      <p:cBhvr>
                                        <p:cTn id="35" dur="500"/>
                                        <p:tgtEl>
                                          <p:spTgt spid="7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2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xEl>
                                              <p:pRg st="0" end="0"/>
                                            </p:txEl>
                                          </p:spTgt>
                                        </p:tgtEl>
                                        <p:attrNameLst>
                                          <p:attrName>style.visibility</p:attrName>
                                        </p:attrNameLst>
                                      </p:cBhvr>
                                      <p:to>
                                        <p:strVal val="visible"/>
                                      </p:to>
                                    </p:set>
                                    <p:animEffect transition="in" filter="fade">
                                      <p:cBhvr>
                                        <p:cTn id="46" dur="500"/>
                                        <p:tgtEl>
                                          <p:spTgt spid="5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200"/>
                                        <p:tgtEl>
                                          <p:spTgt spid="5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xEl>
                                              <p:pRg st="0" end="0"/>
                                            </p:txEl>
                                          </p:spTgt>
                                        </p:tgtEl>
                                        <p:attrNameLst>
                                          <p:attrName>style.visibility</p:attrName>
                                        </p:attrNameLst>
                                      </p:cBhvr>
                                      <p:to>
                                        <p:strVal val="visible"/>
                                      </p:to>
                                    </p:set>
                                    <p:animEffect transition="in" filter="fade">
                                      <p:cBhvr>
                                        <p:cTn id="65" dur="500"/>
                                        <p:tgtEl>
                                          <p:spTgt spid="5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xEl>
                                              <p:pRg st="0" end="0"/>
                                            </p:txEl>
                                          </p:spTgt>
                                        </p:tgtEl>
                                        <p:attrNameLst>
                                          <p:attrName>style.visibility</p:attrName>
                                        </p:attrNameLst>
                                      </p:cBhvr>
                                      <p:to>
                                        <p:strVal val="visible"/>
                                      </p:to>
                                    </p:set>
                                    <p:animEffect transition="in" filter="fade">
                                      <p:cBhvr>
                                        <p:cTn id="68"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autoUpdateAnimBg="0"/>
      <p:bldP spid="50" grpId="0" animBg="1"/>
      <p:bldP spid="51" grpId="0" animBg="1"/>
      <p:bldP spid="52"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fferentiators B (x3)">
    <p:spTree>
      <p:nvGrpSpPr>
        <p:cNvPr id="1" name=""/>
        <p:cNvGrpSpPr/>
        <p:nvPr/>
      </p:nvGrpSpPr>
      <p:grpSpPr>
        <a:xfrm>
          <a:off x="0" y="0"/>
          <a:ext cx="0" cy="0"/>
          <a:chOff x="0" y="0"/>
          <a:chExt cx="0" cy="0"/>
        </a:xfrm>
      </p:grpSpPr>
      <p:sp>
        <p:nvSpPr>
          <p:cNvPr id="14" name="Parallelogram 14"/>
          <p:cNvSpPr/>
          <p:nvPr userDrawn="1"/>
        </p:nvSpPr>
        <p:spPr>
          <a:xfrm>
            <a:off x="-1" y="-9074"/>
            <a:ext cx="4229819" cy="5157217"/>
          </a:xfrm>
          <a:custGeom>
            <a:avLst/>
            <a:gdLst/>
            <a:ahLst/>
            <a:cxnLst/>
            <a:rect l="l" t="t" r="r" b="b"/>
            <a:pathLst>
              <a:path w="4229819" h="5157216">
                <a:moveTo>
                  <a:pt x="0" y="0"/>
                </a:moveTo>
                <a:lnTo>
                  <a:pt x="4229819" y="0"/>
                </a:lnTo>
                <a:lnTo>
                  <a:pt x="1366378" y="5157216"/>
                </a:lnTo>
                <a:lnTo>
                  <a:pt x="0" y="5157216"/>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1" name="Parallelogram 20"/>
          <p:cNvSpPr/>
          <p:nvPr userDrawn="1"/>
        </p:nvSpPr>
        <p:spPr>
          <a:xfrm>
            <a:off x="1362974" y="-3"/>
            <a:ext cx="6174740" cy="5157216"/>
          </a:xfrm>
          <a:prstGeom prst="parallelogram">
            <a:avLst>
              <a:gd name="adj" fmla="val 55523"/>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6" name="Parallelogram 45"/>
          <p:cNvSpPr/>
          <p:nvPr userDrawn="1"/>
        </p:nvSpPr>
        <p:spPr>
          <a:xfrm>
            <a:off x="4667250" y="-3"/>
            <a:ext cx="4476750" cy="5157216"/>
          </a:xfrm>
          <a:custGeom>
            <a:avLst/>
            <a:gdLst/>
            <a:ahLst/>
            <a:cxnLst/>
            <a:rect l="l" t="t" r="r" b="b"/>
            <a:pathLst>
              <a:path w="4476750" h="5157216">
                <a:moveTo>
                  <a:pt x="2863441" y="0"/>
                </a:moveTo>
                <a:lnTo>
                  <a:pt x="4476750" y="0"/>
                </a:lnTo>
                <a:lnTo>
                  <a:pt x="4476750" y="5157216"/>
                </a:lnTo>
                <a:lnTo>
                  <a:pt x="0" y="5157216"/>
                </a:lnTo>
                <a:close/>
              </a:path>
            </a:pathLst>
          </a:cu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31" name="Group 30"/>
          <p:cNvGrpSpPr>
            <a:grpSpLocks noChangeAspect="1"/>
          </p:cNvGrpSpPr>
          <p:nvPr userDrawn="1"/>
        </p:nvGrpSpPr>
        <p:grpSpPr>
          <a:xfrm>
            <a:off x="457200" y="4705350"/>
            <a:ext cx="1828800" cy="116935"/>
            <a:chOff x="1995488" y="5283200"/>
            <a:chExt cx="5164137" cy="330200"/>
          </a:xfrm>
          <a:solidFill>
            <a:schemeClr val="tx1"/>
          </a:solidFill>
        </p:grpSpPr>
        <p:sp>
          <p:nvSpPr>
            <p:cNvPr id="3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grpSp>
        <p:nvGrpSpPr>
          <p:cNvPr id="61" name="Group 60"/>
          <p:cNvGrpSpPr>
            <a:grpSpLocks noChangeAspect="1"/>
          </p:cNvGrpSpPr>
          <p:nvPr userDrawn="1"/>
        </p:nvGrpSpPr>
        <p:grpSpPr>
          <a:xfrm>
            <a:off x="519745" y="268976"/>
            <a:ext cx="2604455" cy="166531"/>
            <a:chOff x="1995488" y="5283200"/>
            <a:chExt cx="5164137" cy="330200"/>
          </a:xfrm>
          <a:solidFill>
            <a:schemeClr val="tx1"/>
          </a:solidFill>
        </p:grpSpPr>
        <p:sp>
          <p:nvSpPr>
            <p:cNvPr id="6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438150" y="1820690"/>
            <a:ext cx="1771650" cy="586919"/>
          </a:xfrm>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1st Differentiator</a:t>
            </a:r>
          </a:p>
        </p:txBody>
      </p:sp>
      <p:sp>
        <p:nvSpPr>
          <p:cNvPr id="78" name="Text Placeholder 48"/>
          <p:cNvSpPr>
            <a:spLocks noGrp="1"/>
          </p:cNvSpPr>
          <p:nvPr>
            <p:ph type="body" sz="quarter" idx="11" hasCustomPrompt="1"/>
          </p:nvPr>
        </p:nvSpPr>
        <p:spPr>
          <a:xfrm>
            <a:off x="3352800" y="1820690"/>
            <a:ext cx="1771650" cy="586919"/>
          </a:xfrm>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2nd Differentiator</a:t>
            </a:r>
          </a:p>
        </p:txBody>
      </p:sp>
      <p:sp>
        <p:nvSpPr>
          <p:cNvPr id="79" name="Text Placeholder 48"/>
          <p:cNvSpPr>
            <a:spLocks noGrp="1"/>
          </p:cNvSpPr>
          <p:nvPr>
            <p:ph type="body" sz="quarter" idx="12" hasCustomPrompt="1"/>
          </p:nvPr>
        </p:nvSpPr>
        <p:spPr>
          <a:xfrm>
            <a:off x="6762750" y="1820690"/>
            <a:ext cx="1771650" cy="586919"/>
          </a:xfrm>
          <a:effectLst/>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3rd  Differentiator</a:t>
            </a:r>
          </a:p>
        </p:txBody>
      </p:sp>
      <p:sp>
        <p:nvSpPr>
          <p:cNvPr id="80" name="Text Placeholder 48"/>
          <p:cNvSpPr>
            <a:spLocks noGrp="1"/>
          </p:cNvSpPr>
          <p:nvPr>
            <p:ph type="body" sz="quarter" idx="13" hasCustomPrompt="1"/>
          </p:nvPr>
        </p:nvSpPr>
        <p:spPr>
          <a:xfrm>
            <a:off x="438150" y="2571749"/>
            <a:ext cx="1771650" cy="13716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352800" y="2571749"/>
            <a:ext cx="1771650" cy="13716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6762750" y="2571749"/>
            <a:ext cx="1771650" cy="13716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Tree>
    <p:extLst>
      <p:ext uri="{BB962C8B-B14F-4D97-AF65-F5344CB8AC3E}">
        <p14:creationId xmlns:p14="http://schemas.microsoft.com/office/powerpoint/2010/main" val="279182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2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46"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Slide B">
    <p:spTree>
      <p:nvGrpSpPr>
        <p:cNvPr id="1" name=""/>
        <p:cNvGrpSpPr/>
        <p:nvPr/>
      </p:nvGrpSpPr>
      <p:grpSpPr>
        <a:xfrm>
          <a:off x="0" y="0"/>
          <a:ext cx="0" cy="0"/>
          <a:chOff x="0" y="0"/>
          <a:chExt cx="0" cy="0"/>
        </a:xfrm>
      </p:grpSpPr>
      <p:pic>
        <p:nvPicPr>
          <p:cNvPr id="3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52985" y="-299466"/>
            <a:ext cx="9168385" cy="51572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1183080" y="2548176"/>
            <a:ext cx="6665520" cy="369332"/>
          </a:xfrm>
          <a:prstGeom prst="rect">
            <a:avLst/>
          </a:prstGeom>
          <a:noFill/>
          <a:effectLst>
            <a:outerShdw blurRad="88900" algn="tl" rotWithShape="0">
              <a:prstClr val="black">
                <a:alpha val="43000"/>
              </a:prstClr>
            </a:outerShdw>
          </a:effectLst>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PRESENTED TO</a:t>
            </a:r>
            <a:endParaRPr lang="en-CA" sz="3200" b="1" dirty="0">
              <a:solidFill>
                <a:schemeClr val="bg1"/>
              </a:solidFill>
              <a:latin typeface="Arial" panose="020B0604020202020204" pitchFamily="34" charset="0"/>
              <a:cs typeface="Arial" panose="020B0604020202020204" pitchFamily="34" charset="0"/>
            </a:endParaRPr>
          </a:p>
        </p:txBody>
      </p:sp>
      <p:grpSp>
        <p:nvGrpSpPr>
          <p:cNvPr id="23" name="Logo"/>
          <p:cNvGrpSpPr>
            <a:grpSpLocks noChangeAspect="1"/>
          </p:cNvGrpSpPr>
          <p:nvPr userDrawn="1"/>
        </p:nvGrpSpPr>
        <p:grpSpPr>
          <a:xfrm>
            <a:off x="457200" y="4705350"/>
            <a:ext cx="1828800" cy="116935"/>
            <a:chOff x="1995488" y="5283200"/>
            <a:chExt cx="5164137" cy="330200"/>
          </a:xfrm>
          <a:solidFill>
            <a:schemeClr val="bg1"/>
          </a:solidFill>
        </p:grpSpPr>
        <p:sp>
          <p:nvSpPr>
            <p:cNvPr id="24"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40"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
        <p:nvSpPr>
          <p:cNvPr id="39"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42322641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fferentiators B (x5)">
    <p:spTree>
      <p:nvGrpSpPr>
        <p:cNvPr id="1" name=""/>
        <p:cNvGrpSpPr/>
        <p:nvPr/>
      </p:nvGrpSpPr>
      <p:grpSpPr>
        <a:xfrm>
          <a:off x="0" y="0"/>
          <a:ext cx="0" cy="0"/>
          <a:chOff x="0" y="0"/>
          <a:chExt cx="0" cy="0"/>
        </a:xfrm>
      </p:grpSpPr>
      <p:sp>
        <p:nvSpPr>
          <p:cNvPr id="59" name="Parallelogram 28"/>
          <p:cNvSpPr/>
          <p:nvPr userDrawn="1"/>
        </p:nvSpPr>
        <p:spPr>
          <a:xfrm>
            <a:off x="6078846" y="-12860"/>
            <a:ext cx="3065154" cy="2638367"/>
          </a:xfrm>
          <a:custGeom>
            <a:avLst/>
            <a:gdLst/>
            <a:ahLst/>
            <a:cxnLst/>
            <a:rect l="l" t="t" r="r" b="b"/>
            <a:pathLst>
              <a:path w="3065154" h="2638367">
                <a:moveTo>
                  <a:pt x="1464901" y="0"/>
                </a:moveTo>
                <a:lnTo>
                  <a:pt x="3065154" y="0"/>
                </a:lnTo>
                <a:lnTo>
                  <a:pt x="3065154" y="2638367"/>
                </a:lnTo>
                <a:lnTo>
                  <a:pt x="0" y="2638367"/>
                </a:lnTo>
                <a:close/>
              </a:path>
            </a:pathLst>
          </a:cu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60" name="Parallelogram 27"/>
          <p:cNvSpPr/>
          <p:nvPr userDrawn="1"/>
        </p:nvSpPr>
        <p:spPr>
          <a:xfrm>
            <a:off x="2743199" y="-2"/>
            <a:ext cx="4868223"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3"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4" name="Parallelogram 83"/>
          <p:cNvSpPr/>
          <p:nvPr userDrawn="1"/>
        </p:nvSpPr>
        <p:spPr>
          <a:xfrm>
            <a:off x="-3" y="2625507"/>
            <a:ext cx="4752978" cy="2517993"/>
          </a:xfrm>
          <a:custGeom>
            <a:avLst/>
            <a:gdLst/>
            <a:ahLst/>
            <a:cxnLst/>
            <a:rect l="l" t="t" r="r" b="b"/>
            <a:pathLst>
              <a:path w="4752978" h="2517993">
                <a:moveTo>
                  <a:pt x="0" y="0"/>
                </a:moveTo>
                <a:lnTo>
                  <a:pt x="4752978" y="0"/>
                </a:lnTo>
                <a:lnTo>
                  <a:pt x="3354913" y="2517993"/>
                </a:lnTo>
                <a:lnTo>
                  <a:pt x="0" y="2517993"/>
                </a:lnTo>
                <a:close/>
              </a:path>
            </a:pathLst>
          </a:cu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85" name="Parallelogram 84"/>
          <p:cNvSpPr/>
          <p:nvPr userDrawn="1"/>
        </p:nvSpPr>
        <p:spPr>
          <a:xfrm>
            <a:off x="3352800" y="2625507"/>
            <a:ext cx="5791200" cy="2517993"/>
          </a:xfrm>
          <a:custGeom>
            <a:avLst/>
            <a:gdLst/>
            <a:ahLst/>
            <a:cxnLst/>
            <a:rect l="l" t="t" r="r" b="b"/>
            <a:pathLst>
              <a:path w="5791200" h="2517993">
                <a:moveTo>
                  <a:pt x="1398065" y="0"/>
                </a:moveTo>
                <a:lnTo>
                  <a:pt x="5791200" y="0"/>
                </a:lnTo>
                <a:lnTo>
                  <a:pt x="5791200" y="2517993"/>
                </a:lnTo>
                <a:lnTo>
                  <a:pt x="0" y="2517993"/>
                </a:lnTo>
                <a:close/>
              </a:path>
            </a:pathLst>
          </a:cu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grpSp>
        <p:nvGrpSpPr>
          <p:cNvPr id="31" name="Group 30"/>
          <p:cNvGrpSpPr>
            <a:grpSpLocks noChangeAspect="1"/>
          </p:cNvGrpSpPr>
          <p:nvPr userDrawn="1"/>
        </p:nvGrpSpPr>
        <p:grpSpPr>
          <a:xfrm>
            <a:off x="457200" y="4705350"/>
            <a:ext cx="1828800" cy="116935"/>
            <a:chOff x="1995488" y="5283200"/>
            <a:chExt cx="5164137" cy="330200"/>
          </a:xfrm>
          <a:solidFill>
            <a:schemeClr val="tx1"/>
          </a:solidFill>
        </p:grpSpPr>
        <p:sp>
          <p:nvSpPr>
            <p:cNvPr id="3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77" name="Text Placeholder 48"/>
          <p:cNvSpPr>
            <a:spLocks noGrp="1"/>
          </p:cNvSpPr>
          <p:nvPr>
            <p:ph type="body" sz="quarter" idx="10" hasCustomPrompt="1"/>
          </p:nvPr>
        </p:nvSpPr>
        <p:spPr>
          <a:xfrm>
            <a:off x="514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13525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541020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13525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541020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76" name="Title 1"/>
          <p:cNvSpPr>
            <a:spLocks noGrp="1"/>
          </p:cNvSpPr>
          <p:nvPr>
            <p:ph type="title" hasCustomPrompt="1"/>
          </p:nvPr>
        </p:nvSpPr>
        <p:spPr>
          <a:xfrm>
            <a:off x="3352800" y="0"/>
            <a:ext cx="3810000" cy="684989"/>
          </a:xfrm>
          <a:prstGeom prst="parallelogram">
            <a:avLst>
              <a:gd name="adj" fmla="val 56410"/>
            </a:avLst>
          </a:prstGeom>
          <a:solidFill>
            <a:schemeClr val="accent1"/>
          </a:solidFill>
        </p:spPr>
        <p:txBody>
          <a:bodyPr wrap="none" lIns="228600"/>
          <a:lstStyle>
            <a:lvl1pPr>
              <a:defRPr baseline="0">
                <a:solidFill>
                  <a:schemeClr val="bg1"/>
                </a:solidFill>
              </a:defRPr>
            </a:lvl1pPr>
          </a:lstStyle>
          <a:p>
            <a:r>
              <a:rPr lang="en-US" dirty="0" smtClean="0"/>
              <a:t>Second Level Title</a:t>
            </a:r>
            <a:endParaRPr lang="en-CA" dirty="0"/>
          </a:p>
        </p:txBody>
      </p:sp>
      <p:sp>
        <p:nvSpPr>
          <p:cNvPr id="3" name="Text Placeholder 2"/>
          <p:cNvSpPr>
            <a:spLocks noGrp="1"/>
          </p:cNvSpPr>
          <p:nvPr>
            <p:ph type="body" sz="quarter" idx="21" hasCustomPrompt="1"/>
          </p:nvPr>
        </p:nvSpPr>
        <p:spPr>
          <a:xfrm>
            <a:off x="-422368" y="0"/>
            <a:ext cx="41561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Level Title</a:t>
            </a:r>
            <a:endParaRPr lang="en-CA" dirty="0"/>
          </a:p>
        </p:txBody>
      </p:sp>
    </p:spTree>
    <p:extLst>
      <p:ext uri="{BB962C8B-B14F-4D97-AF65-F5344CB8AC3E}">
        <p14:creationId xmlns:p14="http://schemas.microsoft.com/office/powerpoint/2010/main" val="7038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2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2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20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xEl>
                                              <p:pRg st="0" end="0"/>
                                            </p:txEl>
                                          </p:spTgt>
                                        </p:tgtEl>
                                        <p:attrNameLst>
                                          <p:attrName>style.visibility</p:attrName>
                                        </p:attrNameLst>
                                      </p:cBhvr>
                                      <p:to>
                                        <p:strVal val="visible"/>
                                      </p:to>
                                    </p:set>
                                    <p:animEffect transition="in" filter="fade">
                                      <p:cBhvr>
                                        <p:cTn id="32" dur="500"/>
                                        <p:tgtEl>
                                          <p:spTgt spid="7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fade">
                                      <p:cBhvr>
                                        <p:cTn id="35" dur="500"/>
                                        <p:tgtEl>
                                          <p:spTgt spid="8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wipe(left)">
                                      <p:cBhvr>
                                        <p:cTn id="40" dur="2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xEl>
                                              <p:pRg st="0" end="0"/>
                                            </p:txEl>
                                          </p:spTgt>
                                        </p:tgtEl>
                                        <p:attrNameLst>
                                          <p:attrName>style.visibility</p:attrName>
                                        </p:attrNameLst>
                                      </p:cBhvr>
                                      <p:to>
                                        <p:strVal val="visible"/>
                                      </p:to>
                                    </p:set>
                                    <p:animEffect transition="in" filter="fade">
                                      <p:cBhvr>
                                        <p:cTn id="46" dur="500"/>
                                        <p:tgtEl>
                                          <p:spTgt spid="5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200"/>
                                        <p:tgtEl>
                                          <p:spTgt spid="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autoUpdateAnimBg="0"/>
      <p:bldP spid="83" grpId="0" animBg="1"/>
      <p:bldP spid="84" grpId="0" animBg="1"/>
      <p:bldP spid="85"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fferentiators B (x6)">
    <p:spTree>
      <p:nvGrpSpPr>
        <p:cNvPr id="1" name=""/>
        <p:cNvGrpSpPr/>
        <p:nvPr/>
      </p:nvGrpSpPr>
      <p:grpSpPr>
        <a:xfrm>
          <a:off x="0" y="0"/>
          <a:ext cx="0" cy="0"/>
          <a:chOff x="0" y="0"/>
          <a:chExt cx="0" cy="0"/>
        </a:xfrm>
      </p:grpSpPr>
      <p:sp>
        <p:nvSpPr>
          <p:cNvPr id="83" name="Parallelogram 28"/>
          <p:cNvSpPr/>
          <p:nvPr userDrawn="1"/>
        </p:nvSpPr>
        <p:spPr>
          <a:xfrm>
            <a:off x="6078846" y="-12860"/>
            <a:ext cx="3065154" cy="2638367"/>
          </a:xfrm>
          <a:custGeom>
            <a:avLst/>
            <a:gdLst/>
            <a:ahLst/>
            <a:cxnLst/>
            <a:rect l="l" t="t" r="r" b="b"/>
            <a:pathLst>
              <a:path w="3065154" h="2638367">
                <a:moveTo>
                  <a:pt x="1464901" y="0"/>
                </a:moveTo>
                <a:lnTo>
                  <a:pt x="3065154" y="0"/>
                </a:lnTo>
                <a:lnTo>
                  <a:pt x="3065154" y="2638367"/>
                </a:lnTo>
                <a:lnTo>
                  <a:pt x="0" y="2638367"/>
                </a:lnTo>
                <a:close/>
              </a:path>
            </a:pathLst>
          </a:custGeom>
          <a:solidFill>
            <a:srgbClr val="C7C7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60" name="Parallelogram 27"/>
          <p:cNvSpPr/>
          <p:nvPr userDrawn="1"/>
        </p:nvSpPr>
        <p:spPr>
          <a:xfrm>
            <a:off x="2737495" y="-2"/>
            <a:ext cx="4873928" cy="2625509"/>
          </a:xfrm>
          <a:custGeom>
            <a:avLst/>
            <a:gdLst/>
            <a:ahLst/>
            <a:cxnLst/>
            <a:rect l="l" t="t" r="r" b="b"/>
            <a:pathLst>
              <a:path w="4769060" h="2625509">
                <a:moveTo>
                  <a:pt x="1457761" y="0"/>
                </a:moveTo>
                <a:lnTo>
                  <a:pt x="4769060" y="0"/>
                </a:lnTo>
                <a:lnTo>
                  <a:pt x="3311299" y="2625509"/>
                </a:lnTo>
                <a:lnTo>
                  <a:pt x="0" y="2625509"/>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9" name="Parallelogram 14"/>
          <p:cNvSpPr/>
          <p:nvPr userDrawn="1"/>
        </p:nvSpPr>
        <p:spPr>
          <a:xfrm>
            <a:off x="-1" y="-9072"/>
            <a:ext cx="4229819" cy="2634579"/>
          </a:xfrm>
          <a:custGeom>
            <a:avLst/>
            <a:gdLst/>
            <a:ahLst/>
            <a:cxnLst/>
            <a:rect l="l" t="t" r="r" b="b"/>
            <a:pathLst>
              <a:path w="4229819" h="2634579">
                <a:moveTo>
                  <a:pt x="0" y="0"/>
                </a:moveTo>
                <a:lnTo>
                  <a:pt x="4229819" y="0"/>
                </a:lnTo>
                <a:lnTo>
                  <a:pt x="2767022" y="2634579"/>
                </a:lnTo>
                <a:lnTo>
                  <a:pt x="0" y="2634579"/>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47" name="Parallelogram 32"/>
          <p:cNvSpPr/>
          <p:nvPr userDrawn="1"/>
        </p:nvSpPr>
        <p:spPr>
          <a:xfrm>
            <a:off x="2426772" y="2624899"/>
            <a:ext cx="4716980" cy="2531707"/>
          </a:xfrm>
          <a:custGeom>
            <a:avLst/>
            <a:gdLst/>
            <a:ahLst/>
            <a:cxnLst/>
            <a:rect l="l" t="t" r="r" b="b"/>
            <a:pathLst>
              <a:path w="4716979" h="2531707">
                <a:moveTo>
                  <a:pt x="1405680" y="0"/>
                </a:moveTo>
                <a:lnTo>
                  <a:pt x="4716979" y="0"/>
                </a:lnTo>
                <a:lnTo>
                  <a:pt x="3311299" y="2531707"/>
                </a:lnTo>
                <a:lnTo>
                  <a:pt x="0" y="2531707"/>
                </a:lnTo>
                <a:close/>
              </a:path>
            </a:pathLst>
          </a:cu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cs typeface="Arial" panose="020B0604020202020204" pitchFamily="34" charset="0"/>
            </a:endParaRPr>
          </a:p>
        </p:txBody>
      </p:sp>
      <p:sp>
        <p:nvSpPr>
          <p:cNvPr id="51" name="Rectangle 3"/>
          <p:cNvSpPr/>
          <p:nvPr userDrawn="1"/>
        </p:nvSpPr>
        <p:spPr>
          <a:xfrm>
            <a:off x="0" y="2624899"/>
            <a:ext cx="3833821" cy="2532888"/>
          </a:xfrm>
          <a:custGeom>
            <a:avLst/>
            <a:gdLst/>
            <a:ahLst/>
            <a:cxnLst/>
            <a:rect l="l" t="t" r="r" b="b"/>
            <a:pathLst>
              <a:path w="3833821" h="2522637">
                <a:moveTo>
                  <a:pt x="0" y="0"/>
                </a:moveTo>
                <a:lnTo>
                  <a:pt x="1066799" y="0"/>
                </a:lnTo>
                <a:lnTo>
                  <a:pt x="1142999" y="0"/>
                </a:lnTo>
                <a:lnTo>
                  <a:pt x="3833821" y="0"/>
                </a:lnTo>
                <a:lnTo>
                  <a:pt x="2433177" y="2522637"/>
                </a:lnTo>
                <a:lnTo>
                  <a:pt x="1066799" y="2522637"/>
                </a:lnTo>
                <a:lnTo>
                  <a:pt x="1066799" y="2517993"/>
                </a:lnTo>
                <a:lnTo>
                  <a:pt x="0" y="2517993"/>
                </a:lnTo>
                <a:close/>
              </a:path>
            </a:pathLst>
          </a:cu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52" name="Rectangle 5"/>
          <p:cNvSpPr/>
          <p:nvPr userDrawn="1"/>
        </p:nvSpPr>
        <p:spPr>
          <a:xfrm>
            <a:off x="5740240" y="2624899"/>
            <a:ext cx="3424534" cy="2532888"/>
          </a:xfrm>
          <a:custGeom>
            <a:avLst/>
            <a:gdLst>
              <a:gd name="connsiteX0" fmla="*/ 1400644 w 3405348"/>
              <a:gd name="connsiteY0" fmla="*/ 0 h 2522637"/>
              <a:gd name="connsiteX1" fmla="*/ 3405348 w 3405348"/>
              <a:gd name="connsiteY1" fmla="*/ 0 h 2522637"/>
              <a:gd name="connsiteX2" fmla="*/ 3398998 w 3405348"/>
              <a:gd name="connsiteY2" fmla="*/ 2522637 h 2522637"/>
              <a:gd name="connsiteX3" fmla="*/ 0 w 3405348"/>
              <a:gd name="connsiteY3" fmla="*/ 2522637 h 2522637"/>
              <a:gd name="connsiteX4" fmla="*/ 1400644 w 3405348"/>
              <a:gd name="connsiteY4" fmla="*/ 0 h 2522637"/>
              <a:gd name="connsiteX0" fmla="*/ 1400644 w 3424534"/>
              <a:gd name="connsiteY0" fmla="*/ 0 h 2522637"/>
              <a:gd name="connsiteX1" fmla="*/ 3405348 w 3424534"/>
              <a:gd name="connsiteY1" fmla="*/ 0 h 2522637"/>
              <a:gd name="connsiteX2" fmla="*/ 3424398 w 3424534"/>
              <a:gd name="connsiteY2" fmla="*/ 2522637 h 2522637"/>
              <a:gd name="connsiteX3" fmla="*/ 0 w 3424534"/>
              <a:gd name="connsiteY3" fmla="*/ 2522637 h 2522637"/>
              <a:gd name="connsiteX4" fmla="*/ 1400644 w 3424534"/>
              <a:gd name="connsiteY4" fmla="*/ 0 h 252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4534" h="2522637">
                <a:moveTo>
                  <a:pt x="1400644" y="0"/>
                </a:moveTo>
                <a:lnTo>
                  <a:pt x="3405348" y="0"/>
                </a:lnTo>
                <a:cubicBezTo>
                  <a:pt x="3403231" y="840879"/>
                  <a:pt x="3426515" y="1681758"/>
                  <a:pt x="3424398" y="2522637"/>
                </a:cubicBezTo>
                <a:lnTo>
                  <a:pt x="0" y="2522637"/>
                </a:lnTo>
                <a:lnTo>
                  <a:pt x="14006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7" name="Parallelogram 16"/>
          <p:cNvSpPr/>
          <p:nvPr userDrawn="1"/>
        </p:nvSpPr>
        <p:spPr>
          <a:xfrm>
            <a:off x="-381000" y="-3"/>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31" name="Group 30"/>
          <p:cNvGrpSpPr>
            <a:grpSpLocks noChangeAspect="1"/>
          </p:cNvGrpSpPr>
          <p:nvPr userDrawn="1"/>
        </p:nvGrpSpPr>
        <p:grpSpPr>
          <a:xfrm>
            <a:off x="457200" y="4705350"/>
            <a:ext cx="1828800" cy="116935"/>
            <a:chOff x="1995488" y="5283200"/>
            <a:chExt cx="5164137" cy="330200"/>
          </a:xfrm>
          <a:solidFill>
            <a:schemeClr val="tx1"/>
          </a:solidFill>
        </p:grpSpPr>
        <p:sp>
          <p:nvSpPr>
            <p:cNvPr id="3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grpSp>
        <p:nvGrpSpPr>
          <p:cNvPr id="61" name="Group 60"/>
          <p:cNvGrpSpPr>
            <a:grpSpLocks noChangeAspect="1"/>
          </p:cNvGrpSpPr>
          <p:nvPr userDrawn="1"/>
        </p:nvGrpSpPr>
        <p:grpSpPr>
          <a:xfrm>
            <a:off x="519745" y="268976"/>
            <a:ext cx="2604455" cy="166531"/>
            <a:chOff x="1995488" y="5283200"/>
            <a:chExt cx="5164137" cy="330200"/>
          </a:xfrm>
          <a:solidFill>
            <a:schemeClr val="tx1"/>
          </a:solidFill>
        </p:grpSpPr>
        <p:sp>
          <p:nvSpPr>
            <p:cNvPr id="6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76" name="Title 1"/>
          <p:cNvSpPr>
            <a:spLocks noGrp="1"/>
          </p:cNvSpPr>
          <p:nvPr>
            <p:ph type="title"/>
          </p:nvPr>
        </p:nvSpPr>
        <p:spPr>
          <a:xfrm>
            <a:off x="3352800" y="0"/>
            <a:ext cx="2667000" cy="684989"/>
          </a:xfrm>
          <a:prstGeom prst="parallelogram">
            <a:avLst>
              <a:gd name="adj" fmla="val 56410"/>
            </a:avLst>
          </a:prstGeom>
          <a:solidFill>
            <a:schemeClr val="accent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77" name="Text Placeholder 48"/>
          <p:cNvSpPr>
            <a:spLocks noGrp="1"/>
          </p:cNvSpPr>
          <p:nvPr>
            <p:ph type="body" sz="quarter" idx="10" hasCustomPrompt="1"/>
          </p:nvPr>
        </p:nvSpPr>
        <p:spPr>
          <a:xfrm>
            <a:off x="514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8" name="Text Placeholder 48"/>
          <p:cNvSpPr>
            <a:spLocks noGrp="1"/>
          </p:cNvSpPr>
          <p:nvPr>
            <p:ph type="body" sz="quarter" idx="11" hasCustomPrompt="1"/>
          </p:nvPr>
        </p:nvSpPr>
        <p:spPr>
          <a:xfrm>
            <a:off x="39433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79" name="Text Placeholder 48"/>
          <p:cNvSpPr>
            <a:spLocks noGrp="1"/>
          </p:cNvSpPr>
          <p:nvPr>
            <p:ph type="body" sz="quarter" idx="12" hasCustomPrompt="1"/>
          </p:nvPr>
        </p:nvSpPr>
        <p:spPr>
          <a:xfrm>
            <a:off x="7219950" y="977321"/>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80" name="Text Placeholder 48"/>
          <p:cNvSpPr>
            <a:spLocks noGrp="1"/>
          </p:cNvSpPr>
          <p:nvPr>
            <p:ph type="body" sz="quarter" idx="13" hasCustomPrompt="1"/>
          </p:nvPr>
        </p:nvSpPr>
        <p:spPr>
          <a:xfrm>
            <a:off x="514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1" name="Text Placeholder 48"/>
          <p:cNvSpPr>
            <a:spLocks noGrp="1"/>
          </p:cNvSpPr>
          <p:nvPr>
            <p:ph type="body" sz="quarter" idx="14" hasCustomPrompt="1"/>
          </p:nvPr>
        </p:nvSpPr>
        <p:spPr>
          <a:xfrm>
            <a:off x="39433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82" name="Text Placeholder 48"/>
          <p:cNvSpPr>
            <a:spLocks noGrp="1"/>
          </p:cNvSpPr>
          <p:nvPr>
            <p:ph type="body" sz="quarter" idx="15" hasCustomPrompt="1"/>
          </p:nvPr>
        </p:nvSpPr>
        <p:spPr>
          <a:xfrm>
            <a:off x="7219950" y="158114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3" name="Text Placeholder 48"/>
          <p:cNvSpPr>
            <a:spLocks noGrp="1"/>
          </p:cNvSpPr>
          <p:nvPr>
            <p:ph type="body" sz="quarter" idx="16" hasCustomPrompt="1"/>
          </p:nvPr>
        </p:nvSpPr>
        <p:spPr>
          <a:xfrm>
            <a:off x="5143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4" name="Text Placeholder 48"/>
          <p:cNvSpPr>
            <a:spLocks noGrp="1"/>
          </p:cNvSpPr>
          <p:nvPr>
            <p:ph type="body" sz="quarter" idx="17" hasCustomPrompt="1"/>
          </p:nvPr>
        </p:nvSpPr>
        <p:spPr>
          <a:xfrm>
            <a:off x="39433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5" name="Text Placeholder 48"/>
          <p:cNvSpPr>
            <a:spLocks noGrp="1"/>
          </p:cNvSpPr>
          <p:nvPr>
            <p:ph type="body" sz="quarter" idx="18" hasCustomPrompt="1"/>
          </p:nvPr>
        </p:nvSpPr>
        <p:spPr>
          <a:xfrm>
            <a:off x="7219950" y="2952750"/>
            <a:ext cx="1771650" cy="586919"/>
          </a:xfrm>
          <a:effectLst/>
        </p:spPr>
        <p:txBody>
          <a:bodyPr/>
          <a:lstStyle>
            <a:lvl1pPr marL="0" indent="0">
              <a:buNone/>
              <a:defRPr sz="1800"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Differentiator</a:t>
            </a:r>
          </a:p>
        </p:txBody>
      </p:sp>
      <p:sp>
        <p:nvSpPr>
          <p:cNvPr id="56" name="Text Placeholder 48"/>
          <p:cNvSpPr>
            <a:spLocks noGrp="1"/>
          </p:cNvSpPr>
          <p:nvPr>
            <p:ph type="body" sz="quarter" idx="19" hasCustomPrompt="1"/>
          </p:nvPr>
        </p:nvSpPr>
        <p:spPr>
          <a:xfrm>
            <a:off x="5143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7" name="Text Placeholder 48"/>
          <p:cNvSpPr>
            <a:spLocks noGrp="1"/>
          </p:cNvSpPr>
          <p:nvPr>
            <p:ph type="body" sz="quarter" idx="20" hasCustomPrompt="1"/>
          </p:nvPr>
        </p:nvSpPr>
        <p:spPr>
          <a:xfrm>
            <a:off x="39433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
        <p:nvSpPr>
          <p:cNvPr id="58" name="Text Placeholder 48"/>
          <p:cNvSpPr>
            <a:spLocks noGrp="1"/>
          </p:cNvSpPr>
          <p:nvPr>
            <p:ph type="body" sz="quarter" idx="21" hasCustomPrompt="1"/>
          </p:nvPr>
        </p:nvSpPr>
        <p:spPr>
          <a:xfrm>
            <a:off x="7219950" y="3556579"/>
            <a:ext cx="1771650" cy="762001"/>
          </a:xfrm>
          <a:effectLst/>
        </p:spPr>
        <p:txBody>
          <a:bodyPr/>
          <a:lstStyle>
            <a:lvl1pPr marL="0" indent="0">
              <a:buNone/>
              <a:defRPr sz="1600" b="0">
                <a:solidFill>
                  <a:schemeClr val="tx1"/>
                </a:solidFill>
                <a:latin typeface="+mn-lt"/>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CA" dirty="0" smtClean="0"/>
              <a:t>Fill in with clear, </a:t>
            </a:r>
            <a:br>
              <a:rPr lang="en-CA" dirty="0" smtClean="0"/>
            </a:br>
            <a:r>
              <a:rPr lang="en-CA" dirty="0" smtClean="0"/>
              <a:t>concise proposition</a:t>
            </a:r>
          </a:p>
          <a:p>
            <a:pPr lvl="0"/>
            <a:endParaRPr lang="en-CA" dirty="0" smtClean="0"/>
          </a:p>
        </p:txBody>
      </p:sp>
    </p:spTree>
    <p:extLst>
      <p:ext uri="{BB962C8B-B14F-4D97-AF65-F5344CB8AC3E}">
        <p14:creationId xmlns:p14="http://schemas.microsoft.com/office/powerpoint/2010/main" val="5724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2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xEl>
                                              <p:pRg st="0" end="0"/>
                                            </p:txEl>
                                          </p:spTgt>
                                        </p:tgtEl>
                                        <p:attrNameLst>
                                          <p:attrName>style.visibility</p:attrName>
                                        </p:attrNameLst>
                                      </p:cBhvr>
                                      <p:to>
                                        <p:strVal val="visible"/>
                                      </p:to>
                                    </p:set>
                                    <p:animEffect transition="in" filter="fade">
                                      <p:cBhvr>
                                        <p:cTn id="10" dur="500"/>
                                        <p:tgtEl>
                                          <p:spTgt spid="7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xEl>
                                              <p:pRg st="0" end="0"/>
                                            </p:txEl>
                                          </p:spTgt>
                                        </p:tgtEl>
                                        <p:attrNameLst>
                                          <p:attrName>style.visibility</p:attrName>
                                        </p:attrNameLst>
                                      </p:cBhvr>
                                      <p:to>
                                        <p:strVal val="visible"/>
                                      </p:to>
                                    </p:set>
                                    <p:animEffect transition="in" filter="fade">
                                      <p:cBhvr>
                                        <p:cTn id="13" dur="500"/>
                                        <p:tgtEl>
                                          <p:spTgt spid="8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2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8">
                                            <p:txEl>
                                              <p:pRg st="0" end="0"/>
                                            </p:txEl>
                                          </p:spTgt>
                                        </p:tgtEl>
                                        <p:attrNameLst>
                                          <p:attrName>style.visibility</p:attrName>
                                        </p:attrNameLst>
                                      </p:cBhvr>
                                      <p:to>
                                        <p:strVal val="visible"/>
                                      </p:to>
                                    </p:set>
                                    <p:animEffect transition="in" filter="fade">
                                      <p:cBhvr>
                                        <p:cTn id="21" dur="500"/>
                                        <p:tgtEl>
                                          <p:spTgt spid="7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xEl>
                                              <p:pRg st="0" end="0"/>
                                            </p:txEl>
                                          </p:spTgt>
                                        </p:tgtEl>
                                        <p:attrNameLst>
                                          <p:attrName>style.visibility</p:attrName>
                                        </p:attrNameLst>
                                      </p:cBhvr>
                                      <p:to>
                                        <p:strVal val="visible"/>
                                      </p:to>
                                    </p:set>
                                    <p:animEffect transition="in" filter="fade">
                                      <p:cBhvr>
                                        <p:cTn id="24" dur="500"/>
                                        <p:tgtEl>
                                          <p:spTgt spid="8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left)">
                                      <p:cBhvr>
                                        <p:cTn id="29" dur="200"/>
                                        <p:tgtEl>
                                          <p:spTgt spid="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xEl>
                                              <p:pRg st="0" end="0"/>
                                            </p:txEl>
                                          </p:spTgt>
                                        </p:tgtEl>
                                        <p:attrNameLst>
                                          <p:attrName>style.visibility</p:attrName>
                                        </p:attrNameLst>
                                      </p:cBhvr>
                                      <p:to>
                                        <p:strVal val="visible"/>
                                      </p:to>
                                    </p:set>
                                    <p:animEffect transition="in" filter="fade">
                                      <p:cBhvr>
                                        <p:cTn id="32" dur="500"/>
                                        <p:tgtEl>
                                          <p:spTgt spid="8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fade">
                                      <p:cBhvr>
                                        <p:cTn id="35" dur="500"/>
                                        <p:tgtEl>
                                          <p:spTgt spid="7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2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xEl>
                                              <p:pRg st="0" end="0"/>
                                            </p:txEl>
                                          </p:spTgt>
                                        </p:tgtEl>
                                        <p:attrNameLst>
                                          <p:attrName>style.visibility</p:attrName>
                                        </p:attrNameLst>
                                      </p:cBhvr>
                                      <p:to>
                                        <p:strVal val="visible"/>
                                      </p:to>
                                    </p:set>
                                    <p:animEffect transition="in" filter="fade">
                                      <p:cBhvr>
                                        <p:cTn id="46" dur="500"/>
                                        <p:tgtEl>
                                          <p:spTgt spid="5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200"/>
                                        <p:tgtEl>
                                          <p:spTgt spid="5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xEl>
                                              <p:pRg st="0" end="0"/>
                                            </p:txEl>
                                          </p:spTgt>
                                        </p:tgtEl>
                                        <p:attrNameLst>
                                          <p:attrName>style.visibility</p:attrName>
                                        </p:attrNameLst>
                                      </p:cBhvr>
                                      <p:to>
                                        <p:strVal val="visible"/>
                                      </p:to>
                                    </p:set>
                                    <p:animEffect transition="in" filter="fade">
                                      <p:cBhvr>
                                        <p:cTn id="65" dur="500"/>
                                        <p:tgtEl>
                                          <p:spTgt spid="5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xEl>
                                              <p:pRg st="0" end="0"/>
                                            </p:txEl>
                                          </p:spTgt>
                                        </p:tgtEl>
                                        <p:attrNameLst>
                                          <p:attrName>style.visibility</p:attrName>
                                        </p:attrNameLst>
                                      </p:cBhvr>
                                      <p:to>
                                        <p:strVal val="visible"/>
                                      </p:to>
                                    </p:set>
                                    <p:animEffect transition="in" filter="fade">
                                      <p:cBhvr>
                                        <p:cTn id="68"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0" grpId="0" animBg="1" autoUpdateAnimBg="0"/>
      <p:bldP spid="59" grpId="0" animBg="1"/>
      <p:bldP spid="47" grpId="0" animBg="1"/>
      <p:bldP spid="51" grpId="0" animBg="1"/>
      <p:bldP spid="52" grpId="0" animBg="1"/>
      <p:bldP spid="77" grpId="0" build="p">
        <p:tmplLst>
          <p:tmpl lvl="1">
            <p:tnLst>
              <p:par>
                <p:cTn presetID="10" presetClass="entr" presetSubtype="0" fill="hold" nodeType="with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Horizontal Arrays (4) White/Orange">
    <p:spTree>
      <p:nvGrpSpPr>
        <p:cNvPr id="1" name=""/>
        <p:cNvGrpSpPr/>
        <p:nvPr/>
      </p:nvGrpSpPr>
      <p:grpSpPr>
        <a:xfrm>
          <a:off x="0" y="0"/>
          <a:ext cx="0" cy="0"/>
          <a:chOff x="0" y="0"/>
          <a:chExt cx="0" cy="0"/>
        </a:xfrm>
      </p:grpSpPr>
      <p:cxnSp>
        <p:nvCxnSpPr>
          <p:cNvPr id="12" name="Straight Connector 11"/>
          <p:cNvCxnSpPr/>
          <p:nvPr userDrawn="1"/>
        </p:nvCxnSpPr>
        <p:spPr>
          <a:xfrm>
            <a:off x="2362200" y="1962150"/>
            <a:ext cx="0" cy="251460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419600" y="1962150"/>
            <a:ext cx="0" cy="251460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477000" y="1962150"/>
            <a:ext cx="0" cy="251460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userDrawn="1"/>
        </p:nvGrpSpPr>
        <p:grpSpPr>
          <a:xfrm>
            <a:off x="457200" y="4705350"/>
            <a:ext cx="1828800" cy="116935"/>
            <a:chOff x="1995488" y="5283200"/>
            <a:chExt cx="5164137" cy="330200"/>
          </a:xfrm>
          <a:solidFill>
            <a:schemeClr val="tx1"/>
          </a:solidFill>
        </p:grpSpPr>
        <p:sp>
          <p:nvSpPr>
            <p:cNvPr id="34"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50" name="Text Placeholder 48"/>
          <p:cNvSpPr>
            <a:spLocks noGrp="1"/>
          </p:cNvSpPr>
          <p:nvPr>
            <p:ph type="body" sz="quarter" idx="10" hasCustomPrompt="1"/>
          </p:nvPr>
        </p:nvSpPr>
        <p:spPr>
          <a:xfrm>
            <a:off x="43815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#1</a:t>
            </a:r>
            <a:endParaRPr lang="en-CA" dirty="0"/>
          </a:p>
        </p:txBody>
      </p:sp>
      <p:sp>
        <p:nvSpPr>
          <p:cNvPr id="52" name="Text Placeholder 48"/>
          <p:cNvSpPr>
            <a:spLocks noGrp="1"/>
          </p:cNvSpPr>
          <p:nvPr>
            <p:ph type="body" sz="quarter" idx="12" hasCustomPrompt="1"/>
          </p:nvPr>
        </p:nvSpPr>
        <p:spPr>
          <a:xfrm>
            <a:off x="251460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#2</a:t>
            </a:r>
            <a:endParaRPr lang="en-CA" dirty="0"/>
          </a:p>
        </p:txBody>
      </p:sp>
      <p:sp>
        <p:nvSpPr>
          <p:cNvPr id="54" name="Text Placeholder 48"/>
          <p:cNvSpPr>
            <a:spLocks noGrp="1"/>
          </p:cNvSpPr>
          <p:nvPr>
            <p:ph type="body" sz="quarter" idx="14" hasCustomPrompt="1"/>
          </p:nvPr>
        </p:nvSpPr>
        <p:spPr>
          <a:xfrm>
            <a:off x="457200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#3</a:t>
            </a:r>
            <a:endParaRPr lang="en-CA" dirty="0"/>
          </a:p>
        </p:txBody>
      </p:sp>
      <p:sp>
        <p:nvSpPr>
          <p:cNvPr id="56" name="Text Placeholder 48"/>
          <p:cNvSpPr>
            <a:spLocks noGrp="1"/>
          </p:cNvSpPr>
          <p:nvPr>
            <p:ph type="body" sz="quarter" idx="16" hasCustomPrompt="1"/>
          </p:nvPr>
        </p:nvSpPr>
        <p:spPr>
          <a:xfrm>
            <a:off x="6629400" y="1352550"/>
            <a:ext cx="1771650"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#4</a:t>
            </a:r>
            <a:endParaRPr lang="en-CA" dirty="0"/>
          </a:p>
        </p:txBody>
      </p:sp>
      <p:sp>
        <p:nvSpPr>
          <p:cNvPr id="32" name="Text Placeholder 2"/>
          <p:cNvSpPr>
            <a:spLocks noGrp="1"/>
          </p:cNvSpPr>
          <p:nvPr>
            <p:ph type="body" sz="quarter" idx="22" hasCustomPrompt="1"/>
          </p:nvPr>
        </p:nvSpPr>
        <p:spPr>
          <a:xfrm>
            <a:off x="4572000" y="0"/>
            <a:ext cx="4953000" cy="685800"/>
          </a:xfrm>
          <a:prstGeom prst="parallelogram">
            <a:avLst>
              <a:gd name="adj" fmla="val 56250"/>
            </a:avLst>
          </a:prstGeom>
          <a:solidFill>
            <a:schemeClr val="accent1"/>
          </a:solidFill>
        </p:spPr>
        <p:txBody>
          <a:bodyPr lIns="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a:t>
            </a:r>
            <a:endParaRPr lang="en-CA" dirty="0"/>
          </a:p>
        </p:txBody>
      </p:sp>
      <p:sp>
        <p:nvSpPr>
          <p:cNvPr id="48" name="Title 1"/>
          <p:cNvSpPr>
            <a:spLocks noGrp="1"/>
          </p:cNvSpPr>
          <p:nvPr>
            <p:ph type="title"/>
          </p:nvPr>
        </p:nvSpPr>
        <p:spPr>
          <a:xfrm>
            <a:off x="0" y="0"/>
            <a:ext cx="4572000" cy="685800"/>
          </a:xfrm>
        </p:spPr>
        <p:txBody>
          <a:bodyPr lIns="457200"/>
          <a:lstStyle>
            <a:lvl1pPr>
              <a:defRPr/>
            </a:lvl1pPr>
          </a:lstStyle>
          <a:p>
            <a:r>
              <a:rPr lang="en-CA" dirty="0" smtClean="0"/>
              <a:t>Click to edit Master title style</a:t>
            </a:r>
            <a:endParaRPr lang="en-CA" dirty="0"/>
          </a:p>
        </p:txBody>
      </p:sp>
      <p:sp>
        <p:nvSpPr>
          <p:cNvPr id="26" name="Text Placeholder 2"/>
          <p:cNvSpPr>
            <a:spLocks noGrp="1"/>
          </p:cNvSpPr>
          <p:nvPr>
            <p:ph type="body" sz="quarter" idx="18"/>
          </p:nvPr>
        </p:nvSpPr>
        <p:spPr>
          <a:xfrm>
            <a:off x="433387"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7" name="Text Placeholder 2"/>
          <p:cNvSpPr>
            <a:spLocks noGrp="1"/>
          </p:cNvSpPr>
          <p:nvPr>
            <p:ph type="body" sz="quarter" idx="23"/>
          </p:nvPr>
        </p:nvSpPr>
        <p:spPr>
          <a:xfrm>
            <a:off x="2514600"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8" name="Text Placeholder 2"/>
          <p:cNvSpPr>
            <a:spLocks noGrp="1"/>
          </p:cNvSpPr>
          <p:nvPr>
            <p:ph type="body" sz="quarter" idx="24"/>
          </p:nvPr>
        </p:nvSpPr>
        <p:spPr>
          <a:xfrm>
            <a:off x="4572000"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9" name="Text Placeholder 2"/>
          <p:cNvSpPr>
            <a:spLocks noGrp="1"/>
          </p:cNvSpPr>
          <p:nvPr>
            <p:ph type="body" sz="quarter" idx="25"/>
          </p:nvPr>
        </p:nvSpPr>
        <p:spPr>
          <a:xfrm>
            <a:off x="6629400" y="1962150"/>
            <a:ext cx="1776413" cy="2514600"/>
          </a:xfrm>
        </p:spPr>
        <p:txBody>
          <a:bodyPr>
            <a:noAutofit/>
          </a:bodyPr>
          <a:lstStyle>
            <a:lvl1pPr marL="182880" indent="-182880">
              <a:defRPr sz="1200">
                <a:solidFill>
                  <a:schemeClr val="tx1"/>
                </a:solidFill>
              </a:defRPr>
            </a:lvl1pPr>
            <a:lvl2pPr marL="365760" indent="-182880">
              <a:defRPr sz="1050">
                <a:solidFill>
                  <a:schemeClr val="tx1"/>
                </a:solidFill>
              </a:defRPr>
            </a:lvl2pPr>
            <a:lvl3pPr marL="457200" indent="-91440">
              <a:defRPr sz="900">
                <a:solidFill>
                  <a:schemeClr val="tx1"/>
                </a:solidFill>
              </a:defRPr>
            </a:lvl3pPr>
            <a:lvl4pPr marL="548640" indent="-91440">
              <a:defRPr sz="800">
                <a:solidFill>
                  <a:schemeClr val="tx1"/>
                </a:solidFill>
              </a:defRPr>
            </a:lvl4pPr>
            <a:lvl5pPr marL="640080" indent="-91440">
              <a:defRPr sz="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9774634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List Bullets White">
    <p:spTree>
      <p:nvGrpSpPr>
        <p:cNvPr id="1" name=""/>
        <p:cNvGrpSpPr/>
        <p:nvPr/>
      </p:nvGrpSpPr>
      <p:grpSpPr>
        <a:xfrm>
          <a:off x="0" y="0"/>
          <a:ext cx="0" cy="0"/>
          <a:chOff x="0" y="0"/>
          <a:chExt cx="0" cy="0"/>
        </a:xfrm>
      </p:grpSpPr>
      <p:grpSp>
        <p:nvGrpSpPr>
          <p:cNvPr id="8" name="Group 7"/>
          <p:cNvGrpSpPr>
            <a:grpSpLocks noChangeAspect="1"/>
          </p:cNvGrpSpPr>
          <p:nvPr userDrawn="1"/>
        </p:nvGrpSpPr>
        <p:grpSpPr>
          <a:xfrm>
            <a:off x="457200" y="4705350"/>
            <a:ext cx="1828800" cy="116935"/>
            <a:chOff x="1995488" y="5283200"/>
            <a:chExt cx="5164137" cy="330200"/>
          </a:xfrm>
          <a:solidFill>
            <a:schemeClr val="tx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5" name="Text Placeholder 23"/>
          <p:cNvSpPr>
            <a:spLocks noGrp="1"/>
          </p:cNvSpPr>
          <p:nvPr>
            <p:ph type="body" sz="quarter" idx="10"/>
          </p:nvPr>
        </p:nvSpPr>
        <p:spPr>
          <a:xfrm>
            <a:off x="457200" y="971550"/>
            <a:ext cx="8229600" cy="3429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3" name="Text Placeholder 2"/>
          <p:cNvSpPr>
            <a:spLocks noGrp="1"/>
          </p:cNvSpPr>
          <p:nvPr>
            <p:ph type="body" sz="quarter" idx="21" hasCustomPrompt="1"/>
          </p:nvPr>
        </p:nvSpPr>
        <p:spPr>
          <a:xfrm>
            <a:off x="4572000" y="0"/>
            <a:ext cx="4953000" cy="685800"/>
          </a:xfrm>
          <a:prstGeom prst="parallelogram">
            <a:avLst>
              <a:gd name="adj" fmla="val 56250"/>
            </a:avLst>
          </a:prstGeom>
          <a:solidFill>
            <a:schemeClr val="accent1"/>
          </a:solidFill>
        </p:spPr>
        <p:txBody>
          <a:bodyPr lIns="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a:t>
            </a:r>
            <a:endParaRPr lang="en-CA" dirty="0"/>
          </a:p>
        </p:txBody>
      </p:sp>
      <p:sp>
        <p:nvSpPr>
          <p:cNvPr id="24" name="Title 1"/>
          <p:cNvSpPr>
            <a:spLocks noGrp="1"/>
          </p:cNvSpPr>
          <p:nvPr>
            <p:ph type="title"/>
          </p:nvPr>
        </p:nvSpPr>
        <p:spPr>
          <a:xfrm>
            <a:off x="0" y="0"/>
            <a:ext cx="4572000" cy="685800"/>
          </a:xfrm>
        </p:spPr>
        <p:txBody>
          <a:bodyPr lIns="457200"/>
          <a:lstStyle>
            <a:lvl1pPr>
              <a:defRPr/>
            </a:lvl1pPr>
          </a:lstStyle>
          <a:p>
            <a:r>
              <a:rPr lang="en-CA" dirty="0" smtClean="0"/>
              <a:t>Click to edit Master title style</a:t>
            </a:r>
            <a:endParaRPr lang="en-CA" dirty="0"/>
          </a:p>
        </p:txBody>
      </p:sp>
    </p:spTree>
    <p:extLst>
      <p:ext uri="{BB962C8B-B14F-4D97-AF65-F5344CB8AC3E}">
        <p14:creationId xmlns:p14="http://schemas.microsoft.com/office/powerpoint/2010/main" val="37852092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pSp>
        <p:nvGrpSpPr>
          <p:cNvPr id="8" name="Group 7"/>
          <p:cNvGrpSpPr>
            <a:grpSpLocks noChangeAspect="1"/>
          </p:cNvGrpSpPr>
          <p:nvPr userDrawn="1"/>
        </p:nvGrpSpPr>
        <p:grpSpPr>
          <a:xfrm>
            <a:off x="457200" y="4705350"/>
            <a:ext cx="1828800" cy="116935"/>
            <a:chOff x="1995488" y="5283200"/>
            <a:chExt cx="5164137" cy="330200"/>
          </a:xfrm>
          <a:solidFill>
            <a:schemeClr val="tx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38533160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 Subheading">
    <p:spTree>
      <p:nvGrpSpPr>
        <p:cNvPr id="1" name=""/>
        <p:cNvGrpSpPr/>
        <p:nvPr/>
      </p:nvGrpSpPr>
      <p:grpSpPr>
        <a:xfrm>
          <a:off x="0" y="0"/>
          <a:ext cx="0" cy="0"/>
          <a:chOff x="0" y="0"/>
          <a:chExt cx="0" cy="0"/>
        </a:xfrm>
      </p:grpSpPr>
      <p:grpSp>
        <p:nvGrpSpPr>
          <p:cNvPr id="8" name="Group 7"/>
          <p:cNvGrpSpPr>
            <a:grpSpLocks noChangeAspect="1"/>
          </p:cNvGrpSpPr>
          <p:nvPr userDrawn="1"/>
        </p:nvGrpSpPr>
        <p:grpSpPr>
          <a:xfrm>
            <a:off x="457200" y="4705350"/>
            <a:ext cx="1828800" cy="116935"/>
            <a:chOff x="1995488" y="5283200"/>
            <a:chExt cx="5164137" cy="330200"/>
          </a:xfrm>
          <a:solidFill>
            <a:schemeClr val="tx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3" name="Text Placeholder 2"/>
          <p:cNvSpPr>
            <a:spLocks noGrp="1"/>
          </p:cNvSpPr>
          <p:nvPr>
            <p:ph type="body" sz="quarter" idx="21" hasCustomPrompt="1"/>
          </p:nvPr>
        </p:nvSpPr>
        <p:spPr>
          <a:xfrm>
            <a:off x="4572000" y="0"/>
            <a:ext cx="4953000" cy="685800"/>
          </a:xfrm>
          <a:prstGeom prst="parallelogram">
            <a:avLst>
              <a:gd name="adj" fmla="val 56250"/>
            </a:avLst>
          </a:prstGeom>
          <a:solidFill>
            <a:schemeClr val="accent1"/>
          </a:solidFill>
        </p:spPr>
        <p:txBody>
          <a:bodyPr lIns="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a:t>
            </a:r>
            <a:endParaRPr lang="en-CA" dirty="0"/>
          </a:p>
        </p:txBody>
      </p:sp>
      <p:sp>
        <p:nvSpPr>
          <p:cNvPr id="2" name="Title 1"/>
          <p:cNvSpPr>
            <a:spLocks noGrp="1"/>
          </p:cNvSpPr>
          <p:nvPr>
            <p:ph type="title"/>
          </p:nvPr>
        </p:nvSpPr>
        <p:spPr>
          <a:xfrm>
            <a:off x="0" y="0"/>
            <a:ext cx="4572000" cy="685800"/>
          </a:xfrm>
        </p:spPr>
        <p:txBody>
          <a:bodyPr lIns="457200"/>
          <a:lstStyle>
            <a:lvl1pPr>
              <a:defRPr/>
            </a:lvl1pPr>
          </a:lstStyle>
          <a:p>
            <a:r>
              <a:rPr lang="en-CA" dirty="0" smtClean="0"/>
              <a:t>Click to edit Master title style</a:t>
            </a:r>
            <a:endParaRPr lang="en-CA" dirty="0"/>
          </a:p>
        </p:txBody>
      </p:sp>
    </p:spTree>
    <p:extLst>
      <p:ext uri="{BB962C8B-B14F-4D97-AF65-F5344CB8AC3E}">
        <p14:creationId xmlns:p14="http://schemas.microsoft.com/office/powerpoint/2010/main" val="1041181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4" name="Rectangle 3"/>
          <p:cNvSpPr/>
          <p:nvPr userDrawn="1"/>
        </p:nvSpPr>
        <p:spPr>
          <a:xfrm>
            <a:off x="2971800" y="0"/>
            <a:ext cx="6172200" cy="5143500"/>
          </a:xfrm>
          <a:custGeom>
            <a:avLst/>
            <a:gdLst/>
            <a:ahLst/>
            <a:cxnLst/>
            <a:rect l="l" t="t" r="r" b="b"/>
            <a:pathLst>
              <a:path w="6172200" h="5143500">
                <a:moveTo>
                  <a:pt x="2901448" y="0"/>
                </a:moveTo>
                <a:lnTo>
                  <a:pt x="5867400" y="0"/>
                </a:lnTo>
                <a:lnTo>
                  <a:pt x="6019800" y="0"/>
                </a:lnTo>
                <a:lnTo>
                  <a:pt x="6172200" y="0"/>
                </a:lnTo>
                <a:lnTo>
                  <a:pt x="6172200" y="5143500"/>
                </a:lnTo>
                <a:lnTo>
                  <a:pt x="6019800" y="5143500"/>
                </a:lnTo>
                <a:lnTo>
                  <a:pt x="58674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itle 1"/>
          <p:cNvSpPr>
            <a:spLocks noGrp="1"/>
          </p:cNvSpPr>
          <p:nvPr>
            <p:ph type="title"/>
          </p:nvPr>
        </p:nvSpPr>
        <p:spPr>
          <a:xfrm>
            <a:off x="-381000" y="0"/>
            <a:ext cx="5867400" cy="684989"/>
          </a:xfrm>
          <a:prstGeom prst="parallelogram">
            <a:avLst>
              <a:gd name="adj" fmla="val 56410"/>
            </a:avLst>
          </a:prstGeom>
          <a:solidFill>
            <a:schemeClr val="tx1"/>
          </a:solidFill>
        </p:spPr>
        <p:txBody>
          <a:bodyPr wrap="none" lIns="228600"/>
          <a:lstStyle>
            <a:lvl1pPr>
              <a:defRPr>
                <a:solidFill>
                  <a:schemeClr val="bg1"/>
                </a:solidFill>
              </a:defRPr>
            </a:lvl1pPr>
          </a:lstStyle>
          <a:p>
            <a:r>
              <a:rPr lang="en-CA" dirty="0" smtClean="0"/>
              <a:t>Click to edit Master title style</a:t>
            </a:r>
            <a:endParaRPr lang="en-CA" dirty="0"/>
          </a:p>
        </p:txBody>
      </p:sp>
      <p:sp>
        <p:nvSpPr>
          <p:cNvPr id="26" name="Text Placeholder 48"/>
          <p:cNvSpPr>
            <a:spLocks noGrp="1"/>
          </p:cNvSpPr>
          <p:nvPr>
            <p:ph type="body" sz="quarter" idx="10" hasCustomPrompt="1"/>
          </p:nvPr>
        </p:nvSpPr>
        <p:spPr>
          <a:xfrm>
            <a:off x="438150" y="1276350"/>
            <a:ext cx="3215568" cy="586919"/>
          </a:xfrm>
        </p:spPr>
        <p:txBody>
          <a:bodyPr/>
          <a:lstStyle>
            <a:lvl1pPr marL="0" indent="0">
              <a:buNone/>
              <a:defRPr b="1">
                <a:solidFill>
                  <a:schemeClr val="accent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 </a:t>
            </a:r>
            <a:endParaRPr lang="en-CA" dirty="0"/>
          </a:p>
        </p:txBody>
      </p:sp>
      <p:sp>
        <p:nvSpPr>
          <p:cNvPr id="27" name="Text Placeholder 2"/>
          <p:cNvSpPr>
            <a:spLocks noGrp="1"/>
          </p:cNvSpPr>
          <p:nvPr>
            <p:ph type="body" sz="quarter" idx="18"/>
          </p:nvPr>
        </p:nvSpPr>
        <p:spPr>
          <a:xfrm>
            <a:off x="433387"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8" name="Text Placeholder 48"/>
          <p:cNvSpPr>
            <a:spLocks noGrp="1"/>
          </p:cNvSpPr>
          <p:nvPr>
            <p:ph type="body" sz="quarter" idx="19" hasCustomPrompt="1"/>
          </p:nvPr>
        </p:nvSpPr>
        <p:spPr>
          <a:xfrm>
            <a:off x="5491162" y="1276350"/>
            <a:ext cx="3191819" cy="586919"/>
          </a:xfrm>
        </p:spPr>
        <p:txBody>
          <a:bodyPr/>
          <a:lstStyle>
            <a:lvl1pPr marL="0" indent="0">
              <a:buNone/>
              <a:defRPr b="1">
                <a:solidFill>
                  <a:schemeClr val="bg1"/>
                </a:solidFill>
              </a:defRPr>
            </a:lvl1pPr>
            <a:lvl2pPr marL="457200" indent="0">
              <a:buNone/>
              <a:defRPr b="1">
                <a:solidFill>
                  <a:schemeClr val="accent1"/>
                </a:solidFill>
              </a:defRPr>
            </a:lvl2pPr>
            <a:lvl3pPr marL="914400" indent="0">
              <a:buNone/>
              <a:defRPr b="1">
                <a:solidFill>
                  <a:schemeClr val="accent1"/>
                </a:solidFill>
              </a:defRPr>
            </a:lvl3pPr>
            <a:lvl4pPr marL="1371600" indent="0">
              <a:buNone/>
              <a:defRPr b="1">
                <a:solidFill>
                  <a:schemeClr val="accent1"/>
                </a:solidFill>
              </a:defRPr>
            </a:lvl4pPr>
            <a:lvl5pPr marL="1828800" indent="0">
              <a:buNone/>
              <a:defRPr b="1">
                <a:solidFill>
                  <a:schemeClr val="accent1"/>
                </a:solidFill>
              </a:defRPr>
            </a:lvl5pPr>
          </a:lstStyle>
          <a:p>
            <a:pPr lvl="0"/>
            <a:r>
              <a:rPr lang="en-US" dirty="0" smtClean="0"/>
              <a:t>Title</a:t>
            </a:r>
            <a:endParaRPr lang="en-CA" dirty="0"/>
          </a:p>
        </p:txBody>
      </p:sp>
      <p:sp>
        <p:nvSpPr>
          <p:cNvPr id="30" name="Text Placeholder 2"/>
          <p:cNvSpPr>
            <a:spLocks noGrp="1"/>
          </p:cNvSpPr>
          <p:nvPr>
            <p:ph type="body" sz="quarter" idx="20"/>
          </p:nvPr>
        </p:nvSpPr>
        <p:spPr>
          <a:xfrm>
            <a:off x="5486400" y="1885950"/>
            <a:ext cx="3224213" cy="2514600"/>
          </a:xfrm>
        </p:spPr>
        <p:txBody>
          <a:bodyPr>
            <a:noAutofit/>
          </a:bodyPr>
          <a:lstStyle>
            <a:lvl1pPr marL="182880" indent="-182880">
              <a:defRPr sz="1800">
                <a:solidFill>
                  <a:schemeClr val="tx1"/>
                </a:solidFill>
              </a:defRPr>
            </a:lvl1pPr>
            <a:lvl2pPr marL="365760" indent="-182880">
              <a:defRPr sz="1600">
                <a:solidFill>
                  <a:schemeClr val="tx1"/>
                </a:solidFill>
              </a:defRPr>
            </a:lvl2pPr>
            <a:lvl3pPr marL="457200" indent="-91440">
              <a:defRPr sz="1400">
                <a:solidFill>
                  <a:schemeClr val="tx1"/>
                </a:solidFill>
              </a:defRPr>
            </a:lvl3pPr>
            <a:lvl4pPr marL="548640" indent="-91440">
              <a:defRPr sz="1200">
                <a:solidFill>
                  <a:schemeClr val="tx1"/>
                </a:solidFill>
              </a:defRPr>
            </a:lvl4pPr>
            <a:lvl5pPr marL="640080" indent="-91440">
              <a:defRPr sz="105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grpSp>
        <p:nvGrpSpPr>
          <p:cNvPr id="31"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32" name="Freeform 31"/>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2"/>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33"/>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4"/>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5"/>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6"/>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37"/>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Rectangle 38"/>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9"/>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40"/>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41"/>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Freeform 42"/>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43"/>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44"/>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6171708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Orang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79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7" name="Group 6"/>
          <p:cNvGrpSpPr>
            <a:grpSpLocks noChangeAspect="1"/>
          </p:cNvGrpSpPr>
          <p:nvPr userDrawn="1"/>
        </p:nvGrpSpPr>
        <p:grpSpPr>
          <a:xfrm>
            <a:off x="457200" y="4705350"/>
            <a:ext cx="1828800" cy="116935"/>
            <a:chOff x="1995488" y="5283200"/>
            <a:chExt cx="5164137" cy="330200"/>
          </a:xfrm>
          <a:solidFill>
            <a:schemeClr val="tx1"/>
          </a:solidFill>
        </p:grpSpPr>
        <p:sp>
          <p:nvSpPr>
            <p:cNvPr id="8"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2" name="Title 50"/>
          <p:cNvSpPr>
            <a:spLocks noGrp="1"/>
          </p:cNvSpPr>
          <p:nvPr>
            <p:ph type="title" hasCustomPrompt="1"/>
          </p:nvPr>
        </p:nvSpPr>
        <p:spPr>
          <a:xfrm>
            <a:off x="4419600" y="8941"/>
            <a:ext cx="4724400" cy="685800"/>
          </a:xfrm>
        </p:spPr>
        <p:txBody>
          <a:bodyPr/>
          <a:lstStyle>
            <a:lvl1pPr>
              <a:defRPr sz="2400" b="1">
                <a:solidFill>
                  <a:schemeClr val="bg1"/>
                </a:solidFill>
              </a:defRPr>
            </a:lvl1pPr>
          </a:lstStyle>
          <a:p>
            <a:r>
              <a:rPr lang="en-CA" sz="2200" b="1" dirty="0" smtClean="0">
                <a:solidFill>
                  <a:prstClr val="white"/>
                </a:solidFill>
                <a:latin typeface="+mj-lt"/>
                <a:cs typeface="Gotham Medium" pitchFamily="50" charset="0"/>
              </a:rPr>
              <a:t>Heading</a:t>
            </a:r>
            <a:endParaRPr lang="en-CA" sz="2200" b="1" dirty="0">
              <a:solidFill>
                <a:prstClr val="white"/>
              </a:solidFill>
              <a:latin typeface="+mj-lt"/>
              <a:cs typeface="Gotham Medium" pitchFamily="50" charset="0"/>
            </a:endParaRPr>
          </a:p>
        </p:txBody>
      </p:sp>
      <p:sp>
        <p:nvSpPr>
          <p:cNvPr id="23" name="Text Placeholder 2"/>
          <p:cNvSpPr>
            <a:spLocks noGrp="1"/>
          </p:cNvSpPr>
          <p:nvPr>
            <p:ph type="body" sz="quarter" idx="21" hasCustomPrompt="1"/>
          </p:nvPr>
        </p:nvSpPr>
        <p:spPr>
          <a:xfrm>
            <a:off x="-422368" y="0"/>
            <a:ext cx="46895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CA" dirty="0" smtClean="0"/>
              <a:t>Click to edit Master title style</a:t>
            </a:r>
            <a:endParaRPr lang="en-US" dirty="0" smtClean="0"/>
          </a:p>
        </p:txBody>
      </p:sp>
      <p:cxnSp>
        <p:nvCxnSpPr>
          <p:cNvPr id="24" name="Straight Connector 23"/>
          <p:cNvCxnSpPr/>
          <p:nvPr userDrawn="1"/>
        </p:nvCxnSpPr>
        <p:spPr>
          <a:xfrm>
            <a:off x="3200400" y="959962"/>
            <a:ext cx="0" cy="35167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96000" y="959962"/>
            <a:ext cx="0" cy="351678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Content Placeholder 32"/>
          <p:cNvSpPr>
            <a:spLocks noGrp="1"/>
          </p:cNvSpPr>
          <p:nvPr>
            <p:ph sz="quarter" idx="25"/>
          </p:nvPr>
        </p:nvSpPr>
        <p:spPr>
          <a:xfrm>
            <a:off x="845582" y="960438"/>
            <a:ext cx="2286000" cy="3516312"/>
          </a:xfrm>
        </p:spPr>
        <p:txBody>
          <a:bodyPr/>
          <a:lstStyle>
            <a:lvl1pPr marL="182880" indent="-182880">
              <a:defRPr sz="1600"/>
            </a:lvl1pPr>
            <a:lvl2pPr marL="365760" indent="-182880">
              <a:defRPr sz="1400"/>
            </a:lvl2pPr>
            <a:lvl3pPr marL="548640" indent="-182880">
              <a:defRPr sz="1200"/>
            </a:lvl3pPr>
            <a:lvl4pPr marL="731520" indent="-182880">
              <a:defRPr sz="1200"/>
            </a:lvl4pPr>
            <a:lvl5pPr marL="914400" indent="-18288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4" name="Content Placeholder 32"/>
          <p:cNvSpPr>
            <a:spLocks noGrp="1"/>
          </p:cNvSpPr>
          <p:nvPr>
            <p:ph sz="quarter" idx="26"/>
          </p:nvPr>
        </p:nvSpPr>
        <p:spPr>
          <a:xfrm>
            <a:off x="3733800" y="960438"/>
            <a:ext cx="2286000" cy="3516312"/>
          </a:xfrm>
        </p:spPr>
        <p:txBody>
          <a:bodyPr/>
          <a:lstStyle>
            <a:lvl1pPr marL="182880" indent="-182880">
              <a:defRPr sz="1600"/>
            </a:lvl1pPr>
            <a:lvl2pPr marL="365760" indent="-182880">
              <a:defRPr sz="1400"/>
            </a:lvl2pPr>
            <a:lvl3pPr marL="548640" indent="-182880">
              <a:defRPr sz="1200"/>
            </a:lvl3pPr>
            <a:lvl4pPr marL="731520" indent="-182880">
              <a:defRPr sz="1200"/>
            </a:lvl4pPr>
            <a:lvl5pPr marL="914400" indent="-18288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5" name="Content Placeholder 32"/>
          <p:cNvSpPr>
            <a:spLocks noGrp="1"/>
          </p:cNvSpPr>
          <p:nvPr>
            <p:ph sz="quarter" idx="27"/>
          </p:nvPr>
        </p:nvSpPr>
        <p:spPr>
          <a:xfrm>
            <a:off x="6629400" y="960438"/>
            <a:ext cx="2286000" cy="3516312"/>
          </a:xfrm>
        </p:spPr>
        <p:txBody>
          <a:bodyPr/>
          <a:lstStyle>
            <a:lvl1pPr marL="182880" indent="-182880">
              <a:defRPr sz="1600"/>
            </a:lvl1pPr>
            <a:lvl2pPr marL="365760" indent="-182880">
              <a:defRPr sz="1400"/>
            </a:lvl2pPr>
            <a:lvl3pPr marL="548640" indent="-182880">
              <a:defRPr sz="1200"/>
            </a:lvl3pPr>
            <a:lvl4pPr marL="731520" indent="-182880">
              <a:defRPr sz="1200"/>
            </a:lvl4pPr>
            <a:lvl5pPr marL="914400" indent="-18288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9" name="Vertical Text Placeholder 25"/>
          <p:cNvSpPr>
            <a:spLocks noGrp="1"/>
          </p:cNvSpPr>
          <p:nvPr>
            <p:ph type="body" orient="vert" sz="quarter" idx="28" hasCustomPrompt="1"/>
          </p:nvPr>
        </p:nvSpPr>
        <p:spPr>
          <a:xfrm>
            <a:off x="395645" y="971550"/>
            <a:ext cx="369332" cy="3505200"/>
          </a:xfrm>
        </p:spPr>
        <p:txBody>
          <a:bodyPr vert="eaVert" wrap="square">
            <a:spAutoFit/>
          </a:bodyPr>
          <a:lstStyle>
            <a:lvl1pPr>
              <a:defRPr sz="2400" b="1">
                <a:solidFill>
                  <a:schemeClr val="bg1"/>
                </a:solidFill>
              </a:defRPr>
            </a:lvl1pPr>
          </a:lstStyle>
          <a:p>
            <a:pPr lvl="0"/>
            <a:r>
              <a:rPr lang="en-US" dirty="0" smtClean="0"/>
              <a:t>Heading</a:t>
            </a:r>
          </a:p>
        </p:txBody>
      </p:sp>
      <p:sp>
        <p:nvSpPr>
          <p:cNvPr id="40" name="Vertical Text Placeholder 25"/>
          <p:cNvSpPr>
            <a:spLocks noGrp="1"/>
          </p:cNvSpPr>
          <p:nvPr>
            <p:ph type="body" orient="vert" sz="quarter" idx="29" hasCustomPrompt="1"/>
          </p:nvPr>
        </p:nvSpPr>
        <p:spPr>
          <a:xfrm>
            <a:off x="3291245" y="971550"/>
            <a:ext cx="369332" cy="3505200"/>
          </a:xfrm>
        </p:spPr>
        <p:txBody>
          <a:bodyPr vert="eaVert" wrap="square">
            <a:spAutoFit/>
          </a:bodyPr>
          <a:lstStyle>
            <a:lvl1pPr>
              <a:defRPr sz="2400" b="1">
                <a:solidFill>
                  <a:schemeClr val="bg1"/>
                </a:solidFill>
              </a:defRPr>
            </a:lvl1pPr>
          </a:lstStyle>
          <a:p>
            <a:pPr lvl="0"/>
            <a:r>
              <a:rPr lang="en-US" dirty="0" smtClean="0"/>
              <a:t>Heading</a:t>
            </a:r>
          </a:p>
        </p:txBody>
      </p:sp>
      <p:sp>
        <p:nvSpPr>
          <p:cNvPr id="41" name="Vertical Text Placeholder 25"/>
          <p:cNvSpPr>
            <a:spLocks noGrp="1"/>
          </p:cNvSpPr>
          <p:nvPr>
            <p:ph type="body" orient="vert" sz="quarter" idx="30" hasCustomPrompt="1"/>
          </p:nvPr>
        </p:nvSpPr>
        <p:spPr>
          <a:xfrm>
            <a:off x="6186845" y="971550"/>
            <a:ext cx="369332" cy="3505200"/>
          </a:xfrm>
        </p:spPr>
        <p:txBody>
          <a:bodyPr vert="eaVert" wrap="square">
            <a:spAutoFit/>
          </a:bodyPr>
          <a:lstStyle>
            <a:lvl1pPr>
              <a:defRPr sz="2400" b="1">
                <a:solidFill>
                  <a:schemeClr val="bg1"/>
                </a:solidFill>
              </a:defRPr>
            </a:lvl1pPr>
          </a:lstStyle>
          <a:p>
            <a:pPr lvl="0"/>
            <a:r>
              <a:rPr lang="en-US" dirty="0" smtClean="0"/>
              <a:t>Heading</a:t>
            </a:r>
          </a:p>
        </p:txBody>
      </p:sp>
    </p:spTree>
    <p:extLst>
      <p:ext uri="{BB962C8B-B14F-4D97-AF65-F5344CB8AC3E}">
        <p14:creationId xmlns:p14="http://schemas.microsoft.com/office/powerpoint/2010/main" val="28394963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Whit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457200" y="4705350"/>
            <a:ext cx="1828800" cy="116935"/>
            <a:chOff x="1995488" y="5283200"/>
            <a:chExt cx="5164137" cy="330200"/>
          </a:xfrm>
          <a:solidFill>
            <a:schemeClr val="tx1"/>
          </a:solidFill>
        </p:grpSpPr>
        <p:sp>
          <p:nvSpPr>
            <p:cNvPr id="8"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3" name="Text Placeholder 2"/>
          <p:cNvSpPr>
            <a:spLocks noGrp="1"/>
          </p:cNvSpPr>
          <p:nvPr>
            <p:ph type="body" sz="quarter" idx="21" hasCustomPrompt="1"/>
          </p:nvPr>
        </p:nvSpPr>
        <p:spPr>
          <a:xfrm>
            <a:off x="-422368" y="0"/>
            <a:ext cx="4689568" cy="685800"/>
          </a:xfrm>
          <a:prstGeom prst="parallelogram">
            <a:avLst>
              <a:gd name="adj" fmla="val 56250"/>
            </a:avLst>
          </a:prstGeom>
          <a:solidFill>
            <a:schemeClr val="accent1"/>
          </a:solidFill>
        </p:spPr>
        <p:txBody>
          <a:bodyPr lIns="228600" anchor="ct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CA" dirty="0" smtClean="0"/>
              <a:t>Click to edit Master title style</a:t>
            </a:r>
            <a:endParaRPr lang="en-US" dirty="0" smtClean="0"/>
          </a:p>
        </p:txBody>
      </p:sp>
      <p:cxnSp>
        <p:nvCxnSpPr>
          <p:cNvPr id="24" name="Straight Connector 23"/>
          <p:cNvCxnSpPr/>
          <p:nvPr userDrawn="1"/>
        </p:nvCxnSpPr>
        <p:spPr>
          <a:xfrm>
            <a:off x="3200400" y="959962"/>
            <a:ext cx="0" cy="351678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96000" y="959962"/>
            <a:ext cx="0" cy="351678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Content Placeholder 32"/>
          <p:cNvSpPr>
            <a:spLocks noGrp="1"/>
          </p:cNvSpPr>
          <p:nvPr>
            <p:ph sz="quarter" idx="25"/>
          </p:nvPr>
        </p:nvSpPr>
        <p:spPr>
          <a:xfrm>
            <a:off x="845582" y="960438"/>
            <a:ext cx="2286000" cy="3516312"/>
          </a:xfrm>
        </p:spPr>
        <p:txBody>
          <a:bodyPr/>
          <a:lstStyle>
            <a:lvl1pPr marL="182880" indent="-182880">
              <a:defRPr sz="1600">
                <a:solidFill>
                  <a:schemeClr val="tx1"/>
                </a:solidFill>
              </a:defRPr>
            </a:lvl1pPr>
            <a:lvl2pPr marL="365760" indent="-182880">
              <a:defRPr sz="1400">
                <a:solidFill>
                  <a:schemeClr val="tx1"/>
                </a:solidFill>
              </a:defRPr>
            </a:lvl2pPr>
            <a:lvl3pPr marL="548640" indent="-182880">
              <a:defRPr sz="1200">
                <a:solidFill>
                  <a:schemeClr val="tx1"/>
                </a:solidFill>
              </a:defRPr>
            </a:lvl3pPr>
            <a:lvl4pPr marL="731520" indent="-182880">
              <a:defRPr sz="1200">
                <a:solidFill>
                  <a:schemeClr val="tx1"/>
                </a:solidFill>
              </a:defRPr>
            </a:lvl4pPr>
            <a:lvl5pPr marL="914400" indent="-18288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4" name="Content Placeholder 32"/>
          <p:cNvSpPr>
            <a:spLocks noGrp="1"/>
          </p:cNvSpPr>
          <p:nvPr>
            <p:ph sz="quarter" idx="26"/>
          </p:nvPr>
        </p:nvSpPr>
        <p:spPr>
          <a:xfrm>
            <a:off x="3733800" y="960438"/>
            <a:ext cx="2286000" cy="3516312"/>
          </a:xfrm>
        </p:spPr>
        <p:txBody>
          <a:bodyPr/>
          <a:lstStyle>
            <a:lvl1pPr marL="182880" indent="-182880">
              <a:defRPr sz="1600">
                <a:solidFill>
                  <a:schemeClr val="tx1"/>
                </a:solidFill>
              </a:defRPr>
            </a:lvl1pPr>
            <a:lvl2pPr marL="365760" indent="-182880">
              <a:defRPr sz="1400">
                <a:solidFill>
                  <a:schemeClr val="tx1"/>
                </a:solidFill>
              </a:defRPr>
            </a:lvl2pPr>
            <a:lvl3pPr marL="548640" indent="-182880">
              <a:defRPr sz="1200">
                <a:solidFill>
                  <a:schemeClr val="tx1"/>
                </a:solidFill>
              </a:defRPr>
            </a:lvl3pPr>
            <a:lvl4pPr marL="731520" indent="-182880">
              <a:defRPr sz="1200">
                <a:solidFill>
                  <a:schemeClr val="tx1"/>
                </a:solidFill>
              </a:defRPr>
            </a:lvl4pPr>
            <a:lvl5pPr marL="914400" indent="-18288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35" name="Content Placeholder 32"/>
          <p:cNvSpPr>
            <a:spLocks noGrp="1"/>
          </p:cNvSpPr>
          <p:nvPr>
            <p:ph sz="quarter" idx="27"/>
          </p:nvPr>
        </p:nvSpPr>
        <p:spPr>
          <a:xfrm>
            <a:off x="6629400" y="960438"/>
            <a:ext cx="2286000" cy="3516312"/>
          </a:xfrm>
        </p:spPr>
        <p:txBody>
          <a:bodyPr/>
          <a:lstStyle>
            <a:lvl1pPr marL="182880" indent="-182880">
              <a:defRPr sz="1600">
                <a:solidFill>
                  <a:schemeClr val="tx1"/>
                </a:solidFill>
              </a:defRPr>
            </a:lvl1pPr>
            <a:lvl2pPr marL="365760" indent="-182880">
              <a:defRPr sz="1400">
                <a:solidFill>
                  <a:schemeClr val="tx1"/>
                </a:solidFill>
              </a:defRPr>
            </a:lvl2pPr>
            <a:lvl3pPr marL="548640" indent="-182880">
              <a:defRPr sz="1200">
                <a:solidFill>
                  <a:schemeClr val="tx1"/>
                </a:solidFill>
              </a:defRPr>
            </a:lvl3pPr>
            <a:lvl4pPr marL="731520" indent="-182880">
              <a:defRPr sz="1200">
                <a:solidFill>
                  <a:schemeClr val="tx1"/>
                </a:solidFill>
              </a:defRPr>
            </a:lvl4pPr>
            <a:lvl5pPr marL="914400" indent="-18288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itle 3"/>
          <p:cNvSpPr>
            <a:spLocks noGrp="1"/>
          </p:cNvSpPr>
          <p:nvPr>
            <p:ph type="title" hasCustomPrompt="1"/>
          </p:nvPr>
        </p:nvSpPr>
        <p:spPr>
          <a:xfrm>
            <a:off x="4419600" y="0"/>
            <a:ext cx="4267200" cy="685800"/>
          </a:xfrm>
        </p:spPr>
        <p:txBody>
          <a:bodyPr/>
          <a:lstStyle>
            <a:lvl1pPr>
              <a:defRPr>
                <a:solidFill>
                  <a:schemeClr val="accent1"/>
                </a:solidFill>
              </a:defRPr>
            </a:lvl1pPr>
          </a:lstStyle>
          <a:p>
            <a:r>
              <a:rPr lang="en-US" dirty="0" smtClean="0"/>
              <a:t>Heading</a:t>
            </a:r>
            <a:endParaRPr lang="en-CA" dirty="0"/>
          </a:p>
        </p:txBody>
      </p:sp>
      <p:sp>
        <p:nvSpPr>
          <p:cNvPr id="26" name="Vertical Text Placeholder 25"/>
          <p:cNvSpPr>
            <a:spLocks noGrp="1"/>
          </p:cNvSpPr>
          <p:nvPr>
            <p:ph type="body" orient="vert" sz="quarter" idx="28" hasCustomPrompt="1"/>
          </p:nvPr>
        </p:nvSpPr>
        <p:spPr>
          <a:xfrm>
            <a:off x="395645" y="971550"/>
            <a:ext cx="369332" cy="3505200"/>
          </a:xfrm>
        </p:spPr>
        <p:txBody>
          <a:bodyPr vert="eaVert" wrap="square">
            <a:spAutoFit/>
          </a:bodyPr>
          <a:lstStyle>
            <a:lvl1pPr>
              <a:defRPr sz="2400" b="1">
                <a:solidFill>
                  <a:schemeClr val="accent1"/>
                </a:solidFill>
              </a:defRPr>
            </a:lvl1pPr>
          </a:lstStyle>
          <a:p>
            <a:pPr lvl="0"/>
            <a:r>
              <a:rPr lang="en-US" dirty="0" smtClean="0"/>
              <a:t>Heading</a:t>
            </a:r>
          </a:p>
        </p:txBody>
      </p:sp>
      <p:sp>
        <p:nvSpPr>
          <p:cNvPr id="36" name="Vertical Text Placeholder 25"/>
          <p:cNvSpPr>
            <a:spLocks noGrp="1"/>
          </p:cNvSpPr>
          <p:nvPr>
            <p:ph type="body" orient="vert" sz="quarter" idx="29" hasCustomPrompt="1"/>
          </p:nvPr>
        </p:nvSpPr>
        <p:spPr>
          <a:xfrm>
            <a:off x="3291245" y="971550"/>
            <a:ext cx="369332" cy="3505200"/>
          </a:xfrm>
        </p:spPr>
        <p:txBody>
          <a:bodyPr vert="eaVert" wrap="square">
            <a:spAutoFit/>
          </a:bodyPr>
          <a:lstStyle>
            <a:lvl1pPr>
              <a:defRPr sz="2400" b="1">
                <a:solidFill>
                  <a:schemeClr val="accent1"/>
                </a:solidFill>
              </a:defRPr>
            </a:lvl1pPr>
          </a:lstStyle>
          <a:p>
            <a:pPr lvl="0"/>
            <a:r>
              <a:rPr lang="en-US" dirty="0" smtClean="0"/>
              <a:t>Heading</a:t>
            </a:r>
          </a:p>
        </p:txBody>
      </p:sp>
      <p:sp>
        <p:nvSpPr>
          <p:cNvPr id="37" name="Vertical Text Placeholder 25"/>
          <p:cNvSpPr>
            <a:spLocks noGrp="1"/>
          </p:cNvSpPr>
          <p:nvPr>
            <p:ph type="body" orient="vert" sz="quarter" idx="30" hasCustomPrompt="1"/>
          </p:nvPr>
        </p:nvSpPr>
        <p:spPr>
          <a:xfrm>
            <a:off x="6186845" y="971550"/>
            <a:ext cx="369332" cy="3505200"/>
          </a:xfrm>
        </p:spPr>
        <p:txBody>
          <a:bodyPr vert="eaVert" wrap="square">
            <a:spAutoFit/>
          </a:bodyPr>
          <a:lstStyle>
            <a:lvl1pPr>
              <a:defRPr sz="2400" b="1">
                <a:solidFill>
                  <a:schemeClr val="accent1"/>
                </a:solidFill>
              </a:defRPr>
            </a:lvl1pPr>
          </a:lstStyle>
          <a:p>
            <a:pPr lvl="0"/>
            <a:r>
              <a:rPr lang="en-US" dirty="0" smtClean="0"/>
              <a:t>Heading</a:t>
            </a:r>
          </a:p>
        </p:txBody>
      </p:sp>
    </p:spTree>
    <p:extLst>
      <p:ext uri="{BB962C8B-B14F-4D97-AF65-F5344CB8AC3E}">
        <p14:creationId xmlns:p14="http://schemas.microsoft.com/office/powerpoint/2010/main" val="20588051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Experience (Logo)">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black"/>
              </a:solidFill>
            </a:endParaRPr>
          </a:p>
        </p:txBody>
      </p:sp>
      <p:sp>
        <p:nvSpPr>
          <p:cNvPr id="8" name="Rectangle 7"/>
          <p:cNvSpPr/>
          <p:nvPr userDrawn="1"/>
        </p:nvSpPr>
        <p:spPr>
          <a:xfrm>
            <a:off x="2438400" y="1037329"/>
            <a:ext cx="2057400" cy="2220221"/>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cs typeface="Arial" panose="020B0604020202020204" pitchFamily="34" charset="0"/>
            </a:endParaRPr>
          </a:p>
        </p:txBody>
      </p:sp>
      <p:sp>
        <p:nvSpPr>
          <p:cNvPr id="9" name="Rectangle 8"/>
          <p:cNvSpPr/>
          <p:nvPr userDrawn="1"/>
        </p:nvSpPr>
        <p:spPr>
          <a:xfrm>
            <a:off x="228600" y="1037328"/>
            <a:ext cx="2057400" cy="1835515"/>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0" name="Rectangle 9"/>
          <p:cNvSpPr/>
          <p:nvPr userDrawn="1"/>
        </p:nvSpPr>
        <p:spPr>
          <a:xfrm>
            <a:off x="4648200" y="1044043"/>
            <a:ext cx="2057400" cy="1527707"/>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1" name="Rectangle 10"/>
          <p:cNvSpPr/>
          <p:nvPr userDrawn="1"/>
        </p:nvSpPr>
        <p:spPr>
          <a:xfrm>
            <a:off x="2438400" y="3420372"/>
            <a:ext cx="2057400" cy="1437378"/>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smtClean="0">
              <a:solidFill>
                <a:prstClr val="black">
                  <a:lumMod val="75000"/>
                  <a:lumOff val="25000"/>
                </a:prstClr>
              </a:solidFill>
              <a:cs typeface="Arial" panose="020B0604020202020204" pitchFamily="34" charset="0"/>
            </a:endParaRPr>
          </a:p>
          <a:p>
            <a:endParaRPr lang="en-CA" sz="1200" dirty="0">
              <a:solidFill>
                <a:prstClr val="black">
                  <a:lumMod val="75000"/>
                  <a:lumOff val="25000"/>
                </a:prstClr>
              </a:solidFill>
              <a:cs typeface="Arial" panose="020B0604020202020204" pitchFamily="34" charset="0"/>
            </a:endParaRPr>
          </a:p>
          <a:p>
            <a:endParaRPr lang="en-CA" sz="1200" dirty="0" smtClean="0">
              <a:solidFill>
                <a:prstClr val="black">
                  <a:lumMod val="75000"/>
                  <a:lumOff val="25000"/>
                </a:prstClr>
              </a:solidFill>
              <a:cs typeface="Arial" panose="020B0604020202020204" pitchFamily="34" charset="0"/>
            </a:endParaRPr>
          </a:p>
        </p:txBody>
      </p:sp>
      <p:sp>
        <p:nvSpPr>
          <p:cNvPr id="12" name="Rectangle 11"/>
          <p:cNvSpPr/>
          <p:nvPr userDrawn="1"/>
        </p:nvSpPr>
        <p:spPr>
          <a:xfrm>
            <a:off x="228600" y="3028950"/>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13" name="Rectangle 12"/>
          <p:cNvSpPr/>
          <p:nvPr userDrawn="1"/>
        </p:nvSpPr>
        <p:spPr>
          <a:xfrm>
            <a:off x="4648200" y="2724150"/>
            <a:ext cx="2057400" cy="21336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4" name="Rectangle 13"/>
          <p:cNvSpPr/>
          <p:nvPr userDrawn="1"/>
        </p:nvSpPr>
        <p:spPr>
          <a:xfrm>
            <a:off x="6858000" y="3028950"/>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ectangle 14"/>
          <p:cNvSpPr/>
          <p:nvPr userDrawn="1"/>
        </p:nvSpPr>
        <p:spPr>
          <a:xfrm>
            <a:off x="6858000" y="1044043"/>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p:txBody>
      </p:sp>
      <p:sp>
        <p:nvSpPr>
          <p:cNvPr id="34" name="Parallelogram 33"/>
          <p:cNvSpPr/>
          <p:nvPr userDrawn="1"/>
        </p:nvSpPr>
        <p:spPr>
          <a:xfrm>
            <a:off x="-341181" y="646566"/>
            <a:ext cx="4191000" cy="686113"/>
          </a:xfrm>
          <a:prstGeom prst="parallelogram">
            <a:avLst>
              <a:gd name="adj" fmla="val 5552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nvGrpSpPr>
          <p:cNvPr id="35" name="Group 34"/>
          <p:cNvGrpSpPr>
            <a:grpSpLocks noChangeAspect="1"/>
          </p:cNvGrpSpPr>
          <p:nvPr userDrawn="1"/>
        </p:nvGrpSpPr>
        <p:grpSpPr>
          <a:xfrm>
            <a:off x="519745" y="268976"/>
            <a:ext cx="2604455" cy="166531"/>
            <a:chOff x="1995488" y="5283200"/>
            <a:chExt cx="5164137" cy="330200"/>
          </a:xfrm>
          <a:solidFill>
            <a:schemeClr val="tx1"/>
          </a:solidFill>
        </p:grpSpPr>
        <p:sp>
          <p:nvSpPr>
            <p:cNvPr id="36"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8"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9"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0"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1"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2"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3"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8"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9"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51" name="Title 50"/>
          <p:cNvSpPr>
            <a:spLocks noGrp="1"/>
          </p:cNvSpPr>
          <p:nvPr>
            <p:ph type="title"/>
          </p:nvPr>
        </p:nvSpPr>
        <p:spPr>
          <a:xfrm>
            <a:off x="3962400" y="8941"/>
            <a:ext cx="5181600" cy="685800"/>
          </a:xfrm>
        </p:spPr>
        <p:txBody>
          <a:bodyPr/>
          <a:lstStyle>
            <a:lvl1pPr>
              <a:defRPr b="1">
                <a:solidFill>
                  <a:schemeClr val="bg1"/>
                </a:solidFill>
              </a:defRPr>
            </a:lvl1pPr>
          </a:lstStyle>
          <a:p>
            <a:r>
              <a:rPr lang="en-CA" dirty="0" smtClean="0"/>
              <a:t>Click to edit Master title style</a:t>
            </a:r>
            <a:endParaRPr lang="en-CA" dirty="0"/>
          </a:p>
        </p:txBody>
      </p:sp>
      <p:sp>
        <p:nvSpPr>
          <p:cNvPr id="53" name="Picture Placeholder 52"/>
          <p:cNvSpPr>
            <a:spLocks noGrp="1"/>
          </p:cNvSpPr>
          <p:nvPr>
            <p:ph type="pic" sz="quarter" idx="10" hasCustomPrompt="1"/>
          </p:nvPr>
        </p:nvSpPr>
        <p:spPr>
          <a:xfrm>
            <a:off x="239713" y="1036638"/>
            <a:ext cx="2046287" cy="889000"/>
          </a:xfrm>
        </p:spPr>
        <p:txBody>
          <a:bodyPr anchor="ctr"/>
          <a:lstStyle>
            <a:lvl1pPr marL="0" indent="0" algn="ctr">
              <a:buNone/>
              <a:defRPr sz="1600"/>
            </a:lvl1pPr>
          </a:lstStyle>
          <a:p>
            <a:r>
              <a:rPr lang="en-CA" dirty="0" smtClean="0"/>
              <a:t>Insert Logo Here</a:t>
            </a:r>
            <a:endParaRPr lang="en-CA" dirty="0"/>
          </a:p>
        </p:txBody>
      </p:sp>
      <p:sp>
        <p:nvSpPr>
          <p:cNvPr id="55" name="Text Placeholder 54"/>
          <p:cNvSpPr>
            <a:spLocks noGrp="1"/>
          </p:cNvSpPr>
          <p:nvPr>
            <p:ph type="body" sz="quarter" idx="11" hasCustomPrompt="1"/>
          </p:nvPr>
        </p:nvSpPr>
        <p:spPr>
          <a:xfrm>
            <a:off x="228600" y="1927226"/>
            <a:ext cx="2057400" cy="945618"/>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56" name="Picture Placeholder 52"/>
          <p:cNvSpPr>
            <a:spLocks noGrp="1"/>
          </p:cNvSpPr>
          <p:nvPr>
            <p:ph type="pic" sz="quarter" idx="12" hasCustomPrompt="1"/>
          </p:nvPr>
        </p:nvSpPr>
        <p:spPr>
          <a:xfrm>
            <a:off x="2438400" y="1036638"/>
            <a:ext cx="2057400" cy="889000"/>
          </a:xfrm>
        </p:spPr>
        <p:txBody>
          <a:bodyPr anchor="ctr"/>
          <a:lstStyle>
            <a:lvl1pPr marL="0" indent="0" algn="ctr">
              <a:buNone/>
              <a:defRPr sz="1600"/>
            </a:lvl1pPr>
          </a:lstStyle>
          <a:p>
            <a:r>
              <a:rPr lang="en-CA" dirty="0" smtClean="0"/>
              <a:t>Insert Logo Here</a:t>
            </a:r>
            <a:endParaRPr lang="en-CA" dirty="0"/>
          </a:p>
        </p:txBody>
      </p:sp>
      <p:sp>
        <p:nvSpPr>
          <p:cNvPr id="57" name="Picture Placeholder 52"/>
          <p:cNvSpPr>
            <a:spLocks noGrp="1"/>
          </p:cNvSpPr>
          <p:nvPr>
            <p:ph type="pic" sz="quarter" idx="13" hasCustomPrompt="1"/>
          </p:nvPr>
        </p:nvSpPr>
        <p:spPr>
          <a:xfrm>
            <a:off x="228600" y="3028949"/>
            <a:ext cx="2046287" cy="874407"/>
          </a:xfrm>
        </p:spPr>
        <p:txBody>
          <a:bodyPr anchor="ctr"/>
          <a:lstStyle>
            <a:lvl1pPr marL="0" indent="0" algn="ctr">
              <a:buNone/>
              <a:defRPr sz="1600"/>
            </a:lvl1pPr>
          </a:lstStyle>
          <a:p>
            <a:r>
              <a:rPr lang="en-CA" dirty="0" smtClean="0"/>
              <a:t>Insert Logo Here</a:t>
            </a:r>
            <a:endParaRPr lang="en-CA" dirty="0"/>
          </a:p>
        </p:txBody>
      </p:sp>
      <p:sp>
        <p:nvSpPr>
          <p:cNvPr id="58" name="Picture Placeholder 52"/>
          <p:cNvSpPr>
            <a:spLocks noGrp="1"/>
          </p:cNvSpPr>
          <p:nvPr>
            <p:ph type="pic" sz="quarter" idx="14" hasCustomPrompt="1"/>
          </p:nvPr>
        </p:nvSpPr>
        <p:spPr>
          <a:xfrm>
            <a:off x="2438400" y="3416200"/>
            <a:ext cx="2057400" cy="685800"/>
          </a:xfrm>
        </p:spPr>
        <p:txBody>
          <a:bodyPr anchor="ctr"/>
          <a:lstStyle>
            <a:lvl1pPr marL="0" indent="0" algn="ctr">
              <a:buNone/>
              <a:defRPr sz="1600"/>
            </a:lvl1pPr>
          </a:lstStyle>
          <a:p>
            <a:r>
              <a:rPr lang="en-CA" dirty="0" smtClean="0"/>
              <a:t>Insert Logo Here</a:t>
            </a:r>
            <a:endParaRPr lang="en-CA" dirty="0"/>
          </a:p>
        </p:txBody>
      </p:sp>
      <p:sp>
        <p:nvSpPr>
          <p:cNvPr id="60" name="Picture Placeholder 52"/>
          <p:cNvSpPr>
            <a:spLocks noGrp="1"/>
          </p:cNvSpPr>
          <p:nvPr>
            <p:ph type="pic" sz="quarter" idx="15" hasCustomPrompt="1"/>
          </p:nvPr>
        </p:nvSpPr>
        <p:spPr>
          <a:xfrm>
            <a:off x="4648200" y="1037329"/>
            <a:ext cx="2057400" cy="685109"/>
          </a:xfrm>
        </p:spPr>
        <p:txBody>
          <a:bodyPr anchor="ctr"/>
          <a:lstStyle>
            <a:lvl1pPr marL="0" indent="0" algn="ctr">
              <a:buNone/>
              <a:defRPr sz="1600"/>
            </a:lvl1pPr>
          </a:lstStyle>
          <a:p>
            <a:r>
              <a:rPr lang="en-CA" dirty="0" smtClean="0"/>
              <a:t>Insert Logo Here</a:t>
            </a:r>
            <a:endParaRPr lang="en-CA" dirty="0"/>
          </a:p>
        </p:txBody>
      </p:sp>
      <p:sp>
        <p:nvSpPr>
          <p:cNvPr id="61" name="Picture Placeholder 52"/>
          <p:cNvSpPr>
            <a:spLocks noGrp="1"/>
          </p:cNvSpPr>
          <p:nvPr>
            <p:ph type="pic" sz="quarter" idx="16" hasCustomPrompt="1"/>
          </p:nvPr>
        </p:nvSpPr>
        <p:spPr>
          <a:xfrm>
            <a:off x="6858000" y="1044042"/>
            <a:ext cx="2057400" cy="881595"/>
          </a:xfrm>
        </p:spPr>
        <p:txBody>
          <a:bodyPr anchor="ctr"/>
          <a:lstStyle>
            <a:lvl1pPr marL="0" indent="0" algn="ctr">
              <a:buNone/>
              <a:defRPr sz="1600"/>
            </a:lvl1pPr>
          </a:lstStyle>
          <a:p>
            <a:r>
              <a:rPr lang="en-CA" dirty="0" smtClean="0"/>
              <a:t>Insert Logo Here</a:t>
            </a:r>
            <a:endParaRPr lang="en-CA" dirty="0"/>
          </a:p>
        </p:txBody>
      </p:sp>
      <p:sp>
        <p:nvSpPr>
          <p:cNvPr id="62" name="Picture Placeholder 52"/>
          <p:cNvSpPr>
            <a:spLocks noGrp="1"/>
          </p:cNvSpPr>
          <p:nvPr>
            <p:ph type="pic" sz="quarter" idx="17" hasCustomPrompt="1"/>
          </p:nvPr>
        </p:nvSpPr>
        <p:spPr>
          <a:xfrm>
            <a:off x="6858000" y="3028949"/>
            <a:ext cx="2057400" cy="875303"/>
          </a:xfrm>
        </p:spPr>
        <p:txBody>
          <a:bodyPr anchor="ctr"/>
          <a:lstStyle>
            <a:lvl1pPr marL="0" indent="0" algn="ctr">
              <a:buNone/>
              <a:defRPr sz="1600"/>
            </a:lvl1pPr>
          </a:lstStyle>
          <a:p>
            <a:r>
              <a:rPr lang="en-CA" dirty="0" smtClean="0"/>
              <a:t>Insert Logo Here</a:t>
            </a:r>
            <a:endParaRPr lang="en-CA" dirty="0"/>
          </a:p>
        </p:txBody>
      </p:sp>
      <p:sp>
        <p:nvSpPr>
          <p:cNvPr id="63" name="Picture Placeholder 52"/>
          <p:cNvSpPr>
            <a:spLocks noGrp="1"/>
          </p:cNvSpPr>
          <p:nvPr>
            <p:ph type="pic" sz="quarter" idx="18" hasCustomPrompt="1"/>
          </p:nvPr>
        </p:nvSpPr>
        <p:spPr>
          <a:xfrm>
            <a:off x="4648200" y="2724150"/>
            <a:ext cx="2051843" cy="889000"/>
          </a:xfrm>
        </p:spPr>
        <p:txBody>
          <a:bodyPr anchor="ctr"/>
          <a:lstStyle>
            <a:lvl1pPr marL="0" indent="0" algn="ctr">
              <a:buNone/>
              <a:defRPr sz="1600"/>
            </a:lvl1pPr>
          </a:lstStyle>
          <a:p>
            <a:r>
              <a:rPr lang="en-CA" dirty="0" smtClean="0"/>
              <a:t>Insert Logo Here</a:t>
            </a:r>
            <a:endParaRPr lang="en-CA" dirty="0"/>
          </a:p>
        </p:txBody>
      </p:sp>
      <p:sp>
        <p:nvSpPr>
          <p:cNvPr id="64" name="Text Placeholder 54"/>
          <p:cNvSpPr>
            <a:spLocks noGrp="1"/>
          </p:cNvSpPr>
          <p:nvPr>
            <p:ph type="body" sz="quarter" idx="19" hasCustomPrompt="1"/>
          </p:nvPr>
        </p:nvSpPr>
        <p:spPr>
          <a:xfrm>
            <a:off x="228600" y="3928524"/>
            <a:ext cx="2057400" cy="913272"/>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5" name="Text Placeholder 54"/>
          <p:cNvSpPr>
            <a:spLocks noGrp="1"/>
          </p:cNvSpPr>
          <p:nvPr>
            <p:ph type="body" sz="quarter" idx="20" hasCustomPrompt="1"/>
          </p:nvPr>
        </p:nvSpPr>
        <p:spPr>
          <a:xfrm>
            <a:off x="2438400" y="1934703"/>
            <a:ext cx="2057400" cy="1322847"/>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6" name="Text Placeholder 54"/>
          <p:cNvSpPr>
            <a:spLocks noGrp="1"/>
          </p:cNvSpPr>
          <p:nvPr>
            <p:ph type="body" sz="quarter" idx="21" hasCustomPrompt="1"/>
          </p:nvPr>
        </p:nvSpPr>
        <p:spPr>
          <a:xfrm>
            <a:off x="2437032" y="4131082"/>
            <a:ext cx="2057400" cy="726667"/>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7" name="Text Placeholder 54"/>
          <p:cNvSpPr>
            <a:spLocks noGrp="1"/>
          </p:cNvSpPr>
          <p:nvPr>
            <p:ph type="body" sz="quarter" idx="22" hasCustomPrompt="1"/>
          </p:nvPr>
        </p:nvSpPr>
        <p:spPr>
          <a:xfrm>
            <a:off x="4648200" y="1733550"/>
            <a:ext cx="2057400" cy="838200"/>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8" name="Text Placeholder 54"/>
          <p:cNvSpPr>
            <a:spLocks noGrp="1"/>
          </p:cNvSpPr>
          <p:nvPr>
            <p:ph type="body" sz="quarter" idx="23" hasCustomPrompt="1"/>
          </p:nvPr>
        </p:nvSpPr>
        <p:spPr>
          <a:xfrm>
            <a:off x="4648200" y="3638550"/>
            <a:ext cx="2057400" cy="1219200"/>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69" name="Text Placeholder 54"/>
          <p:cNvSpPr>
            <a:spLocks noGrp="1"/>
          </p:cNvSpPr>
          <p:nvPr>
            <p:ph type="body" sz="quarter" idx="24" hasCustomPrompt="1"/>
          </p:nvPr>
        </p:nvSpPr>
        <p:spPr>
          <a:xfrm>
            <a:off x="6858000" y="3915902"/>
            <a:ext cx="2057400" cy="941848"/>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
        <p:nvSpPr>
          <p:cNvPr id="70" name="Text Placeholder 54"/>
          <p:cNvSpPr>
            <a:spLocks noGrp="1"/>
          </p:cNvSpPr>
          <p:nvPr>
            <p:ph type="body" sz="quarter" idx="25" hasCustomPrompt="1"/>
          </p:nvPr>
        </p:nvSpPr>
        <p:spPr>
          <a:xfrm>
            <a:off x="6858000" y="1929402"/>
            <a:ext cx="2057400" cy="943441"/>
          </a:xfrm>
        </p:spPr>
        <p:txBody>
          <a:bodyPr lIns="91440" tIns="91440" rIns="91440" bIns="91440"/>
          <a:lstStyle>
            <a:lvl1pPr marL="0" indent="0">
              <a:buNone/>
              <a:defRPr sz="120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Short description of service(s) rendered and value provided to client</a:t>
            </a:r>
          </a:p>
        </p:txBody>
      </p:sp>
    </p:spTree>
    <p:extLst>
      <p:ext uri="{BB962C8B-B14F-4D97-AF65-F5344CB8AC3E}">
        <p14:creationId xmlns:p14="http://schemas.microsoft.com/office/powerpoint/2010/main" val="3192008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Slide C">
    <p:spTree>
      <p:nvGrpSpPr>
        <p:cNvPr id="1" name=""/>
        <p:cNvGrpSpPr/>
        <p:nvPr/>
      </p:nvGrpSpPr>
      <p:grpSpPr>
        <a:xfrm>
          <a:off x="0" y="0"/>
          <a:ext cx="0" cy="0"/>
          <a:chOff x="0" y="0"/>
          <a:chExt cx="0" cy="0"/>
        </a:xfrm>
      </p:grpSpPr>
      <p:pic>
        <p:nvPicPr>
          <p:cNvPr id="4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286000" y="-75326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1183080" y="2548176"/>
            <a:ext cx="6665520" cy="369332"/>
          </a:xfrm>
          <a:prstGeom prst="rect">
            <a:avLst/>
          </a:prstGeom>
          <a:noFill/>
          <a:effectLst>
            <a:outerShdw blurRad="88900" algn="tl" rotWithShape="0">
              <a:prstClr val="black">
                <a:alpha val="43000"/>
              </a:prstClr>
            </a:outerShdw>
          </a:effectLst>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PRESENTED TO</a:t>
            </a:r>
            <a:endParaRPr lang="en-CA" sz="3200" b="1" dirty="0">
              <a:solidFill>
                <a:schemeClr val="bg1"/>
              </a:solidFill>
              <a:latin typeface="Arial" panose="020B0604020202020204" pitchFamily="34" charset="0"/>
              <a:cs typeface="Arial" panose="020B0604020202020204" pitchFamily="34" charset="0"/>
            </a:endParaRPr>
          </a:p>
        </p:txBody>
      </p:sp>
      <p:grpSp>
        <p:nvGrpSpPr>
          <p:cNvPr id="23" name="Logo"/>
          <p:cNvGrpSpPr>
            <a:grpSpLocks noChangeAspect="1"/>
          </p:cNvGrpSpPr>
          <p:nvPr userDrawn="1"/>
        </p:nvGrpSpPr>
        <p:grpSpPr>
          <a:xfrm>
            <a:off x="457200" y="4705350"/>
            <a:ext cx="1828800" cy="116935"/>
            <a:chOff x="1995488" y="5283200"/>
            <a:chExt cx="5164137" cy="330200"/>
          </a:xfrm>
          <a:solidFill>
            <a:schemeClr val="bg1"/>
          </a:solidFill>
        </p:grpSpPr>
        <p:sp>
          <p:nvSpPr>
            <p:cNvPr id="24"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6"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7"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9"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0"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1"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32"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3"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4"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5"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6"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37"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5" name="Text Placeholder 40"/>
          <p:cNvSpPr>
            <a:spLocks noGrp="1"/>
          </p:cNvSpPr>
          <p:nvPr>
            <p:ph type="body" sz="quarter" idx="11" hasCustomPrompt="1"/>
          </p:nvPr>
        </p:nvSpPr>
        <p:spPr>
          <a:xfrm>
            <a:off x="3429000" y="3903663"/>
            <a:ext cx="2514600" cy="954087"/>
          </a:xfrm>
          <a:effectLst>
            <a:outerShdw blurRad="127000" dir="5400000" algn="ctr" rotWithShape="0">
              <a:prstClr val="black">
                <a:alpha val="40000"/>
              </a:prstClr>
            </a:outerShdw>
          </a:effectLst>
        </p:spPr>
        <p:txBody>
          <a:bodyPr anchor="b">
            <a:normAutofit/>
          </a:bodyPr>
          <a:lstStyle>
            <a:lvl1pPr marL="0" indent="0" algn="r">
              <a:lnSpc>
                <a:spcPts val="1400"/>
              </a:lnSpc>
              <a:buNone/>
              <a:defRPr sz="1400" b="1"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First Presenter</a:t>
            </a:r>
          </a:p>
          <a:p>
            <a:pPr lvl="0"/>
            <a:r>
              <a:rPr lang="en-US" dirty="0" smtClean="0"/>
              <a:t>Second Presenter</a:t>
            </a:r>
          </a:p>
          <a:p>
            <a:pPr lvl="0"/>
            <a:r>
              <a:rPr lang="en-US" dirty="0" smtClean="0"/>
              <a:t>Third Presenter</a:t>
            </a:r>
          </a:p>
          <a:p>
            <a:pPr lvl="0"/>
            <a:r>
              <a:rPr lang="en-US" dirty="0" smtClean="0"/>
              <a:t>Fourth Presenter</a:t>
            </a:r>
            <a:endParaRPr lang="en-CA" dirty="0"/>
          </a:p>
        </p:txBody>
      </p:sp>
      <p:sp>
        <p:nvSpPr>
          <p:cNvPr id="47" name="Text Placeholder 40"/>
          <p:cNvSpPr>
            <a:spLocks noGrp="1"/>
          </p:cNvSpPr>
          <p:nvPr>
            <p:ph type="body" sz="quarter" idx="12" hasCustomPrompt="1"/>
          </p:nvPr>
        </p:nvSpPr>
        <p:spPr>
          <a:xfrm>
            <a:off x="6248400" y="3903663"/>
            <a:ext cx="2667000" cy="954087"/>
          </a:xfrm>
          <a:effectLst>
            <a:outerShdw blurRad="127000" dir="5400000" algn="ctr" rotWithShape="0">
              <a:prstClr val="black">
                <a:alpha val="40000"/>
              </a:prstClr>
            </a:outerShdw>
          </a:effectLst>
        </p:spPr>
        <p:txBody>
          <a:bodyPr anchor="b">
            <a:normAutofit/>
          </a:bodyPr>
          <a:lstStyle>
            <a:lvl1pPr marL="0" indent="0" algn="l">
              <a:lnSpc>
                <a:spcPts val="1400"/>
              </a:lnSpc>
              <a:buNone/>
              <a:defRPr sz="1400" b="0" baseline="0">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smtClean="0"/>
              <a:t>Title of First Presenter</a:t>
            </a:r>
          </a:p>
          <a:p>
            <a:pPr lvl="0"/>
            <a:r>
              <a:rPr lang="en-US" dirty="0" smtClean="0"/>
              <a:t>Title of Second Presenter</a:t>
            </a:r>
          </a:p>
          <a:p>
            <a:pPr lvl="0"/>
            <a:r>
              <a:rPr lang="en-US" dirty="0" smtClean="0"/>
              <a:t>Title of Third Presenter</a:t>
            </a:r>
          </a:p>
          <a:p>
            <a:pPr lvl="0"/>
            <a:r>
              <a:rPr lang="en-US" dirty="0" smtClean="0"/>
              <a:t>Title of Fourth Presenter</a:t>
            </a:r>
            <a:endParaRPr lang="en-CA" dirty="0"/>
          </a:p>
        </p:txBody>
      </p:sp>
      <p:sp>
        <p:nvSpPr>
          <p:cNvPr id="38" name="Title 3"/>
          <p:cNvSpPr>
            <a:spLocks noGrp="1"/>
          </p:cNvSpPr>
          <p:nvPr>
            <p:ph type="title"/>
          </p:nvPr>
        </p:nvSpPr>
        <p:spPr>
          <a:xfrm>
            <a:off x="457200" y="895350"/>
            <a:ext cx="8229600" cy="1576016"/>
          </a:xfrm>
          <a:effectLst>
            <a:outerShdw blurRad="127000" dir="5400000" algn="ctr" rotWithShape="0">
              <a:srgbClr val="000000">
                <a:alpha val="70000"/>
              </a:srgbClr>
            </a:outerShdw>
          </a:effectLst>
        </p:spPr>
        <p:txBody>
          <a:bodyPr/>
          <a:lstStyle>
            <a:lvl1pPr algn="ctr">
              <a:lnSpc>
                <a:spcPts val="6000"/>
              </a:lnSpc>
              <a:defRPr sz="6000" cap="all" baseline="0">
                <a:solidFill>
                  <a:schemeClr val="bg1"/>
                </a:solidFill>
              </a:defRPr>
            </a:lvl1pPr>
          </a:lstStyle>
          <a:p>
            <a:r>
              <a:rPr lang="en-US" dirty="0" smtClean="0"/>
              <a:t>Click to edit Master title style</a:t>
            </a:r>
            <a:endParaRPr lang="en-CA" dirty="0"/>
          </a:p>
        </p:txBody>
      </p:sp>
      <p:sp>
        <p:nvSpPr>
          <p:cNvPr id="42" name="Text Placeholder 17"/>
          <p:cNvSpPr>
            <a:spLocks noGrp="1"/>
          </p:cNvSpPr>
          <p:nvPr>
            <p:ph type="body" sz="quarter" idx="10" hasCustomPrompt="1"/>
          </p:nvPr>
        </p:nvSpPr>
        <p:spPr>
          <a:xfrm>
            <a:off x="1182688" y="2876550"/>
            <a:ext cx="6665912" cy="381000"/>
          </a:xfrm>
          <a:effectLst>
            <a:outerShdw blurRad="88900" algn="ctr" rotWithShape="0">
              <a:srgbClr val="000000">
                <a:alpha val="40000"/>
              </a:srgbClr>
            </a:outerShdw>
          </a:effectLst>
        </p:spPr>
        <p:txBody>
          <a:bodyPr>
            <a:noAutofit/>
          </a:bodyPr>
          <a:lstStyle>
            <a:lvl1pPr marL="0" indent="0" algn="ctr">
              <a:buNone/>
              <a:defRPr sz="28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(CLIENT NAME)</a:t>
            </a:r>
          </a:p>
        </p:txBody>
      </p:sp>
    </p:spTree>
    <p:extLst>
      <p:ext uri="{BB962C8B-B14F-4D97-AF65-F5344CB8AC3E}">
        <p14:creationId xmlns:p14="http://schemas.microsoft.com/office/powerpoint/2010/main" val="5542652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Experience (Industry Images)">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black"/>
              </a:solidFill>
            </a:endParaRPr>
          </a:p>
        </p:txBody>
      </p:sp>
      <p:sp>
        <p:nvSpPr>
          <p:cNvPr id="8" name="Rectangle 7"/>
          <p:cNvSpPr/>
          <p:nvPr userDrawn="1"/>
        </p:nvSpPr>
        <p:spPr>
          <a:xfrm>
            <a:off x="2438400" y="1037329"/>
            <a:ext cx="2057400" cy="2220221"/>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cs typeface="Arial" panose="020B0604020202020204" pitchFamily="34" charset="0"/>
            </a:endParaRPr>
          </a:p>
        </p:txBody>
      </p:sp>
      <p:sp>
        <p:nvSpPr>
          <p:cNvPr id="9" name="Rectangle 8"/>
          <p:cNvSpPr/>
          <p:nvPr userDrawn="1"/>
        </p:nvSpPr>
        <p:spPr>
          <a:xfrm>
            <a:off x="228600" y="1037328"/>
            <a:ext cx="2057400" cy="1835515"/>
          </a:xfrm>
          <a:prstGeom prst="rect">
            <a:avLst/>
          </a:prstGeom>
          <a:solidFill>
            <a:schemeClr val="bg1"/>
          </a:solidFill>
          <a:ln w="635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0" name="Rectangle 9"/>
          <p:cNvSpPr/>
          <p:nvPr userDrawn="1"/>
        </p:nvSpPr>
        <p:spPr>
          <a:xfrm>
            <a:off x="4648200" y="1044043"/>
            <a:ext cx="2057400" cy="1527707"/>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1" name="Rectangle 10"/>
          <p:cNvSpPr/>
          <p:nvPr userDrawn="1"/>
        </p:nvSpPr>
        <p:spPr>
          <a:xfrm>
            <a:off x="2438400" y="3420372"/>
            <a:ext cx="2057400" cy="1437378"/>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smtClean="0">
              <a:solidFill>
                <a:prstClr val="black">
                  <a:lumMod val="75000"/>
                  <a:lumOff val="25000"/>
                </a:prstClr>
              </a:solidFill>
              <a:cs typeface="Arial" panose="020B0604020202020204" pitchFamily="34" charset="0"/>
            </a:endParaRPr>
          </a:p>
          <a:p>
            <a:endParaRPr lang="en-CA" sz="1200" dirty="0">
              <a:solidFill>
                <a:prstClr val="black">
                  <a:lumMod val="75000"/>
                  <a:lumOff val="25000"/>
                </a:prstClr>
              </a:solidFill>
              <a:cs typeface="Arial" panose="020B0604020202020204" pitchFamily="34" charset="0"/>
            </a:endParaRPr>
          </a:p>
          <a:p>
            <a:endParaRPr lang="en-CA" sz="1200" dirty="0" smtClean="0">
              <a:solidFill>
                <a:prstClr val="black">
                  <a:lumMod val="75000"/>
                  <a:lumOff val="25000"/>
                </a:prstClr>
              </a:solidFill>
              <a:cs typeface="Arial" panose="020B0604020202020204" pitchFamily="34" charset="0"/>
            </a:endParaRPr>
          </a:p>
        </p:txBody>
      </p:sp>
      <p:sp>
        <p:nvSpPr>
          <p:cNvPr id="12" name="Rectangle 11"/>
          <p:cNvSpPr/>
          <p:nvPr userDrawn="1"/>
        </p:nvSpPr>
        <p:spPr>
          <a:xfrm>
            <a:off x="228600" y="3028950"/>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black">
                  <a:lumMod val="75000"/>
                  <a:lumOff val="25000"/>
                </a:prstClr>
              </a:solidFill>
              <a:cs typeface="Arial" panose="020B0604020202020204" pitchFamily="34" charset="0"/>
            </a:endParaRPr>
          </a:p>
        </p:txBody>
      </p:sp>
      <p:sp>
        <p:nvSpPr>
          <p:cNvPr id="13" name="Rectangle 12"/>
          <p:cNvSpPr/>
          <p:nvPr userDrawn="1"/>
        </p:nvSpPr>
        <p:spPr>
          <a:xfrm>
            <a:off x="4648200" y="2724150"/>
            <a:ext cx="2057400" cy="21336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CA" sz="1200" dirty="0">
              <a:solidFill>
                <a:prstClr val="white"/>
              </a:solidFill>
            </a:endParaRPr>
          </a:p>
        </p:txBody>
      </p:sp>
      <p:sp>
        <p:nvSpPr>
          <p:cNvPr id="14" name="Rectangle 13"/>
          <p:cNvSpPr/>
          <p:nvPr userDrawn="1"/>
        </p:nvSpPr>
        <p:spPr>
          <a:xfrm>
            <a:off x="6858000" y="3028950"/>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15" name="Rectangle 14"/>
          <p:cNvSpPr/>
          <p:nvPr userDrawn="1"/>
        </p:nvSpPr>
        <p:spPr>
          <a:xfrm>
            <a:off x="6858000" y="1044043"/>
            <a:ext cx="2057400" cy="1828800"/>
          </a:xfrm>
          <a:prstGeom prst="rect">
            <a:avLst/>
          </a:prstGeom>
          <a:solidFill>
            <a:schemeClr val="bg1"/>
          </a:solidFill>
          <a:ln w="12700">
            <a:noFill/>
          </a:ln>
          <a:effectLst>
            <a:outerShdw blurRad="63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a:p>
            <a:endParaRPr lang="en-CA" sz="1400" dirty="0" smtClean="0">
              <a:solidFill>
                <a:prstClr val="black">
                  <a:lumMod val="75000"/>
                  <a:lumOff val="25000"/>
                </a:prstClr>
              </a:solidFill>
              <a:cs typeface="Arial" panose="020B0604020202020204" pitchFamily="34" charset="0"/>
            </a:endParaRPr>
          </a:p>
          <a:p>
            <a:endParaRPr lang="en-CA" sz="1400" dirty="0">
              <a:solidFill>
                <a:prstClr val="black">
                  <a:lumMod val="75000"/>
                  <a:lumOff val="25000"/>
                </a:prstClr>
              </a:solidFill>
              <a:cs typeface="Arial" panose="020B0604020202020204" pitchFamily="34" charset="0"/>
            </a:endParaRPr>
          </a:p>
        </p:txBody>
      </p:sp>
      <p:sp>
        <p:nvSpPr>
          <p:cNvPr id="53" name="Picture Placeholder 52"/>
          <p:cNvSpPr>
            <a:spLocks noGrp="1"/>
          </p:cNvSpPr>
          <p:nvPr>
            <p:ph type="pic" sz="quarter" idx="10" hasCustomPrompt="1"/>
          </p:nvPr>
        </p:nvSpPr>
        <p:spPr>
          <a:xfrm>
            <a:off x="228601" y="1036638"/>
            <a:ext cx="2057400" cy="889000"/>
          </a:xfrm>
        </p:spPr>
        <p:txBody>
          <a:bodyPr anchor="ctr"/>
          <a:lstStyle>
            <a:lvl1pPr marL="0" indent="0" algn="ctr">
              <a:buNone/>
              <a:defRPr sz="1400" baseline="0"/>
            </a:lvl1pPr>
          </a:lstStyle>
          <a:p>
            <a:r>
              <a:rPr lang="en-CA" dirty="0" smtClean="0"/>
              <a:t>Insert Industry-specific  Image Here</a:t>
            </a:r>
            <a:endParaRPr lang="en-CA" dirty="0"/>
          </a:p>
        </p:txBody>
      </p:sp>
      <p:sp>
        <p:nvSpPr>
          <p:cNvPr id="56" name="Picture Placeholder 52"/>
          <p:cNvSpPr>
            <a:spLocks noGrp="1"/>
          </p:cNvSpPr>
          <p:nvPr>
            <p:ph type="pic" sz="quarter" idx="12" hasCustomPrompt="1"/>
          </p:nvPr>
        </p:nvSpPr>
        <p:spPr>
          <a:xfrm>
            <a:off x="2438400" y="1036638"/>
            <a:ext cx="2057400" cy="889000"/>
          </a:xfrm>
        </p:spPr>
        <p:txBody>
          <a:bodyPr anchor="ctr"/>
          <a:lstStyle>
            <a:lvl1pPr marL="0" indent="0" algn="ctr">
              <a:buNone/>
              <a:defRPr sz="1400"/>
            </a:lvl1pPr>
          </a:lstStyle>
          <a:p>
            <a:r>
              <a:rPr lang="en-CA" dirty="0" smtClean="0"/>
              <a:t>Insert Industry-specific  Image Here</a:t>
            </a:r>
            <a:endParaRPr lang="en-CA" dirty="0"/>
          </a:p>
        </p:txBody>
      </p:sp>
      <p:sp>
        <p:nvSpPr>
          <p:cNvPr id="57" name="Picture Placeholder 52"/>
          <p:cNvSpPr>
            <a:spLocks noGrp="1"/>
          </p:cNvSpPr>
          <p:nvPr>
            <p:ph type="pic" sz="quarter" idx="13" hasCustomPrompt="1"/>
          </p:nvPr>
        </p:nvSpPr>
        <p:spPr>
          <a:xfrm>
            <a:off x="228600" y="3028949"/>
            <a:ext cx="2057400" cy="874407"/>
          </a:xfrm>
        </p:spPr>
        <p:txBody>
          <a:bodyPr anchor="ctr"/>
          <a:lstStyle>
            <a:lvl1pPr marL="0" indent="0" algn="ctr">
              <a:buNone/>
              <a:defRPr sz="1400"/>
            </a:lvl1pPr>
          </a:lstStyle>
          <a:p>
            <a:r>
              <a:rPr lang="en-CA" dirty="0" smtClean="0"/>
              <a:t>Insert Industry-specific  Image Here</a:t>
            </a:r>
            <a:endParaRPr lang="en-CA" dirty="0"/>
          </a:p>
        </p:txBody>
      </p:sp>
      <p:sp>
        <p:nvSpPr>
          <p:cNvPr id="58" name="Picture Placeholder 52"/>
          <p:cNvSpPr>
            <a:spLocks noGrp="1"/>
          </p:cNvSpPr>
          <p:nvPr>
            <p:ph type="pic" sz="quarter" idx="14" hasCustomPrompt="1"/>
          </p:nvPr>
        </p:nvSpPr>
        <p:spPr>
          <a:xfrm>
            <a:off x="2438400" y="3416200"/>
            <a:ext cx="2057400" cy="685800"/>
          </a:xfrm>
        </p:spPr>
        <p:txBody>
          <a:bodyPr anchor="ctr"/>
          <a:lstStyle>
            <a:lvl1pPr marL="0" indent="0" algn="ctr">
              <a:buNone/>
              <a:defRPr sz="1400"/>
            </a:lvl1pPr>
          </a:lstStyle>
          <a:p>
            <a:r>
              <a:rPr lang="en-CA" dirty="0" smtClean="0"/>
              <a:t>Insert Industry-specific  Image Here</a:t>
            </a:r>
            <a:endParaRPr lang="en-CA" dirty="0"/>
          </a:p>
        </p:txBody>
      </p:sp>
      <p:sp>
        <p:nvSpPr>
          <p:cNvPr id="60" name="Picture Placeholder 52"/>
          <p:cNvSpPr>
            <a:spLocks noGrp="1"/>
          </p:cNvSpPr>
          <p:nvPr>
            <p:ph type="pic" sz="quarter" idx="15" hasCustomPrompt="1"/>
          </p:nvPr>
        </p:nvSpPr>
        <p:spPr>
          <a:xfrm>
            <a:off x="4648200" y="1037329"/>
            <a:ext cx="2057400" cy="685109"/>
          </a:xfrm>
        </p:spPr>
        <p:txBody>
          <a:bodyPr anchor="ctr"/>
          <a:lstStyle>
            <a:lvl1pPr marL="0" indent="0" algn="ctr">
              <a:buNone/>
              <a:defRPr sz="1400"/>
            </a:lvl1pPr>
          </a:lstStyle>
          <a:p>
            <a:r>
              <a:rPr lang="en-CA" dirty="0" smtClean="0"/>
              <a:t>Insert Industry-specific  Image Here</a:t>
            </a:r>
            <a:endParaRPr lang="en-CA" dirty="0"/>
          </a:p>
        </p:txBody>
      </p:sp>
      <p:sp>
        <p:nvSpPr>
          <p:cNvPr id="61" name="Picture Placeholder 52"/>
          <p:cNvSpPr>
            <a:spLocks noGrp="1"/>
          </p:cNvSpPr>
          <p:nvPr>
            <p:ph type="pic" sz="quarter" idx="16" hasCustomPrompt="1"/>
          </p:nvPr>
        </p:nvSpPr>
        <p:spPr>
          <a:xfrm>
            <a:off x="6858000" y="1044042"/>
            <a:ext cx="2057400" cy="881595"/>
          </a:xfrm>
        </p:spPr>
        <p:txBody>
          <a:bodyPr anchor="ctr"/>
          <a:lstStyle>
            <a:lvl1pPr marL="0" indent="0" algn="ctr">
              <a:buNone/>
              <a:defRPr sz="1400"/>
            </a:lvl1pPr>
          </a:lstStyle>
          <a:p>
            <a:r>
              <a:rPr lang="en-CA" dirty="0" smtClean="0"/>
              <a:t>Insert Industry-specific  Image Here</a:t>
            </a:r>
            <a:endParaRPr lang="en-CA" dirty="0"/>
          </a:p>
        </p:txBody>
      </p:sp>
      <p:sp>
        <p:nvSpPr>
          <p:cNvPr id="62" name="Picture Placeholder 52"/>
          <p:cNvSpPr>
            <a:spLocks noGrp="1"/>
          </p:cNvSpPr>
          <p:nvPr>
            <p:ph type="pic" sz="quarter" idx="17" hasCustomPrompt="1"/>
          </p:nvPr>
        </p:nvSpPr>
        <p:spPr>
          <a:xfrm>
            <a:off x="6858000" y="3028949"/>
            <a:ext cx="2057400" cy="875303"/>
          </a:xfrm>
        </p:spPr>
        <p:txBody>
          <a:bodyPr anchor="ctr"/>
          <a:lstStyle>
            <a:lvl1pPr marL="0" indent="0" algn="ctr">
              <a:buNone/>
              <a:defRPr sz="1400"/>
            </a:lvl1pPr>
          </a:lstStyle>
          <a:p>
            <a:r>
              <a:rPr lang="en-CA" dirty="0" smtClean="0"/>
              <a:t>Insert Industry-specific  Image Here</a:t>
            </a:r>
            <a:endParaRPr lang="en-CA" dirty="0"/>
          </a:p>
        </p:txBody>
      </p:sp>
      <p:sp>
        <p:nvSpPr>
          <p:cNvPr id="63" name="Picture Placeholder 52"/>
          <p:cNvSpPr>
            <a:spLocks noGrp="1"/>
          </p:cNvSpPr>
          <p:nvPr>
            <p:ph type="pic" sz="quarter" idx="18" hasCustomPrompt="1"/>
          </p:nvPr>
        </p:nvSpPr>
        <p:spPr>
          <a:xfrm>
            <a:off x="4648200" y="2724150"/>
            <a:ext cx="2057400" cy="889000"/>
          </a:xfrm>
        </p:spPr>
        <p:txBody>
          <a:bodyPr anchor="ctr"/>
          <a:lstStyle>
            <a:lvl1pPr marL="0" indent="0" algn="ctr">
              <a:buNone/>
              <a:defRPr sz="1400"/>
            </a:lvl1pPr>
          </a:lstStyle>
          <a:p>
            <a:r>
              <a:rPr lang="en-CA" dirty="0" smtClean="0"/>
              <a:t>Insert Industry-specific  Image Here</a:t>
            </a:r>
            <a:endParaRPr lang="en-CA" dirty="0"/>
          </a:p>
        </p:txBody>
      </p:sp>
      <p:sp>
        <p:nvSpPr>
          <p:cNvPr id="50" name="Text Placeholder 2"/>
          <p:cNvSpPr>
            <a:spLocks noGrp="1"/>
          </p:cNvSpPr>
          <p:nvPr>
            <p:ph type="body" sz="quarter" idx="26" hasCustomPrompt="1"/>
          </p:nvPr>
        </p:nvSpPr>
        <p:spPr>
          <a:xfrm>
            <a:off x="-422368" y="0"/>
            <a:ext cx="4156168" cy="685800"/>
          </a:xfrm>
          <a:prstGeom prst="parallelogram">
            <a:avLst>
              <a:gd name="adj" fmla="val 56250"/>
            </a:avLst>
          </a:prstGeom>
          <a:solidFill>
            <a:schemeClr val="bg1"/>
          </a:solidFill>
        </p:spPr>
        <p:txBody>
          <a:bodyPr lIns="228600"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Level Title</a:t>
            </a:r>
            <a:endParaRPr lang="en-CA" dirty="0"/>
          </a:p>
        </p:txBody>
      </p:sp>
      <p:sp>
        <p:nvSpPr>
          <p:cNvPr id="52" name="Title 1"/>
          <p:cNvSpPr>
            <a:spLocks noGrp="1"/>
          </p:cNvSpPr>
          <p:nvPr>
            <p:ph type="title" hasCustomPrompt="1"/>
          </p:nvPr>
        </p:nvSpPr>
        <p:spPr>
          <a:xfrm>
            <a:off x="3352800" y="0"/>
            <a:ext cx="3810000" cy="684989"/>
          </a:xfrm>
          <a:prstGeom prst="parallelogram">
            <a:avLst>
              <a:gd name="adj" fmla="val 56410"/>
            </a:avLst>
          </a:prstGeom>
          <a:solidFill>
            <a:schemeClr val="tx1"/>
          </a:solidFill>
        </p:spPr>
        <p:txBody>
          <a:bodyPr wrap="none" lIns="228600"/>
          <a:lstStyle>
            <a:lvl1pPr>
              <a:defRPr baseline="0">
                <a:solidFill>
                  <a:schemeClr val="bg1"/>
                </a:solidFill>
              </a:defRPr>
            </a:lvl1pPr>
          </a:lstStyle>
          <a:p>
            <a:r>
              <a:rPr lang="en-US" dirty="0" smtClean="0"/>
              <a:t>Identify Industry</a:t>
            </a:r>
          </a:p>
        </p:txBody>
      </p:sp>
      <p:sp>
        <p:nvSpPr>
          <p:cNvPr id="29" name="Text Placeholder 54"/>
          <p:cNvSpPr>
            <a:spLocks noGrp="1"/>
          </p:cNvSpPr>
          <p:nvPr>
            <p:ph type="body" sz="quarter" idx="11" hasCustomPrompt="1"/>
          </p:nvPr>
        </p:nvSpPr>
        <p:spPr>
          <a:xfrm>
            <a:off x="228600" y="1927226"/>
            <a:ext cx="2057400" cy="945618"/>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0" name="Text Placeholder 54"/>
          <p:cNvSpPr>
            <a:spLocks noGrp="1"/>
          </p:cNvSpPr>
          <p:nvPr>
            <p:ph type="body" sz="quarter" idx="19" hasCustomPrompt="1"/>
          </p:nvPr>
        </p:nvSpPr>
        <p:spPr>
          <a:xfrm>
            <a:off x="228600" y="3928524"/>
            <a:ext cx="2057400" cy="913272"/>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1" name="Text Placeholder 54"/>
          <p:cNvSpPr>
            <a:spLocks noGrp="1"/>
          </p:cNvSpPr>
          <p:nvPr>
            <p:ph type="body" sz="quarter" idx="20" hasCustomPrompt="1"/>
          </p:nvPr>
        </p:nvSpPr>
        <p:spPr>
          <a:xfrm>
            <a:off x="2438400" y="1934703"/>
            <a:ext cx="2057400" cy="1322847"/>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2" name="Text Placeholder 54"/>
          <p:cNvSpPr>
            <a:spLocks noGrp="1"/>
          </p:cNvSpPr>
          <p:nvPr>
            <p:ph type="body" sz="quarter" idx="21" hasCustomPrompt="1"/>
          </p:nvPr>
        </p:nvSpPr>
        <p:spPr>
          <a:xfrm>
            <a:off x="2437032" y="4054883"/>
            <a:ext cx="2057400" cy="726667"/>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a:t>
            </a:r>
          </a:p>
        </p:txBody>
      </p:sp>
      <p:sp>
        <p:nvSpPr>
          <p:cNvPr id="33" name="Text Placeholder 54"/>
          <p:cNvSpPr>
            <a:spLocks noGrp="1"/>
          </p:cNvSpPr>
          <p:nvPr>
            <p:ph type="body" sz="quarter" idx="22" hasCustomPrompt="1"/>
          </p:nvPr>
        </p:nvSpPr>
        <p:spPr>
          <a:xfrm>
            <a:off x="4648200" y="1733550"/>
            <a:ext cx="2057400" cy="838200"/>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a:t>
            </a:r>
          </a:p>
        </p:txBody>
      </p:sp>
      <p:sp>
        <p:nvSpPr>
          <p:cNvPr id="34" name="Text Placeholder 54"/>
          <p:cNvSpPr>
            <a:spLocks noGrp="1"/>
          </p:cNvSpPr>
          <p:nvPr>
            <p:ph type="body" sz="quarter" idx="23" hasCustomPrompt="1"/>
          </p:nvPr>
        </p:nvSpPr>
        <p:spPr>
          <a:xfrm>
            <a:off x="4648200" y="3638550"/>
            <a:ext cx="2057400" cy="1219200"/>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5" name="Text Placeholder 54"/>
          <p:cNvSpPr>
            <a:spLocks noGrp="1"/>
          </p:cNvSpPr>
          <p:nvPr>
            <p:ph type="body" sz="quarter" idx="24" hasCustomPrompt="1"/>
          </p:nvPr>
        </p:nvSpPr>
        <p:spPr>
          <a:xfrm>
            <a:off x="6858000" y="3915902"/>
            <a:ext cx="2057400" cy="941848"/>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
        <p:nvSpPr>
          <p:cNvPr id="36" name="Text Placeholder 54"/>
          <p:cNvSpPr>
            <a:spLocks noGrp="1"/>
          </p:cNvSpPr>
          <p:nvPr>
            <p:ph type="body" sz="quarter" idx="25" hasCustomPrompt="1"/>
          </p:nvPr>
        </p:nvSpPr>
        <p:spPr>
          <a:xfrm>
            <a:off x="6858000" y="1929402"/>
            <a:ext cx="2057400" cy="943441"/>
          </a:xfrm>
        </p:spPr>
        <p:txBody>
          <a:bodyPr lIns="91440" tIns="91440" rIns="91440" bIns="91440"/>
          <a:lstStyle>
            <a:lvl1pPr marL="0" indent="0">
              <a:buNone/>
              <a:defRPr sz="11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CA" dirty="0" smtClean="0"/>
              <a:t>Articulate action and value to company and identify type of company in a descriptor at the end of the sentence (highlight descriptor in bold and orange)</a:t>
            </a:r>
          </a:p>
        </p:txBody>
      </p:sp>
    </p:spTree>
    <p:extLst>
      <p:ext uri="{BB962C8B-B14F-4D97-AF65-F5344CB8AC3E}">
        <p14:creationId xmlns:p14="http://schemas.microsoft.com/office/powerpoint/2010/main" val="11061423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with Logo">
    <p:spTree>
      <p:nvGrpSpPr>
        <p:cNvPr id="1" name=""/>
        <p:cNvGrpSpPr/>
        <p:nvPr/>
      </p:nvGrpSpPr>
      <p:grpSpPr>
        <a:xfrm>
          <a:off x="0" y="0"/>
          <a:ext cx="0" cy="0"/>
          <a:chOff x="0" y="0"/>
          <a:chExt cx="0" cy="0"/>
        </a:xfrm>
      </p:grpSpPr>
      <p:grpSp>
        <p:nvGrpSpPr>
          <p:cNvPr id="8" name="Group 7"/>
          <p:cNvGrpSpPr>
            <a:grpSpLocks noChangeAspect="1"/>
          </p:cNvGrpSpPr>
          <p:nvPr userDrawn="1"/>
        </p:nvGrpSpPr>
        <p:grpSpPr>
          <a:xfrm>
            <a:off x="457200" y="4705350"/>
            <a:ext cx="1828800" cy="116935"/>
            <a:chOff x="1995488" y="5283200"/>
            <a:chExt cx="5164137" cy="330200"/>
          </a:xfrm>
          <a:solidFill>
            <a:schemeClr val="tx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4711666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8720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Orange with Logo">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rgbClr val="F79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3" name="Group 2"/>
          <p:cNvGrpSpPr>
            <a:grpSpLocks noChangeAspect="1"/>
          </p:cNvGrpSpPr>
          <p:nvPr userDrawn="1"/>
        </p:nvGrpSpPr>
        <p:grpSpPr>
          <a:xfrm>
            <a:off x="457200" y="4705350"/>
            <a:ext cx="1828800" cy="116935"/>
            <a:chOff x="1995488" y="5283200"/>
            <a:chExt cx="5164137" cy="330200"/>
          </a:xfrm>
          <a:solidFill>
            <a:schemeClr val="tx1"/>
          </a:solidFill>
        </p:grpSpPr>
        <p:sp>
          <p:nvSpPr>
            <p:cNvPr id="4"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10516489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Orange">
    <p:spTree>
      <p:nvGrpSpPr>
        <p:cNvPr id="1" name=""/>
        <p:cNvGrpSpPr/>
        <p:nvPr/>
      </p:nvGrpSpPr>
      <p:grpSpPr>
        <a:xfrm>
          <a:off x="0" y="0"/>
          <a:ext cx="0" cy="0"/>
          <a:chOff x="0" y="0"/>
          <a:chExt cx="0" cy="0"/>
        </a:xfrm>
      </p:grpSpPr>
      <p:sp>
        <p:nvSpPr>
          <p:cNvPr id="23" name="Rectangle 22"/>
          <p:cNvSpPr/>
          <p:nvPr userDrawn="1"/>
        </p:nvSpPr>
        <p:spPr>
          <a:xfrm>
            <a:off x="0" y="0"/>
            <a:ext cx="9144000" cy="5143500"/>
          </a:xfrm>
          <a:prstGeom prst="rect">
            <a:avLst/>
          </a:prstGeom>
          <a:solidFill>
            <a:srgbClr val="F79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4287093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Content1">
    <p:spTree>
      <p:nvGrpSpPr>
        <p:cNvPr id="1" name=""/>
        <p:cNvGrpSpPr/>
        <p:nvPr/>
      </p:nvGrpSpPr>
      <p:grpSpPr>
        <a:xfrm>
          <a:off x="0" y="0"/>
          <a:ext cx="0" cy="0"/>
          <a:chOff x="0" y="0"/>
          <a:chExt cx="0" cy="0"/>
        </a:xfrm>
      </p:grpSpPr>
      <p:sp>
        <p:nvSpPr>
          <p:cNvPr id="2" name="Title 1"/>
          <p:cNvSpPr>
            <a:spLocks noGrp="1"/>
          </p:cNvSpPr>
          <p:nvPr>
            <p:ph type="title"/>
          </p:nvPr>
        </p:nvSpPr>
        <p:spPr>
          <a:xfrm>
            <a:off x="2458" y="-1"/>
            <a:ext cx="6781800" cy="857251"/>
          </a:xfrm>
          <a:prstGeom prst="flowChartProcess">
            <a:avLst/>
          </a:prstGeom>
          <a:solidFill>
            <a:schemeClr val="tx1"/>
          </a:solidFill>
        </p:spPr>
        <p:txBody>
          <a:bodyPr vert="horz" wrap="none" lIns="228600" tIns="0" rIns="0" bIns="0" rtlCol="0" anchor="ctr">
            <a:noAutofit/>
          </a:bodyPr>
          <a:lstStyle>
            <a:lvl1pPr>
              <a:defRPr lang="en-US" dirty="0">
                <a:solidFill>
                  <a:schemeClr val="bg1"/>
                </a:solidFill>
              </a:defRPr>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fld id="{88A75CE3-341F-A94C-928F-9D85669BE80A}" type="slidenum">
              <a:rPr lang="en-US" smtClean="0"/>
              <a:pPr/>
              <a:t>‹#›</a:t>
            </a:fld>
            <a:endParaRPr lang="en-US" dirty="0"/>
          </a:p>
        </p:txBody>
      </p:sp>
      <p:grpSp>
        <p:nvGrpSpPr>
          <p:cNvPr id="11" name="Group 10"/>
          <p:cNvGrpSpPr>
            <a:grpSpLocks noChangeAspect="1"/>
          </p:cNvGrpSpPr>
          <p:nvPr userDrawn="1"/>
        </p:nvGrpSpPr>
        <p:grpSpPr>
          <a:xfrm>
            <a:off x="457200" y="4818517"/>
            <a:ext cx="2604455" cy="166531"/>
            <a:chOff x="1995488" y="5283200"/>
            <a:chExt cx="5164137" cy="330200"/>
          </a:xfrm>
          <a:solidFill>
            <a:schemeClr val="tx1"/>
          </a:solidFill>
        </p:grpSpPr>
        <p:sp>
          <p:nvSpPr>
            <p:cNvPr id="12"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5"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4" name="Isosceles Triangle 3"/>
          <p:cNvSpPr/>
          <p:nvPr userDrawn="1"/>
        </p:nvSpPr>
        <p:spPr>
          <a:xfrm rot="10800000">
            <a:off x="6324600" y="-1"/>
            <a:ext cx="950042" cy="866775"/>
          </a:xfrm>
          <a:prstGeom prst="triangle">
            <a:avLst>
              <a:gd name="adj" fmla="val 54301"/>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27418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Image A">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66800" y="-139065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Logo"/>
          <p:cNvGrpSpPr>
            <a:grpSpLocks noChangeAspect="1"/>
          </p:cNvGrpSpPr>
          <p:nvPr userDrawn="1"/>
        </p:nvGrpSpPr>
        <p:grpSpPr>
          <a:xfrm>
            <a:off x="457200" y="4705350"/>
            <a:ext cx="1828800" cy="116935"/>
            <a:chOff x="1995488" y="5283200"/>
            <a:chExt cx="5164137" cy="330200"/>
          </a:xfrm>
          <a:solidFill>
            <a:schemeClr val="bg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856960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Image B">
    <p:spTree>
      <p:nvGrpSpPr>
        <p:cNvPr id="1" name=""/>
        <p:cNvGrpSpPr/>
        <p:nvPr/>
      </p:nvGrpSpPr>
      <p:grpSpPr>
        <a:xfrm>
          <a:off x="0" y="0"/>
          <a:ext cx="0" cy="0"/>
          <a:chOff x="0" y="0"/>
          <a:chExt cx="0" cy="0"/>
        </a:xfrm>
      </p:grpSpPr>
      <p:pic>
        <p:nvPicPr>
          <p:cNvPr id="2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6858"/>
            <a:ext cx="9168384" cy="51572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userDrawn="1"/>
        </p:nvGrpSpPr>
        <p:grpSpPr>
          <a:xfrm>
            <a:off x="457200" y="4705350"/>
            <a:ext cx="1828800" cy="116935"/>
            <a:chOff x="1995488" y="5283200"/>
            <a:chExt cx="5164137" cy="330200"/>
          </a:xfrm>
          <a:solidFill>
            <a:schemeClr val="bg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1533510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Image C">
    <p:spTree>
      <p:nvGrpSpPr>
        <p:cNvPr id="1" name=""/>
        <p:cNvGrpSpPr/>
        <p:nvPr/>
      </p:nvGrpSpPr>
      <p:grpSpPr>
        <a:xfrm>
          <a:off x="0" y="0"/>
          <a:ext cx="0" cy="0"/>
          <a:chOff x="0" y="0"/>
          <a:chExt cx="0" cy="0"/>
        </a:xfrm>
      </p:grpSpPr>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192" y="-6858"/>
            <a:ext cx="9168384" cy="51572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userDrawn="1"/>
        </p:nvGrpSpPr>
        <p:grpSpPr>
          <a:xfrm>
            <a:off x="457200" y="4705350"/>
            <a:ext cx="1828800" cy="116935"/>
            <a:chOff x="1995488" y="5283200"/>
            <a:chExt cx="5164137" cy="330200"/>
          </a:xfrm>
          <a:solidFill>
            <a:schemeClr val="bg1"/>
          </a:solidFill>
        </p:grpSpPr>
        <p:sp>
          <p:nvSpPr>
            <p:cNvPr id="9"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1"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5838049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A">
    <p:spTree>
      <p:nvGrpSpPr>
        <p:cNvPr id="1" name=""/>
        <p:cNvGrpSpPr/>
        <p:nvPr/>
      </p:nvGrpSpPr>
      <p:grpSpPr>
        <a:xfrm>
          <a:off x="0" y="0"/>
          <a:ext cx="0" cy="0"/>
          <a:chOff x="0" y="0"/>
          <a:chExt cx="0" cy="0"/>
        </a:xfrm>
      </p:grpSpPr>
      <p:pic>
        <p:nvPicPr>
          <p:cNvPr id="25" name="Picture 2" descr="http://www.mineweb.com/wp-content/uploads/2015/06/russia-gold-2--555x31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2057400" y="9525"/>
            <a:ext cx="7086600" cy="5133975"/>
          </a:xfrm>
          <a:prstGeom prst="rect">
            <a:avLst/>
          </a:prstGeom>
          <a:noFill/>
          <a:extLst>
            <a:ext uri="{909E8E84-426E-40DD-AFC4-6F175D3DCCD1}">
              <a14:hiddenFill xmlns:a14="http://schemas.microsoft.com/office/drawing/2010/main">
                <a:solidFill>
                  <a:srgbClr val="FFFFFF"/>
                </a:solidFill>
              </a14:hiddenFill>
            </a:ext>
          </a:extLst>
        </p:spPr>
      </p:pic>
      <p:sp>
        <p:nvSpPr>
          <p:cNvPr id="8" name="Right Triangle 5"/>
          <p:cNvSpPr/>
          <p:nvPr userDrawn="1"/>
        </p:nvSpPr>
        <p:spPr>
          <a:xfrm flipV="1">
            <a:off x="0" y="-6"/>
            <a:ext cx="4905829" cy="5143505"/>
          </a:xfrm>
          <a:custGeom>
            <a:avLst/>
            <a:gdLst/>
            <a:ahLst/>
            <a:cxnLst/>
            <a:rect l="l" t="t" r="r" b="b"/>
            <a:pathLst>
              <a:path w="4905829" h="5143505">
                <a:moveTo>
                  <a:pt x="0" y="5143505"/>
                </a:moveTo>
                <a:lnTo>
                  <a:pt x="2035629" y="5143505"/>
                </a:lnTo>
                <a:lnTo>
                  <a:pt x="2035629" y="5143502"/>
                </a:lnTo>
                <a:lnTo>
                  <a:pt x="4905829" y="5143502"/>
                </a:lnTo>
                <a:lnTo>
                  <a:pt x="2035629" y="1"/>
                </a:lnTo>
                <a:lnTo>
                  <a:pt x="2035629"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11"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bg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1222296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B">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380472" y="590550"/>
            <a:ext cx="7315205" cy="51435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
          <p:cNvSpPr/>
          <p:nvPr userDrawn="1"/>
        </p:nvSpPr>
        <p:spPr>
          <a:xfrm>
            <a:off x="0" y="-4"/>
            <a:ext cx="4905829" cy="5143505"/>
          </a:xfrm>
          <a:custGeom>
            <a:avLst/>
            <a:gdLst/>
            <a:ahLst/>
            <a:cxnLst/>
            <a:rect l="l" t="t" r="r" b="b"/>
            <a:pathLst>
              <a:path w="4905829" h="5143505">
                <a:moveTo>
                  <a:pt x="0" y="0"/>
                </a:moveTo>
                <a:lnTo>
                  <a:pt x="2035629" y="0"/>
                </a:lnTo>
                <a:lnTo>
                  <a:pt x="2035629" y="3"/>
                </a:lnTo>
                <a:lnTo>
                  <a:pt x="4905829" y="3"/>
                </a:lnTo>
                <a:lnTo>
                  <a:pt x="2035629" y="5143504"/>
                </a:lnTo>
                <a:lnTo>
                  <a:pt x="2035629" y="5143505"/>
                </a:lnTo>
                <a:lnTo>
                  <a:pt x="0" y="51435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11"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tx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38548472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C">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826542" y="0"/>
            <a:ext cx="7317458" cy="514508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
          <p:cNvSpPr/>
          <p:nvPr userDrawn="1"/>
        </p:nvSpPr>
        <p:spPr>
          <a:xfrm>
            <a:off x="0" y="-4"/>
            <a:ext cx="4918529" cy="5143505"/>
          </a:xfrm>
          <a:custGeom>
            <a:avLst/>
            <a:gdLst/>
            <a:ahLst/>
            <a:cxnLst/>
            <a:rect l="l" t="t" r="r" b="b"/>
            <a:pathLst>
              <a:path w="4918529" h="5143505">
                <a:moveTo>
                  <a:pt x="0" y="0"/>
                </a:moveTo>
                <a:lnTo>
                  <a:pt x="2048329" y="0"/>
                </a:lnTo>
                <a:lnTo>
                  <a:pt x="2048329" y="3"/>
                </a:lnTo>
                <a:lnTo>
                  <a:pt x="4918529" y="3"/>
                </a:lnTo>
                <a:lnTo>
                  <a:pt x="2048329" y="5143504"/>
                </a:lnTo>
                <a:lnTo>
                  <a:pt x="2048329" y="5143505"/>
                </a:lnTo>
                <a:lnTo>
                  <a:pt x="0" y="51435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Logo"/>
          <p:cNvGrpSpPr>
            <a:grpSpLocks noChangeAspect="1"/>
          </p:cNvGrpSpPr>
          <p:nvPr userDrawn="1"/>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11"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2"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3"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4"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5"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6"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7"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8"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19"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0"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1"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2"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3"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26" name="Title 24"/>
          <p:cNvSpPr>
            <a:spLocks noGrp="1"/>
          </p:cNvSpPr>
          <p:nvPr>
            <p:ph type="title"/>
          </p:nvPr>
        </p:nvSpPr>
        <p:spPr>
          <a:xfrm>
            <a:off x="457200" y="800100"/>
            <a:ext cx="3124200" cy="857250"/>
          </a:xfrm>
        </p:spPr>
        <p:txBody>
          <a:bodyPr anchor="t">
            <a:noAutofit/>
          </a:bodyPr>
          <a:lstStyle>
            <a:lvl1pPr>
              <a:defRPr sz="3000" b="1">
                <a:solidFill>
                  <a:schemeClr val="bg1"/>
                </a:solidFill>
              </a:defRPr>
            </a:lvl1pPr>
          </a:lstStyle>
          <a:p>
            <a:r>
              <a:rPr lang="en-CA" dirty="0" smtClean="0"/>
              <a:t>Click to edit Master title style</a:t>
            </a:r>
            <a:endParaRPr lang="en-CA" dirty="0"/>
          </a:p>
        </p:txBody>
      </p:sp>
    </p:spTree>
    <p:extLst>
      <p:ext uri="{BB962C8B-B14F-4D97-AF65-F5344CB8AC3E}">
        <p14:creationId xmlns:p14="http://schemas.microsoft.com/office/powerpoint/2010/main" val="34502925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0" tIns="0" rIns="0" bIns="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0"/>
            <a:ext cx="8229600" cy="33940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996714E-387D-4F24-A726-4338D081FEF9}" type="datetimeFigureOut">
              <a:rPr lang="en-CA" smtClean="0"/>
              <a:t>03/10/2016</a:t>
            </a:fld>
            <a:endParaRPr lang="en-CA"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4C8756-E679-4598-BC3C-ADC4FBF8DB3A}" type="slidenum">
              <a:rPr lang="en-CA" smtClean="0"/>
              <a:t>‹#›</a:t>
            </a:fld>
            <a:endParaRPr lang="en-CA" dirty="0"/>
          </a:p>
        </p:txBody>
      </p:sp>
    </p:spTree>
    <p:extLst>
      <p:ext uri="{BB962C8B-B14F-4D97-AF65-F5344CB8AC3E}">
        <p14:creationId xmlns:p14="http://schemas.microsoft.com/office/powerpoint/2010/main" val="2204214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3" r:id="rId8"/>
    <p:sldLayoutId id="2147483682" r:id="rId9"/>
    <p:sldLayoutId id="2147483715" r:id="rId10"/>
    <p:sldLayoutId id="2147483716" r:id="rId11"/>
    <p:sldLayoutId id="2147483687" r:id="rId12"/>
    <p:sldLayoutId id="2147483694" r:id="rId13"/>
    <p:sldLayoutId id="2147483729" r:id="rId14"/>
    <p:sldLayoutId id="2147483717" r:id="rId15"/>
    <p:sldLayoutId id="2147483720" r:id="rId16"/>
    <p:sldLayoutId id="2147483722" r:id="rId17"/>
    <p:sldLayoutId id="2147483721" r:id="rId18"/>
    <p:sldLayoutId id="2147483733" r:id="rId19"/>
    <p:sldLayoutId id="2147483734" r:id="rId20"/>
    <p:sldLayoutId id="2147483735" r:id="rId21"/>
    <p:sldLayoutId id="2147483691" r:id="rId22"/>
    <p:sldLayoutId id="2147483692" r:id="rId23"/>
    <p:sldLayoutId id="2147483732" r:id="rId24"/>
    <p:sldLayoutId id="2147483723" r:id="rId25"/>
    <p:sldLayoutId id="2147483731" r:id="rId26"/>
    <p:sldLayoutId id="2147483727" r:id="rId27"/>
    <p:sldLayoutId id="2147483728" r:id="rId28"/>
    <p:sldLayoutId id="2147483725" r:id="rId29"/>
    <p:sldLayoutId id="2147483726" r:id="rId30"/>
    <p:sldLayoutId id="2147483705" r:id="rId31"/>
    <p:sldLayoutId id="2147483667" r:id="rId32"/>
    <p:sldLayoutId id="2147483710" r:id="rId33"/>
    <p:sldLayoutId id="2147483730" r:id="rId34"/>
    <p:sldLayoutId id="2147483736" r:id="rId35"/>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20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Black" panose="020B0A040201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3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microsoft.com/office/2007/relationships/hdphoto" Target="../media/hdphoto3.wdp"/><Relationship Id="rId5" Type="http://schemas.openxmlformats.org/officeDocument/2006/relationships/image" Target="../media/image43.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5.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3352800" cy="857250"/>
          </a:xfrm>
        </p:spPr>
        <p:txBody>
          <a:bodyPr/>
          <a:lstStyle/>
          <a:p>
            <a:r>
              <a:rPr lang="en-CA" dirty="0" smtClean="0"/>
              <a:t>Dissecting Bitcoin Architecture and Security</a:t>
            </a:r>
            <a:endParaRPr lang="en-CA" dirty="0"/>
          </a:p>
        </p:txBody>
      </p:sp>
    </p:spTree>
    <p:extLst>
      <p:ext uri="{BB962C8B-B14F-4D97-AF65-F5344CB8AC3E}">
        <p14:creationId xmlns:p14="http://schemas.microsoft.com/office/powerpoint/2010/main" val="104500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P2SH Example: Bob Pays Alice </a:t>
            </a:r>
            <a:r>
              <a:rPr lang="en-US" dirty="0" smtClean="0"/>
              <a:t>10BTC</a:t>
            </a:r>
            <a:br>
              <a:rPr lang="en-US" dirty="0" smtClean="0"/>
            </a:br>
            <a:r>
              <a:rPr lang="en-US" dirty="0" smtClean="0"/>
              <a:t>To Spend the funds, Alice needs </a:t>
            </a:r>
            <a:r>
              <a:rPr lang="en-US" dirty="0"/>
              <a:t>t</a:t>
            </a:r>
            <a:r>
              <a:rPr lang="en-US" dirty="0" smtClean="0"/>
              <a:t>o </a:t>
            </a:r>
            <a:r>
              <a:rPr lang="en-US" dirty="0"/>
              <a:t>p</a:t>
            </a:r>
            <a:r>
              <a:rPr lang="en-US" dirty="0" smtClean="0"/>
              <a:t>rovide…</a:t>
            </a:r>
            <a:endParaRPr lang="en-US" dirty="0"/>
          </a:p>
        </p:txBody>
      </p:sp>
      <p:pic>
        <p:nvPicPr>
          <p:cNvPr id="28" name="Picture 22" descr="http://icons.iconarchive.com/icons/icons-land/vista-people/256/Person-Female-Ligh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5888" y="2393888"/>
            <a:ext cx="1990328" cy="18288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17985" y="1955307"/>
            <a:ext cx="787395" cy="461665"/>
          </a:xfrm>
          <a:prstGeom prst="rect">
            <a:avLst/>
          </a:prstGeom>
          <a:noFill/>
        </p:spPr>
        <p:txBody>
          <a:bodyPr wrap="none" rtlCol="0">
            <a:spAutoFit/>
          </a:bodyPr>
          <a:lstStyle/>
          <a:p>
            <a:r>
              <a:rPr lang="en-US" sz="2400" dirty="0">
                <a:solidFill>
                  <a:schemeClr val="tx1">
                    <a:lumMod val="50000"/>
                    <a:lumOff val="50000"/>
                  </a:schemeClr>
                </a:solidFill>
              </a:rPr>
              <a:t>Alice</a:t>
            </a:r>
          </a:p>
        </p:txBody>
      </p:sp>
      <p:grpSp>
        <p:nvGrpSpPr>
          <p:cNvPr id="3" name="Group 2"/>
          <p:cNvGrpSpPr/>
          <p:nvPr/>
        </p:nvGrpSpPr>
        <p:grpSpPr>
          <a:xfrm>
            <a:off x="2317751" y="1849069"/>
            <a:ext cx="3283078" cy="702299"/>
            <a:chOff x="2317751" y="1849069"/>
            <a:chExt cx="3283078" cy="702299"/>
          </a:xfrm>
        </p:grpSpPr>
        <p:pic>
          <p:nvPicPr>
            <p:cNvPr id="18" name="Picture 4" descr="http://icons.iconarchive.com/icons/oxygen-icons.org/oxygen/256/Apps-preferences-plugin-scrip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751" y="1849069"/>
              <a:ext cx="702299" cy="7022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123612" y="1997500"/>
              <a:ext cx="2477217" cy="461665"/>
            </a:xfrm>
            <a:prstGeom prst="rect">
              <a:avLst/>
            </a:prstGeom>
            <a:noFill/>
          </p:spPr>
          <p:txBody>
            <a:bodyPr wrap="none" rtlCol="0">
              <a:spAutoFit/>
            </a:bodyPr>
            <a:lstStyle/>
            <a:p>
              <a:r>
                <a:rPr lang="en-US" sz="2400" dirty="0">
                  <a:solidFill>
                    <a:schemeClr val="tx1">
                      <a:lumMod val="50000"/>
                      <a:lumOff val="50000"/>
                    </a:schemeClr>
                  </a:solidFill>
                </a:rPr>
                <a:t>The Original Script</a:t>
              </a:r>
            </a:p>
          </p:txBody>
        </p:sp>
      </p:grpSp>
      <p:grpSp>
        <p:nvGrpSpPr>
          <p:cNvPr id="4" name="Group 3"/>
          <p:cNvGrpSpPr/>
          <p:nvPr/>
        </p:nvGrpSpPr>
        <p:grpSpPr>
          <a:xfrm>
            <a:off x="2410450" y="2761630"/>
            <a:ext cx="5752361" cy="1093316"/>
            <a:chOff x="2410450" y="2761630"/>
            <a:chExt cx="5752361" cy="1093316"/>
          </a:xfrm>
        </p:grpSpPr>
        <p:pic>
          <p:nvPicPr>
            <p:cNvPr id="5122" name="Picture 2" descr="http://blogs.adobe.com/acrolaw/000_key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176"/>
            <a:stretch/>
          </p:blipFill>
          <p:spPr bwMode="auto">
            <a:xfrm>
              <a:off x="2410450" y="2761630"/>
              <a:ext cx="609600" cy="10933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123611" y="3088996"/>
              <a:ext cx="5039200" cy="461665"/>
            </a:xfrm>
            <a:prstGeom prst="rect">
              <a:avLst/>
            </a:prstGeom>
            <a:noFill/>
          </p:spPr>
          <p:txBody>
            <a:bodyPr wrap="none" rtlCol="0">
              <a:spAutoFit/>
            </a:bodyPr>
            <a:lstStyle/>
            <a:p>
              <a:r>
                <a:rPr lang="en-US" sz="2400" dirty="0">
                  <a:solidFill>
                    <a:schemeClr val="tx1">
                      <a:lumMod val="50000"/>
                      <a:lumOff val="50000"/>
                    </a:schemeClr>
                  </a:solidFill>
                </a:rPr>
                <a:t>Signature for “A” </a:t>
              </a:r>
              <a:r>
                <a:rPr lang="en-US" sz="2400" dirty="0" err="1">
                  <a:solidFill>
                    <a:schemeClr val="tx1">
                      <a:lumMod val="50000"/>
                      <a:lumOff val="50000"/>
                    </a:schemeClr>
                  </a:solidFill>
                </a:rPr>
                <a:t>Pubkey</a:t>
              </a:r>
              <a:r>
                <a:rPr lang="en-US" sz="2400" dirty="0">
                  <a:solidFill>
                    <a:schemeClr val="tx1">
                      <a:lumMod val="50000"/>
                      <a:lumOff val="50000"/>
                    </a:schemeClr>
                  </a:solidFill>
                </a:rPr>
                <a:t> or “B” </a:t>
              </a:r>
              <a:r>
                <a:rPr lang="en-US" sz="2400" dirty="0" err="1">
                  <a:solidFill>
                    <a:schemeClr val="tx1">
                      <a:lumMod val="50000"/>
                      <a:lumOff val="50000"/>
                    </a:schemeClr>
                  </a:solidFill>
                </a:rPr>
                <a:t>pubkey</a:t>
              </a:r>
              <a:endParaRPr lang="en-US" sz="2400" dirty="0">
                <a:solidFill>
                  <a:schemeClr val="tx1">
                    <a:lumMod val="50000"/>
                    <a:lumOff val="50000"/>
                  </a:schemeClr>
                </a:solidFill>
              </a:endParaRPr>
            </a:p>
          </p:txBody>
        </p:sp>
      </p:grpSp>
    </p:spTree>
    <p:extLst>
      <p:ext uri="{BB962C8B-B14F-4D97-AF65-F5344CB8AC3E}">
        <p14:creationId xmlns:p14="http://schemas.microsoft.com/office/powerpoint/2010/main" val="24343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Pay-to-Script-Hash (P2SH)</a:t>
            </a:r>
          </a:p>
        </p:txBody>
      </p:sp>
      <p:sp>
        <p:nvSpPr>
          <p:cNvPr id="3" name="Content Placeholder 2"/>
          <p:cNvSpPr>
            <a:spLocks noGrp="1"/>
          </p:cNvSpPr>
          <p:nvPr>
            <p:ph idx="1"/>
          </p:nvPr>
        </p:nvSpPr>
        <p:spPr/>
        <p:txBody>
          <a:bodyPr>
            <a:normAutofit/>
          </a:bodyPr>
          <a:lstStyle/>
          <a:p>
            <a:pPr>
              <a:buClr>
                <a:schemeClr val="accent1"/>
              </a:buClr>
            </a:pPr>
            <a:r>
              <a:rPr lang="en-US" b="1" dirty="0" smtClean="0">
                <a:solidFill>
                  <a:srgbClr val="C00000"/>
                </a:solidFill>
              </a:rPr>
              <a:t>Fees and complexity of script are encumbered </a:t>
            </a:r>
            <a:r>
              <a:rPr lang="en-US" dirty="0" smtClean="0"/>
              <a:t>to the recipient (spender) of the transaction.</a:t>
            </a:r>
          </a:p>
          <a:p>
            <a:pPr>
              <a:buClr>
                <a:schemeClr val="accent1"/>
              </a:buClr>
            </a:pPr>
            <a:r>
              <a:rPr lang="en-US" dirty="0" smtClean="0"/>
              <a:t>Person making the payment </a:t>
            </a:r>
            <a:r>
              <a:rPr lang="en-US" b="1" dirty="0" smtClean="0">
                <a:solidFill>
                  <a:srgbClr val="C00000"/>
                </a:solidFill>
              </a:rPr>
              <a:t>does not see the script</a:t>
            </a:r>
            <a:r>
              <a:rPr lang="en-US" dirty="0" smtClean="0"/>
              <a:t>.</a:t>
            </a:r>
          </a:p>
          <a:p>
            <a:pPr>
              <a:buClr>
                <a:schemeClr val="accent1"/>
              </a:buClr>
            </a:pPr>
            <a:r>
              <a:rPr lang="en-US" b="1" dirty="0" smtClean="0">
                <a:solidFill>
                  <a:srgbClr val="C00000"/>
                </a:solidFill>
              </a:rPr>
              <a:t>Hides the complexity </a:t>
            </a:r>
            <a:r>
              <a:rPr lang="en-US" dirty="0" smtClean="0"/>
              <a:t>using hashes</a:t>
            </a:r>
          </a:p>
          <a:p>
            <a:pPr>
              <a:buClr>
                <a:schemeClr val="accent1"/>
              </a:buClr>
            </a:pPr>
            <a:r>
              <a:rPr lang="en-US" dirty="0" smtClean="0"/>
              <a:t>Keeps the size of the </a:t>
            </a:r>
            <a:r>
              <a:rPr lang="en-US" b="1" dirty="0" smtClean="0">
                <a:solidFill>
                  <a:srgbClr val="C00000"/>
                </a:solidFill>
              </a:rPr>
              <a:t>transaction small</a:t>
            </a:r>
          </a:p>
          <a:p>
            <a:pPr>
              <a:buClr>
                <a:schemeClr val="accent1"/>
              </a:buClr>
            </a:pPr>
            <a:r>
              <a:rPr lang="en-US" dirty="0" smtClean="0"/>
              <a:t>Keeps </a:t>
            </a:r>
            <a:r>
              <a:rPr lang="en-US" b="1" dirty="0" smtClean="0">
                <a:solidFill>
                  <a:srgbClr val="C00000"/>
                </a:solidFill>
              </a:rPr>
              <a:t>uniformity</a:t>
            </a:r>
            <a:r>
              <a:rPr lang="en-US" dirty="0" smtClean="0"/>
              <a:t> of transaction fields</a:t>
            </a:r>
          </a:p>
          <a:p>
            <a:pPr>
              <a:buClr>
                <a:schemeClr val="accent1"/>
              </a:buClr>
            </a:pPr>
            <a:r>
              <a:rPr lang="en-US" dirty="0" smtClean="0"/>
              <a:t>Spender </a:t>
            </a:r>
            <a:r>
              <a:rPr lang="en-US" b="1" dirty="0" smtClean="0">
                <a:solidFill>
                  <a:srgbClr val="C00000"/>
                </a:solidFill>
              </a:rPr>
              <a:t>needs to include script to spend the money</a:t>
            </a:r>
          </a:p>
        </p:txBody>
      </p:sp>
    </p:spTree>
    <p:extLst>
      <p:ext uri="{BB962C8B-B14F-4D97-AF65-F5344CB8AC3E}">
        <p14:creationId xmlns:p14="http://schemas.microsoft.com/office/powerpoint/2010/main" val="330126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530"/>
            <a:ext cx="9144000" cy="570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Bitcoin</a:t>
            </a:r>
            <a:r>
              <a:rPr lang="en-US" dirty="0" smtClean="0"/>
              <a:t> Wallets</a:t>
            </a:r>
            <a:br>
              <a:rPr lang="en-US" dirty="0" smtClean="0"/>
            </a:br>
            <a:r>
              <a:rPr lang="en-US" dirty="0" smtClean="0"/>
              <a:t>Types and Functions</a:t>
            </a:r>
            <a:endParaRPr lang="en-US" dirty="0"/>
          </a:p>
        </p:txBody>
      </p:sp>
      <p:sp>
        <p:nvSpPr>
          <p:cNvPr id="11" name="Rectangle 10"/>
          <p:cNvSpPr/>
          <p:nvPr/>
        </p:nvSpPr>
        <p:spPr>
          <a:xfrm>
            <a:off x="628650" y="1305180"/>
            <a:ext cx="8255155"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t>Client Side Wallets</a:t>
            </a:r>
            <a:endParaRPr lang="en-US" sz="2100" dirty="0"/>
          </a:p>
        </p:txBody>
      </p:sp>
      <p:sp>
        <p:nvSpPr>
          <p:cNvPr id="3" name="TextBox 2"/>
          <p:cNvSpPr txBox="1"/>
          <p:nvPr/>
        </p:nvSpPr>
        <p:spPr>
          <a:xfrm>
            <a:off x="1438020" y="1833105"/>
            <a:ext cx="7445785" cy="707886"/>
          </a:xfrm>
          <a:prstGeom prst="rect">
            <a:avLst/>
          </a:prstGeom>
          <a:noFill/>
        </p:spPr>
        <p:txBody>
          <a:bodyPr wrap="square" rtlCol="0">
            <a:spAutoFit/>
          </a:bodyPr>
          <a:lstStyle/>
          <a:p>
            <a:r>
              <a:rPr lang="en-US" sz="2000" dirty="0"/>
              <a:t>Application that </a:t>
            </a:r>
            <a:r>
              <a:rPr lang="en-US" sz="2000" b="1" dirty="0">
                <a:solidFill>
                  <a:srgbClr val="C00000"/>
                </a:solidFill>
              </a:rPr>
              <a:t>runs in your PC</a:t>
            </a:r>
            <a:r>
              <a:rPr lang="en-US" sz="2000" dirty="0"/>
              <a:t>. Can contain the entire </a:t>
            </a:r>
            <a:r>
              <a:rPr lang="en-US" sz="2000" dirty="0" err="1"/>
              <a:t>blockchain</a:t>
            </a:r>
            <a:r>
              <a:rPr lang="en-US" sz="2000" dirty="0"/>
              <a:t>. You manage and secure keys.</a:t>
            </a:r>
          </a:p>
        </p:txBody>
      </p:sp>
      <p:grpSp>
        <p:nvGrpSpPr>
          <p:cNvPr id="13" name="Group 12"/>
          <p:cNvGrpSpPr/>
          <p:nvPr/>
        </p:nvGrpSpPr>
        <p:grpSpPr>
          <a:xfrm>
            <a:off x="639040" y="3398747"/>
            <a:ext cx="8244765" cy="1213013"/>
            <a:chOff x="838200" y="1740240"/>
            <a:chExt cx="5257801" cy="1617349"/>
          </a:xfrm>
        </p:grpSpPr>
        <p:sp>
          <p:nvSpPr>
            <p:cNvPr id="14" name="Rectangle 13"/>
            <p:cNvSpPr/>
            <p:nvPr/>
          </p:nvSpPr>
          <p:spPr>
            <a:xfrm>
              <a:off x="838200" y="1740240"/>
              <a:ext cx="5257801" cy="5469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Web Wallets</a:t>
              </a:r>
            </a:p>
          </p:txBody>
        </p:sp>
        <p:sp>
          <p:nvSpPr>
            <p:cNvPr id="15" name="TextBox 14"/>
            <p:cNvSpPr txBox="1"/>
            <p:nvPr/>
          </p:nvSpPr>
          <p:spPr>
            <a:xfrm>
              <a:off x="1374466" y="2413742"/>
              <a:ext cx="4178641" cy="943847"/>
            </a:xfrm>
            <a:prstGeom prst="rect">
              <a:avLst/>
            </a:prstGeom>
            <a:noFill/>
          </p:spPr>
          <p:txBody>
            <a:bodyPr wrap="square" rtlCol="0">
              <a:spAutoFit/>
            </a:bodyPr>
            <a:lstStyle/>
            <a:p>
              <a:r>
                <a:rPr lang="en-US" sz="2000" dirty="0"/>
                <a:t>Your keys are </a:t>
              </a:r>
              <a:r>
                <a:rPr lang="en-US" sz="2000" b="1" dirty="0">
                  <a:solidFill>
                    <a:srgbClr val="C00000"/>
                  </a:solidFill>
                </a:rPr>
                <a:t>stored on the web </a:t>
              </a:r>
              <a:r>
                <a:rPr lang="en-US" sz="2000" dirty="0"/>
                <a:t>and protected by a 3</a:t>
              </a:r>
              <a:r>
                <a:rPr lang="en-US" sz="2000" baseline="30000" dirty="0"/>
                <a:t>rd</a:t>
              </a:r>
              <a:r>
                <a:rPr lang="en-US" sz="2000" dirty="0"/>
                <a:t> party. Sometimes they look like banks</a:t>
              </a:r>
            </a:p>
          </p:txBody>
        </p:sp>
      </p:grpSp>
      <p:pic>
        <p:nvPicPr>
          <p:cNvPr id="25" name="Picture 4" descr="http://png-1.findicons.com/files/icons/98/nx11/256/internet_real.png"/>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28650" y="3906232"/>
            <a:ext cx="785214" cy="78521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az630368.vo.msecnd.net/blog/2015/01/threat_icon-150x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688" y="2569755"/>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020321" y="2577189"/>
            <a:ext cx="7915522" cy="369332"/>
          </a:xfrm>
          <a:prstGeom prst="rect">
            <a:avLst/>
          </a:prstGeom>
          <a:noFill/>
        </p:spPr>
        <p:txBody>
          <a:bodyPr wrap="square" rtlCol="0">
            <a:spAutoFit/>
          </a:bodyPr>
          <a:lstStyle/>
          <a:p>
            <a:r>
              <a:rPr lang="en-US" dirty="0" smtClean="0"/>
              <a:t>Old backups can disclose current keys</a:t>
            </a:r>
            <a:endParaRPr lang="en-US" dirty="0"/>
          </a:p>
        </p:txBody>
      </p:sp>
      <p:pic>
        <p:nvPicPr>
          <p:cNvPr id="27" name="Picture 2" descr="https://az630368.vo.msecnd.net/blog/2015/01/threat_icon-150x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688" y="2981927"/>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20321" y="2981927"/>
            <a:ext cx="7915522" cy="369332"/>
          </a:xfrm>
          <a:prstGeom prst="rect">
            <a:avLst/>
          </a:prstGeom>
          <a:noFill/>
        </p:spPr>
        <p:txBody>
          <a:bodyPr wrap="square" rtlCol="0">
            <a:spAutoFit/>
          </a:bodyPr>
          <a:lstStyle>
            <a:defPPr>
              <a:defRPr lang="en-US"/>
            </a:defPPr>
          </a:lstStyle>
          <a:p>
            <a:r>
              <a:rPr lang="en-US" dirty="0"/>
              <a:t>Incomplete wallets may disclose transaction information</a:t>
            </a:r>
          </a:p>
        </p:txBody>
      </p:sp>
      <p:pic>
        <p:nvPicPr>
          <p:cNvPr id="30" name="Picture 2" descr="https://az630368.vo.msecnd.net/blog/2015/01/threat_icon-150x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57" y="4708968"/>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035190" y="4716402"/>
            <a:ext cx="4298810" cy="369332"/>
          </a:xfrm>
          <a:prstGeom prst="rect">
            <a:avLst/>
          </a:prstGeom>
          <a:noFill/>
        </p:spPr>
        <p:txBody>
          <a:bodyPr wrap="square" rtlCol="0">
            <a:spAutoFit/>
          </a:bodyPr>
          <a:lstStyle/>
          <a:p>
            <a:r>
              <a:rPr lang="en-US" dirty="0" smtClean="0"/>
              <a:t>Centralization </a:t>
            </a:r>
            <a:r>
              <a:rPr lang="en-US" dirty="0" smtClean="0">
                <a:sym typeface="Wingdings" panose="05000000000000000000" pitchFamily="2" charset="2"/>
              </a:rPr>
              <a:t> big target  breach</a:t>
            </a:r>
            <a:endParaRPr lang="en-US" dirty="0"/>
          </a:p>
        </p:txBody>
      </p:sp>
      <p:pic>
        <p:nvPicPr>
          <p:cNvPr id="34" name="Picture 10" descr="http://icons.iconarchive.com/icons/rockettheme/ecommerce/256/wallet-icon.png"/>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56468" y="1746563"/>
            <a:ext cx="683056" cy="68305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https://bitcoin.org/img/icons/opengraph.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18313" y="2037762"/>
            <a:ext cx="289375" cy="2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41804"/>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Bitcoin</a:t>
            </a:r>
            <a:r>
              <a:rPr lang="en-US" dirty="0" smtClean="0"/>
              <a:t> Wallets</a:t>
            </a:r>
            <a:br>
              <a:rPr lang="en-US" dirty="0" smtClean="0"/>
            </a:br>
            <a:r>
              <a:rPr lang="en-US" dirty="0" smtClean="0"/>
              <a:t>Implementation</a:t>
            </a:r>
            <a:endParaRPr lang="en-US" dirty="0"/>
          </a:p>
        </p:txBody>
      </p:sp>
      <p:sp>
        <p:nvSpPr>
          <p:cNvPr id="3" name="Content Placeholder 2"/>
          <p:cNvSpPr>
            <a:spLocks noGrp="1"/>
          </p:cNvSpPr>
          <p:nvPr>
            <p:ph idx="1"/>
          </p:nvPr>
        </p:nvSpPr>
        <p:spPr>
          <a:xfrm>
            <a:off x="1481818" y="1775732"/>
            <a:ext cx="7033532" cy="759278"/>
          </a:xfrm>
        </p:spPr>
        <p:txBody>
          <a:bodyPr>
            <a:normAutofit/>
          </a:bodyPr>
          <a:lstStyle/>
          <a:p>
            <a:pPr marL="0" indent="0">
              <a:buNone/>
            </a:pPr>
            <a:r>
              <a:rPr lang="en-US" dirty="0" smtClean="0"/>
              <a:t>Just a </a:t>
            </a:r>
            <a:r>
              <a:rPr lang="en-US" b="1" dirty="0" smtClean="0">
                <a:solidFill>
                  <a:srgbClr val="C00000"/>
                </a:solidFill>
              </a:rPr>
              <a:t>bunch of keys</a:t>
            </a:r>
          </a:p>
          <a:p>
            <a:pPr marL="0" indent="0">
              <a:buNone/>
            </a:pPr>
            <a:r>
              <a:rPr lang="en-US" dirty="0" smtClean="0"/>
              <a:t>Need to back up keys frequently</a:t>
            </a:r>
          </a:p>
        </p:txBody>
      </p:sp>
      <p:sp>
        <p:nvSpPr>
          <p:cNvPr id="5" name="Rectangle 4"/>
          <p:cNvSpPr/>
          <p:nvPr/>
        </p:nvSpPr>
        <p:spPr>
          <a:xfrm>
            <a:off x="628650" y="1268016"/>
            <a:ext cx="7886701"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Non Deterministic (random) wallets</a:t>
            </a:r>
          </a:p>
        </p:txBody>
      </p:sp>
      <p:sp>
        <p:nvSpPr>
          <p:cNvPr id="7" name="Rounded Rectangle 6"/>
          <p:cNvSpPr/>
          <p:nvPr/>
        </p:nvSpPr>
        <p:spPr>
          <a:xfrm>
            <a:off x="628649" y="1787979"/>
            <a:ext cx="755198" cy="74703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Oval 7"/>
          <p:cNvSpPr/>
          <p:nvPr/>
        </p:nvSpPr>
        <p:spPr>
          <a:xfrm>
            <a:off x="741417" y="1848409"/>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p:cNvSpPr/>
          <p:nvPr/>
        </p:nvSpPr>
        <p:spPr>
          <a:xfrm>
            <a:off x="1006248" y="2358524"/>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Oval 9"/>
          <p:cNvSpPr/>
          <p:nvPr/>
        </p:nvSpPr>
        <p:spPr>
          <a:xfrm>
            <a:off x="814572" y="2059162"/>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p:cNvSpPr/>
          <p:nvPr/>
        </p:nvSpPr>
        <p:spPr>
          <a:xfrm>
            <a:off x="1049867" y="2052908"/>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p:cNvSpPr/>
          <p:nvPr/>
        </p:nvSpPr>
        <p:spPr>
          <a:xfrm>
            <a:off x="1123098" y="1833277"/>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p:cNvSpPr/>
          <p:nvPr/>
        </p:nvSpPr>
        <p:spPr>
          <a:xfrm>
            <a:off x="741417" y="2262441"/>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Oval 13"/>
          <p:cNvSpPr/>
          <p:nvPr/>
        </p:nvSpPr>
        <p:spPr>
          <a:xfrm>
            <a:off x="1185248" y="2166528"/>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Content Placeholder 2"/>
          <p:cNvSpPr txBox="1">
            <a:spLocks/>
          </p:cNvSpPr>
          <p:nvPr/>
        </p:nvSpPr>
        <p:spPr>
          <a:xfrm>
            <a:off x="1481817" y="3508627"/>
            <a:ext cx="7033532" cy="61426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rgbClr val="C00000"/>
                </a:solidFill>
              </a:rPr>
              <a:t>Seed + index or chain code is used to derive the private keys</a:t>
            </a:r>
          </a:p>
          <a:p>
            <a:pPr marL="0" indent="0">
              <a:buNone/>
            </a:pPr>
            <a:r>
              <a:rPr lang="en-US" sz="2100" dirty="0"/>
              <a:t>All keys can be recovered with the seed</a:t>
            </a:r>
          </a:p>
        </p:txBody>
      </p:sp>
      <p:sp>
        <p:nvSpPr>
          <p:cNvPr id="17" name="Rectangle 16"/>
          <p:cNvSpPr/>
          <p:nvPr/>
        </p:nvSpPr>
        <p:spPr>
          <a:xfrm>
            <a:off x="628649" y="3000911"/>
            <a:ext cx="7886701"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Deterministic (Seeded) wallets</a:t>
            </a:r>
          </a:p>
        </p:txBody>
      </p:sp>
      <p:sp>
        <p:nvSpPr>
          <p:cNvPr id="20" name="Rounded Rectangle 19"/>
          <p:cNvSpPr/>
          <p:nvPr/>
        </p:nvSpPr>
        <p:spPr>
          <a:xfrm>
            <a:off x="630943" y="3540388"/>
            <a:ext cx="755198" cy="72751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Oval 20"/>
          <p:cNvSpPr/>
          <p:nvPr/>
        </p:nvSpPr>
        <p:spPr>
          <a:xfrm>
            <a:off x="771388" y="3637522"/>
            <a:ext cx="97971" cy="1136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3" name="Oval 22"/>
          <p:cNvSpPr/>
          <p:nvPr/>
        </p:nvSpPr>
        <p:spPr>
          <a:xfrm>
            <a:off x="772281" y="4044323"/>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4" name="Oval 43"/>
          <p:cNvSpPr/>
          <p:nvPr/>
        </p:nvSpPr>
        <p:spPr>
          <a:xfrm>
            <a:off x="1208822" y="3637522"/>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5" name="Oval 44"/>
          <p:cNvSpPr/>
          <p:nvPr/>
        </p:nvSpPr>
        <p:spPr>
          <a:xfrm>
            <a:off x="1212902" y="4068041"/>
            <a:ext cx="97971" cy="11361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ight Arrow 14"/>
          <p:cNvSpPr/>
          <p:nvPr/>
        </p:nvSpPr>
        <p:spPr>
          <a:xfrm>
            <a:off x="903809" y="3584959"/>
            <a:ext cx="257175" cy="218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Right Arrow 26"/>
          <p:cNvSpPr/>
          <p:nvPr/>
        </p:nvSpPr>
        <p:spPr>
          <a:xfrm flipH="1">
            <a:off x="881606" y="3989453"/>
            <a:ext cx="281668" cy="218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Down Arrow 21"/>
          <p:cNvSpPr/>
          <p:nvPr/>
        </p:nvSpPr>
        <p:spPr>
          <a:xfrm>
            <a:off x="1123345" y="3774858"/>
            <a:ext cx="238553" cy="233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966648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4655038"/>
            <a:ext cx="9144000" cy="488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Bitcoin</a:t>
            </a:r>
            <a:r>
              <a:rPr lang="en-US" dirty="0" smtClean="0"/>
              <a:t> Wallets</a:t>
            </a:r>
            <a:br>
              <a:rPr lang="en-US" dirty="0" smtClean="0"/>
            </a:br>
            <a:r>
              <a:rPr lang="en-US" dirty="0" smtClean="0"/>
              <a:t>Implementation</a:t>
            </a:r>
            <a:endParaRPr lang="en-US" dirty="0"/>
          </a:p>
        </p:txBody>
      </p:sp>
      <p:sp>
        <p:nvSpPr>
          <p:cNvPr id="18" name="Content Placeholder 2"/>
          <p:cNvSpPr txBox="1">
            <a:spLocks/>
          </p:cNvSpPr>
          <p:nvPr/>
        </p:nvSpPr>
        <p:spPr>
          <a:xfrm>
            <a:off x="628651" y="1876935"/>
            <a:ext cx="7886699" cy="201743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Parent key can derive a </a:t>
            </a:r>
            <a:r>
              <a:rPr lang="en-US" sz="1800" b="1" dirty="0">
                <a:solidFill>
                  <a:srgbClr val="C00000"/>
                </a:solidFill>
              </a:rPr>
              <a:t>sequence of children keys</a:t>
            </a:r>
          </a:p>
          <a:p>
            <a:r>
              <a:rPr lang="en-US" sz="1800" dirty="0"/>
              <a:t>Branches can be used to </a:t>
            </a:r>
            <a:r>
              <a:rPr lang="en-US" sz="1800" b="1" dirty="0">
                <a:solidFill>
                  <a:srgbClr val="C00000"/>
                </a:solidFill>
              </a:rPr>
              <a:t>only receive or to only spend funds</a:t>
            </a:r>
          </a:p>
          <a:p>
            <a:r>
              <a:rPr lang="en-US" sz="1800" dirty="0"/>
              <a:t>User can </a:t>
            </a:r>
            <a:r>
              <a:rPr lang="en-US" sz="1800" b="1" dirty="0">
                <a:solidFill>
                  <a:srgbClr val="C00000"/>
                </a:solidFill>
              </a:rPr>
              <a:t>create public keys without having access to private keys</a:t>
            </a:r>
          </a:p>
        </p:txBody>
      </p:sp>
      <p:sp>
        <p:nvSpPr>
          <p:cNvPr id="19" name="Rectangle 18"/>
          <p:cNvSpPr/>
          <p:nvPr/>
        </p:nvSpPr>
        <p:spPr>
          <a:xfrm>
            <a:off x="628650" y="1369219"/>
            <a:ext cx="7886701"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Hierarchical Deterministic </a:t>
            </a:r>
            <a:r>
              <a:rPr lang="en-US" sz="2100" dirty="0" smtClean="0"/>
              <a:t>(HD) Wallets (BIP-44)</a:t>
            </a:r>
            <a:endParaRPr lang="en-US" sz="2100" dirty="0"/>
          </a:p>
        </p:txBody>
      </p:sp>
      <p:pic>
        <p:nvPicPr>
          <p:cNvPr id="47" name="Picture 46"/>
          <p:cNvPicPr>
            <a:picLocks noChangeAspect="1"/>
          </p:cNvPicPr>
          <p:nvPr/>
        </p:nvPicPr>
        <p:blipFill>
          <a:blip r:embed="rId3">
            <a:clrChange>
              <a:clrFrom>
                <a:srgbClr val="FFFFFF"/>
              </a:clrFrom>
              <a:clrTo>
                <a:srgbClr val="FFFFFF">
                  <a:alpha val="0"/>
                </a:srgbClr>
              </a:clrTo>
            </a:clrChange>
          </a:blip>
          <a:stretch>
            <a:fillRect/>
          </a:stretch>
        </p:blipFill>
        <p:spPr>
          <a:xfrm>
            <a:off x="628650" y="3050756"/>
            <a:ext cx="2465968" cy="1882220"/>
          </a:xfrm>
          <a:prstGeom prst="rect">
            <a:avLst/>
          </a:prstGeom>
        </p:spPr>
      </p:pic>
      <p:sp>
        <p:nvSpPr>
          <p:cNvPr id="48" name="TextBox 47"/>
          <p:cNvSpPr txBox="1"/>
          <p:nvPr/>
        </p:nvSpPr>
        <p:spPr>
          <a:xfrm>
            <a:off x="3231162" y="4679061"/>
            <a:ext cx="5811206" cy="261610"/>
          </a:xfrm>
          <a:prstGeom prst="rect">
            <a:avLst/>
          </a:prstGeom>
          <a:noFill/>
        </p:spPr>
        <p:txBody>
          <a:bodyPr wrap="none" rtlCol="0">
            <a:spAutoFit/>
          </a:bodyPr>
          <a:lstStyle/>
          <a:p>
            <a:r>
              <a:rPr lang="en-US" sz="1100" dirty="0" smtClean="0">
                <a:solidFill>
                  <a:schemeClr val="bg2">
                    <a:lumMod val="50000"/>
                  </a:schemeClr>
                </a:solidFill>
              </a:rPr>
              <a:t>Graphic: Antonopoulos</a:t>
            </a:r>
            <a:r>
              <a:rPr lang="en-US" sz="1100" dirty="0">
                <a:solidFill>
                  <a:schemeClr val="bg2">
                    <a:lumMod val="50000"/>
                  </a:schemeClr>
                </a:solidFill>
              </a:rPr>
              <a:t>, Andreas M. Mastering Bitcoin: Unlocking Digital Cryptocurrencies </a:t>
            </a:r>
          </a:p>
        </p:txBody>
      </p:sp>
      <p:cxnSp>
        <p:nvCxnSpPr>
          <p:cNvPr id="4" name="Straight Connector 3"/>
          <p:cNvCxnSpPr/>
          <p:nvPr/>
        </p:nvCxnSpPr>
        <p:spPr>
          <a:xfrm>
            <a:off x="3078434" y="3811429"/>
            <a:ext cx="0" cy="372072"/>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5266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http://icons.iconarchive.com/icons/icons-land/vista-people/256/Person-Male-Ligh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822" y="158010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err="1" smtClean="0"/>
              <a:t>Bitcoin</a:t>
            </a:r>
            <a:r>
              <a:rPr lang="en-US" dirty="0" smtClean="0"/>
              <a:t> Overview</a:t>
            </a:r>
            <a:br>
              <a:rPr lang="en-US" dirty="0" smtClean="0"/>
            </a:br>
            <a:r>
              <a:rPr lang="en-US" dirty="0" smtClean="0"/>
              <a:t>How Payments (transactions) Work?</a:t>
            </a:r>
            <a:endParaRPr lang="en-US" dirty="0"/>
          </a:p>
        </p:txBody>
      </p:sp>
      <p:pic>
        <p:nvPicPr>
          <p:cNvPr id="1046" name="Picture 22" descr="http://icons.iconarchive.com/icons/icons-land/vista-people/256/Person-Female-Ligh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5888" y="2393888"/>
            <a:ext cx="199032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ckettheme/ecommerce/256/wall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847" y="2879332"/>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859" y="3301608"/>
            <a:ext cx="51196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icons.iconarchive.com/icons/rockettheme/ecommerce/256/wallet-icon.pn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10618" y="3327068"/>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https://bitcoin.org/img/icons/opengrap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9919" y="3749344"/>
            <a:ext cx="511969" cy="511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p:cNvGrpSpPr/>
          <p:nvPr/>
        </p:nvGrpSpPr>
        <p:grpSpPr>
          <a:xfrm>
            <a:off x="3015484" y="1862353"/>
            <a:ext cx="3465385" cy="2190218"/>
            <a:chOff x="5474186" y="4752182"/>
            <a:chExt cx="3511752" cy="1989994"/>
          </a:xfrm>
        </p:grpSpPr>
        <p:pic>
          <p:nvPicPr>
            <p:cNvPr id="1050" name="Picture 26" descr="http://images.clipshrine.com/getimg/PngMedium-Set-of-soft-clouds-1-12810.png"/>
            <p:cNvPicPr>
              <a:picLocks noChangeAspect="1" noChangeArrowheads="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74186" y="4752182"/>
              <a:ext cx="3511752" cy="19899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https://bitcoin.org/img/icons/opengrap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2246" y="5155169"/>
              <a:ext cx="830450" cy="8304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triped Right Arrow 3"/>
          <p:cNvSpPr/>
          <p:nvPr/>
        </p:nvSpPr>
        <p:spPr>
          <a:xfrm flipH="1">
            <a:off x="4749448" y="2657259"/>
            <a:ext cx="2295038" cy="1281213"/>
          </a:xfrm>
          <a:prstGeom prst="stripedRightArrow">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nchorCtr="0"/>
          <a:lstStyle/>
          <a:p>
            <a:pPr algn="ctr"/>
            <a:r>
              <a:rPr lang="en-US" sz="1200" dirty="0"/>
              <a:t>1CiSd827mA9K9GxFAz4ft2UM4xrjEsYzFt</a:t>
            </a:r>
          </a:p>
        </p:txBody>
      </p:sp>
      <p:sp>
        <p:nvSpPr>
          <p:cNvPr id="5" name="TextBox 4"/>
          <p:cNvSpPr txBox="1"/>
          <p:nvPr/>
        </p:nvSpPr>
        <p:spPr>
          <a:xfrm>
            <a:off x="7794876" y="1154470"/>
            <a:ext cx="675185" cy="461665"/>
          </a:xfrm>
          <a:prstGeom prst="rect">
            <a:avLst/>
          </a:prstGeom>
          <a:noFill/>
        </p:spPr>
        <p:txBody>
          <a:bodyPr wrap="none" rtlCol="0">
            <a:spAutoFit/>
          </a:bodyPr>
          <a:lstStyle/>
          <a:p>
            <a:r>
              <a:rPr lang="en-US" sz="2400" dirty="0">
                <a:solidFill>
                  <a:schemeClr val="tx1">
                    <a:lumMod val="50000"/>
                    <a:lumOff val="50000"/>
                  </a:schemeClr>
                </a:solidFill>
              </a:rPr>
              <a:t>Bob</a:t>
            </a:r>
          </a:p>
        </p:txBody>
      </p:sp>
      <p:sp>
        <p:nvSpPr>
          <p:cNvPr id="22" name="TextBox 21"/>
          <p:cNvSpPr txBox="1"/>
          <p:nvPr/>
        </p:nvSpPr>
        <p:spPr>
          <a:xfrm>
            <a:off x="517985" y="1955307"/>
            <a:ext cx="787395" cy="461665"/>
          </a:xfrm>
          <a:prstGeom prst="rect">
            <a:avLst/>
          </a:prstGeom>
          <a:noFill/>
        </p:spPr>
        <p:txBody>
          <a:bodyPr wrap="none" rtlCol="0">
            <a:spAutoFit/>
          </a:bodyPr>
          <a:lstStyle/>
          <a:p>
            <a:r>
              <a:rPr lang="en-US" sz="2400" dirty="0">
                <a:solidFill>
                  <a:schemeClr val="tx1">
                    <a:lumMod val="50000"/>
                    <a:lumOff val="50000"/>
                  </a:schemeClr>
                </a:solidFill>
              </a:rPr>
              <a:t>Alice</a:t>
            </a:r>
          </a:p>
        </p:txBody>
      </p:sp>
      <p:sp>
        <p:nvSpPr>
          <p:cNvPr id="23" name="TextBox 22"/>
          <p:cNvSpPr txBox="1"/>
          <p:nvPr/>
        </p:nvSpPr>
        <p:spPr>
          <a:xfrm>
            <a:off x="3790613" y="3938472"/>
            <a:ext cx="2039533" cy="461665"/>
          </a:xfrm>
          <a:prstGeom prst="rect">
            <a:avLst/>
          </a:prstGeom>
          <a:noFill/>
        </p:spPr>
        <p:txBody>
          <a:bodyPr wrap="none" rtlCol="0">
            <a:spAutoFit/>
          </a:bodyPr>
          <a:lstStyle/>
          <a:p>
            <a:r>
              <a:rPr lang="en-US" sz="2400" dirty="0" err="1">
                <a:solidFill>
                  <a:schemeClr val="tx1">
                    <a:lumMod val="50000"/>
                    <a:lumOff val="50000"/>
                  </a:schemeClr>
                </a:solidFill>
              </a:rPr>
              <a:t>Bitcoin</a:t>
            </a:r>
            <a:r>
              <a:rPr lang="en-US" sz="2400" dirty="0">
                <a:solidFill>
                  <a:schemeClr val="tx1">
                    <a:lumMod val="50000"/>
                    <a:lumOff val="50000"/>
                  </a:schemeClr>
                </a:solidFill>
              </a:rPr>
              <a:t> “cloud”</a:t>
            </a:r>
          </a:p>
        </p:txBody>
      </p:sp>
      <p:sp>
        <p:nvSpPr>
          <p:cNvPr id="17" name="Oval Callout 16"/>
          <p:cNvSpPr/>
          <p:nvPr/>
        </p:nvSpPr>
        <p:spPr>
          <a:xfrm>
            <a:off x="1724892" y="2583167"/>
            <a:ext cx="1526933" cy="825735"/>
          </a:xfrm>
          <a:prstGeom prst="wedgeEllipseCallout">
            <a:avLst>
              <a:gd name="adj1" fmla="val -36435"/>
              <a:gd name="adj2" fmla="val 637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350" dirty="0"/>
              <a:t>You received 10 BTC</a:t>
            </a:r>
          </a:p>
        </p:txBody>
      </p:sp>
    </p:spTree>
    <p:extLst>
      <p:ext uri="{BB962C8B-B14F-4D97-AF65-F5344CB8AC3E}">
        <p14:creationId xmlns:p14="http://schemas.microsoft.com/office/powerpoint/2010/main" val="9482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1250"/>
                                  </p:stCondLst>
                                  <p:childTnLst>
                                    <p:set>
                                      <p:cBhvr rctx="PPT">
                                        <p:cTn id="6" dur="indefinite"/>
                                        <p:tgtEl>
                                          <p:spTgt spid="1044"/>
                                        </p:tgtEl>
                                        <p:attrNameLst>
                                          <p:attrName>style.opacity</p:attrName>
                                        </p:attrNameLst>
                                      </p:cBhvr>
                                      <p:to>
                                        <p:strVal val="0.5"/>
                                      </p:to>
                                    </p:set>
                                    <p:animEffect filter="image" prLst="opacity: 0.5">
                                      <p:cBhvr rctx="IE">
                                        <p:cTn id="7" dur="indefinite"/>
                                        <p:tgtEl>
                                          <p:spTgt spid="1044"/>
                                        </p:tgtEl>
                                      </p:cBhvr>
                                    </p:animEffect>
                                  </p:childTnLst>
                                </p:cTn>
                              </p:par>
                            </p:childTnLst>
                          </p:cTn>
                        </p:par>
                        <p:par>
                          <p:cTn id="8" fill="hold">
                            <p:stCondLst>
                              <p:cond delay="1250"/>
                            </p:stCondLst>
                            <p:childTnLst>
                              <p:par>
                                <p:cTn id="9" presetID="9" presetClass="emph" presetSubtype="0" nodeType="afterEffect">
                                  <p:stCondLst>
                                    <p:cond delay="0"/>
                                  </p:stCondLst>
                                  <p:childTnLst>
                                    <p:set>
                                      <p:cBhvr rctx="PPT">
                                        <p:cTn id="10" dur="indefinite"/>
                                        <p:tgtEl>
                                          <p:spTgt spid="1034"/>
                                        </p:tgtEl>
                                        <p:attrNameLst>
                                          <p:attrName>style.opacity</p:attrName>
                                        </p:attrNameLst>
                                      </p:cBhvr>
                                      <p:to>
                                        <p:strVal val="0.5"/>
                                      </p:to>
                                    </p:set>
                                    <p:animEffect filter="image" prLst="opacity: 0.5">
                                      <p:cBhvr rctx="IE">
                                        <p:cTn id="11" dur="indefinite"/>
                                        <p:tgtEl>
                                          <p:spTgt spid="1034"/>
                                        </p:tgtEl>
                                      </p:cBhvr>
                                    </p:animEffect>
                                  </p:childTnLst>
                                </p:cTn>
                              </p:par>
                              <p:par>
                                <p:cTn id="12" presetID="9" presetClass="emph" presetSubtype="0" nodeType="withEffect">
                                  <p:stCondLst>
                                    <p:cond delay="0"/>
                                  </p:stCondLst>
                                  <p:childTnLst>
                                    <p:set>
                                      <p:cBhvr rctx="PPT">
                                        <p:cTn id="13" dur="indefinite"/>
                                        <p:tgtEl>
                                          <p:spTgt spid="1048"/>
                                        </p:tgtEl>
                                        <p:attrNameLst>
                                          <p:attrName>style.opacity</p:attrName>
                                        </p:attrNameLst>
                                      </p:cBhvr>
                                      <p:to>
                                        <p:strVal val="0.5"/>
                                      </p:to>
                                    </p:set>
                                    <p:animEffect filter="image" prLst="opacity: 0.5">
                                      <p:cBhvr rctx="IE">
                                        <p:cTn id="14" dur="indefinite"/>
                                        <p:tgtEl>
                                          <p:spTgt spid="1048"/>
                                        </p:tgtEl>
                                      </p:cBhvr>
                                    </p:animEffect>
                                  </p:childTnLst>
                                </p:cTn>
                              </p:par>
                              <p:par>
                                <p:cTn id="15" presetID="9" presetClass="emph" presetSubtype="0" nodeType="withEffect">
                                  <p:stCondLst>
                                    <p:cond delay="0"/>
                                  </p:stCondLst>
                                  <p:childTnLst>
                                    <p:set>
                                      <p:cBhvr rctx="PPT">
                                        <p:cTn id="16" dur="indefinite"/>
                                        <p:tgtEl>
                                          <p:spTgt spid="26"/>
                                        </p:tgtEl>
                                        <p:attrNameLst>
                                          <p:attrName>style.opacity</p:attrName>
                                        </p:attrNameLst>
                                      </p:cBhvr>
                                      <p:to>
                                        <p:strVal val="0.5"/>
                                      </p:to>
                                    </p:set>
                                    <p:animEffect filter="image" prLst="opacity: 0.5">
                                      <p:cBhvr rctx="IE">
                                        <p:cTn id="17" dur="indefinite"/>
                                        <p:tgtEl>
                                          <p:spTgt spid="26"/>
                                        </p:tgtEl>
                                      </p:cBhvr>
                                    </p:animEffect>
                                  </p:childTnLst>
                                </p:cTn>
                              </p:par>
                              <p:par>
                                <p:cTn id="18" presetID="9" presetClass="emph" presetSubtype="0" nodeType="withEffect">
                                  <p:stCondLst>
                                    <p:cond delay="0"/>
                                  </p:stCondLst>
                                  <p:childTnLst>
                                    <p:set>
                                      <p:cBhvr rctx="PPT">
                                        <p:cTn id="19" dur="indefinite"/>
                                        <p:tgtEl>
                                          <p:spTgt spid="27"/>
                                        </p:tgtEl>
                                        <p:attrNameLst>
                                          <p:attrName>style.opacity</p:attrName>
                                        </p:attrNameLst>
                                      </p:cBhvr>
                                      <p:to>
                                        <p:strVal val="0.5"/>
                                      </p:to>
                                    </p:set>
                                    <p:animEffect filter="image" prLst="opacity: 0.5">
                                      <p:cBhvr rctx="IE">
                                        <p:cTn id="20" dur="indefinite"/>
                                        <p:tgtEl>
                                          <p:spTgt spid="27"/>
                                        </p:tgtEl>
                                      </p:cBhvr>
                                    </p:animEffect>
                                  </p:childTnLst>
                                </p:cTn>
                              </p:par>
                              <p:par>
                                <p:cTn id="21" presetID="9" presetClass="emph" presetSubtype="0" nodeType="withEffect">
                                  <p:stCondLst>
                                    <p:cond delay="0"/>
                                  </p:stCondLst>
                                  <p:childTnLst>
                                    <p:set>
                                      <p:cBhvr rctx="PPT">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par>
                                <p:cTn id="24" presetID="9" presetClass="emph" presetSubtype="0" grpId="0" nodeType="with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par>
                                <p:cTn id="27" presetID="9" presetClass="emph" presetSubtype="0" grpId="0" nodeType="withEffect">
                                  <p:stCondLst>
                                    <p:cond delay="0"/>
                                  </p:stCondLst>
                                  <p:childTnLst>
                                    <p:set>
                                      <p:cBhvr rctx="PPT">
                                        <p:cTn id="28" dur="indefinite"/>
                                        <p:tgtEl>
                                          <p:spTgt spid="22"/>
                                        </p:tgtEl>
                                        <p:attrNameLst>
                                          <p:attrName>style.opacity</p:attrName>
                                        </p:attrNameLst>
                                      </p:cBhvr>
                                      <p:to>
                                        <p:strVal val="0.5"/>
                                      </p:to>
                                    </p:set>
                                    <p:animEffect filter="image" prLst="opacity: 0.5">
                                      <p:cBhvr rctx="IE">
                                        <p:cTn id="29" dur="indefinite"/>
                                        <p:tgtEl>
                                          <p:spTgt spid="22"/>
                                        </p:tgtEl>
                                      </p:cBhvr>
                                    </p:animEffect>
                                  </p:childTnLst>
                                </p:cTn>
                              </p:par>
                              <p:par>
                                <p:cTn id="30" presetID="9" presetClass="emph" presetSubtype="0" grpId="0" nodeType="withEffect">
                                  <p:stCondLst>
                                    <p:cond delay="0"/>
                                  </p:stCondLst>
                                  <p:childTnLst>
                                    <p:set>
                                      <p:cBhvr rctx="PPT">
                                        <p:cTn id="31" dur="indefinite"/>
                                        <p:tgtEl>
                                          <p:spTgt spid="23"/>
                                        </p:tgtEl>
                                        <p:attrNameLst>
                                          <p:attrName>style.opacity</p:attrName>
                                        </p:attrNameLst>
                                      </p:cBhvr>
                                      <p:to>
                                        <p:strVal val="0.5"/>
                                      </p:to>
                                    </p:set>
                                    <p:animEffect filter="image" prLst="opacity: 0.5">
                                      <p:cBhvr rctx="IE">
                                        <p:cTn id="32" dur="indefinite"/>
                                        <p:tgtEl>
                                          <p:spTgt spid="23"/>
                                        </p:tgtEl>
                                      </p:cBhvr>
                                    </p:animEffect>
                                  </p:childTnLst>
                                </p:cTn>
                              </p:par>
                              <p:par>
                                <p:cTn id="33" presetID="9" presetClass="emph" presetSubtype="0" grpId="0" nodeType="withEffect">
                                  <p:stCondLst>
                                    <p:cond delay="0"/>
                                  </p:stCondLst>
                                  <p:childTnLst>
                                    <p:set>
                                      <p:cBhvr rctx="PPT">
                                        <p:cTn id="34" dur="indefinite"/>
                                        <p:tgtEl>
                                          <p:spTgt spid="17"/>
                                        </p:tgtEl>
                                        <p:attrNameLst>
                                          <p:attrName>style.opacity</p:attrName>
                                        </p:attrNameLst>
                                      </p:cBhvr>
                                      <p:to>
                                        <p:strVal val="0.5"/>
                                      </p:to>
                                    </p:set>
                                    <p:animEffect filter="image" prLst="opacity: 0.5">
                                      <p:cBhvr rctx="IE">
                                        <p:cTn id="35" dur="indefinite"/>
                                        <p:tgtEl>
                                          <p:spTgt spid="17"/>
                                        </p:tgtEl>
                                      </p:cBhvr>
                                    </p:animEffect>
                                  </p:childTnLst>
                                </p:cTn>
                              </p:par>
                              <p:par>
                                <p:cTn id="36" presetID="9" presetClass="emph" presetSubtype="0" nodeType="withEffect">
                                  <p:stCondLst>
                                    <p:cond delay="0"/>
                                  </p:stCondLst>
                                  <p:childTnLst>
                                    <p:set>
                                      <p:cBhvr rctx="PPT">
                                        <p:cTn id="37" dur="indefinite"/>
                                        <p:tgtEl>
                                          <p:spTgt spid="1046"/>
                                        </p:tgtEl>
                                        <p:attrNameLst>
                                          <p:attrName>style.opacity</p:attrName>
                                        </p:attrNameLst>
                                      </p:cBhvr>
                                      <p:to>
                                        <p:strVal val="0.5"/>
                                      </p:to>
                                    </p:set>
                                    <p:animEffect filter="image" prLst="opacity: 0.5">
                                      <p:cBhvr rctx="IE">
                                        <p:cTn id="38" dur="indefinite"/>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572530"/>
            <a:ext cx="9144000" cy="570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6" descr="http://images.clipshrine.com/getimg/PngMedium-Set-of-soft-clouds-1-12810.png"/>
          <p:cNvPicPr>
            <a:picLocks noChangeAspect="1" noChangeArrowheads="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rcRect l="86835" r="-45" b="13545"/>
          <a:stretch/>
        </p:blipFill>
        <p:spPr bwMode="auto">
          <a:xfrm>
            <a:off x="-37413" y="32714"/>
            <a:ext cx="1390650" cy="511078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800" dirty="0" smtClean="0"/>
              <a:t>How </a:t>
            </a:r>
            <a:r>
              <a:rPr lang="en-US" sz="2800" dirty="0"/>
              <a:t>Payments Work</a:t>
            </a:r>
            <a:r>
              <a:rPr lang="en-US" sz="2800" dirty="0" smtClean="0"/>
              <a:t>?</a:t>
            </a:r>
            <a:br>
              <a:rPr lang="en-US" sz="2800" dirty="0" smtClean="0"/>
            </a:br>
            <a:r>
              <a:rPr lang="en-US" dirty="0" smtClean="0"/>
              <a:t>Essential Transactions Structure Overview</a:t>
            </a:r>
            <a:endParaRPr lang="en-US" dirty="0"/>
          </a:p>
        </p:txBody>
      </p:sp>
      <p:graphicFrame>
        <p:nvGraphicFramePr>
          <p:cNvPr id="4" name="Table 3"/>
          <p:cNvGraphicFramePr>
            <a:graphicFrameLocks noGrp="1"/>
          </p:cNvGraphicFramePr>
          <p:nvPr>
            <p:extLst/>
          </p:nvPr>
        </p:nvGraphicFramePr>
        <p:xfrm>
          <a:off x="2155372" y="1398299"/>
          <a:ext cx="6713565" cy="1737360"/>
        </p:xfrm>
        <a:graphic>
          <a:graphicData uri="http://schemas.openxmlformats.org/drawingml/2006/table">
            <a:tbl>
              <a:tblPr>
                <a:tableStyleId>{5C22544A-7EE6-4342-B048-85BDC9FD1C3A}</a:tableStyleId>
              </a:tblPr>
              <a:tblGrid>
                <a:gridCol w="3104584"/>
                <a:gridCol w="3608981"/>
              </a:tblGrid>
              <a:tr h="868680">
                <a:tc>
                  <a:txBody>
                    <a:bodyPr/>
                    <a:lstStyle/>
                    <a:p>
                      <a:r>
                        <a:rPr lang="en-US" sz="2400" b="0" dirty="0" smtClean="0">
                          <a:solidFill>
                            <a:schemeClr val="tx1"/>
                          </a:solidFill>
                        </a:rPr>
                        <a:t>One or more inputs:</a:t>
                      </a:r>
                      <a:endParaRPr lang="en-US" sz="2400" b="0" dirty="0">
                        <a:solidFill>
                          <a:schemeClr val="tx1"/>
                        </a:solidFill>
                      </a:endParaRPr>
                    </a:p>
                  </a:txBody>
                  <a:tcPr marL="68580" marR="68580" marT="34290" marB="34290">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0" dirty="0" smtClean="0">
                          <a:solidFill>
                            <a:srgbClr val="C00000"/>
                          </a:solidFill>
                        </a:rPr>
                        <a:t>Unspent transactions</a:t>
                      </a:r>
                      <a:endParaRPr lang="en-US" sz="2400" b="0" dirty="0">
                        <a:solidFill>
                          <a:srgbClr val="C00000"/>
                        </a:solidFill>
                      </a:endParaRPr>
                    </a:p>
                    <a:p>
                      <a:r>
                        <a:rPr lang="en-US" sz="2400" b="0" dirty="0" smtClean="0">
                          <a:solidFill>
                            <a:srgbClr val="C00000"/>
                          </a:solidFill>
                        </a:rPr>
                        <a:t>Public</a:t>
                      </a:r>
                      <a:r>
                        <a:rPr lang="en-US" sz="2400" b="0" baseline="0" dirty="0" smtClean="0">
                          <a:solidFill>
                            <a:srgbClr val="C00000"/>
                          </a:solidFill>
                        </a:rPr>
                        <a:t> Key, Signature</a:t>
                      </a:r>
                      <a:endParaRPr lang="en-US" sz="2400" b="0" dirty="0">
                        <a:solidFill>
                          <a:srgbClr val="C00000"/>
                        </a:solidFill>
                      </a:endParaRPr>
                    </a:p>
                  </a:txBody>
                  <a:tcPr marL="68580" marR="68580" marT="34290" marB="34290">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34340">
                <a:tc>
                  <a:txBody>
                    <a:bodyPr/>
                    <a:lstStyle/>
                    <a:p>
                      <a:r>
                        <a:rPr lang="en-US" sz="2400" dirty="0" smtClean="0">
                          <a:solidFill>
                            <a:schemeClr val="tx1"/>
                          </a:solidFill>
                        </a:rPr>
                        <a:t>One or more outputs:</a:t>
                      </a:r>
                      <a:endParaRPr lang="en-US" sz="2400" dirty="0">
                        <a:solidFill>
                          <a:schemeClr val="tx1"/>
                        </a:solidFill>
                      </a:endParaRPr>
                    </a:p>
                  </a:txBody>
                  <a:tcPr marL="68580" marR="68580" marT="34290" marB="34290">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457200" rtl="0" eaLnBrk="1" latinLnBrk="0" hangingPunct="1"/>
                      <a:r>
                        <a:rPr lang="en-US" sz="2400" b="0" kern="1200" dirty="0" smtClean="0">
                          <a:solidFill>
                            <a:srgbClr val="C00000"/>
                          </a:solidFill>
                          <a:latin typeface="+mn-lt"/>
                          <a:ea typeface="+mn-ea"/>
                          <a:cs typeface="+mn-cs"/>
                        </a:rPr>
                        <a:t>Addresses to pay, BTC</a:t>
                      </a:r>
                      <a:endParaRPr lang="en-US" sz="2400" b="0" kern="1200" dirty="0">
                        <a:solidFill>
                          <a:srgbClr val="C00000"/>
                        </a:solidFill>
                        <a:latin typeface="+mn-lt"/>
                        <a:ea typeface="+mn-ea"/>
                        <a:cs typeface="+mn-cs"/>
                      </a:endParaRPr>
                    </a:p>
                  </a:txBody>
                  <a:tcPr marL="68580" marR="68580" marT="34290" marB="34290">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34340">
                <a:tc>
                  <a:txBody>
                    <a:bodyPr/>
                    <a:lstStyle/>
                    <a:p>
                      <a:r>
                        <a:rPr lang="en-US" sz="2400" dirty="0" smtClean="0">
                          <a:solidFill>
                            <a:schemeClr val="tx1"/>
                          </a:solidFill>
                        </a:rPr>
                        <a:t>Timestamp:</a:t>
                      </a:r>
                      <a:endParaRPr lang="en-US" sz="2400" dirty="0">
                        <a:solidFill>
                          <a:schemeClr val="tx1"/>
                        </a:solidFill>
                      </a:endParaRP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l" defTabSz="457200" rtl="0" eaLnBrk="1" latinLnBrk="0" hangingPunct="1"/>
                      <a:r>
                        <a:rPr lang="en-US" sz="2400" b="0" kern="1200" dirty="0" smtClean="0">
                          <a:solidFill>
                            <a:srgbClr val="C00000"/>
                          </a:solidFill>
                          <a:latin typeface="+mn-lt"/>
                          <a:ea typeface="+mn-ea"/>
                          <a:cs typeface="+mn-cs"/>
                        </a:rPr>
                        <a:t>&lt;time, date&gt;</a:t>
                      </a:r>
                      <a:endParaRPr lang="en-US" sz="2400" b="0" kern="1200" dirty="0">
                        <a:solidFill>
                          <a:srgbClr val="C00000"/>
                        </a:solidFill>
                        <a:latin typeface="+mn-lt"/>
                        <a:ea typeface="+mn-ea"/>
                        <a:cs typeface="+mn-cs"/>
                      </a:endParaRP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5" name="Isosceles Triangle 4"/>
          <p:cNvSpPr/>
          <p:nvPr/>
        </p:nvSpPr>
        <p:spPr>
          <a:xfrm rot="16200000">
            <a:off x="-97971" y="1251483"/>
            <a:ext cx="2547257" cy="198742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Picture 2" descr="https://az630368.vo.msecnd.net/blog/2015/01/threat_icon-150x1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1" y="3554442"/>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771" y="3561876"/>
            <a:ext cx="7847166" cy="707886"/>
          </a:xfrm>
          <a:prstGeom prst="rect">
            <a:avLst/>
          </a:prstGeom>
          <a:noFill/>
        </p:spPr>
        <p:txBody>
          <a:bodyPr wrap="square" rtlCol="0">
            <a:spAutoFit/>
          </a:bodyPr>
          <a:lstStyle/>
          <a:p>
            <a:r>
              <a:rPr lang="en-US" dirty="0" smtClean="0"/>
              <a:t>Clear text transmissions allows for </a:t>
            </a:r>
            <a:r>
              <a:rPr lang="en-US" sz="2000" b="1" dirty="0">
                <a:solidFill>
                  <a:srgbClr val="C00000"/>
                </a:solidFill>
              </a:rPr>
              <a:t>Packet Sniffing </a:t>
            </a:r>
            <a:r>
              <a:rPr lang="en-US" dirty="0" smtClean="0"/>
              <a:t>and </a:t>
            </a:r>
            <a:r>
              <a:rPr lang="en-US" sz="2000" b="1" dirty="0" err="1">
                <a:solidFill>
                  <a:srgbClr val="C00000"/>
                </a:solidFill>
              </a:rPr>
              <a:t>Sibil</a:t>
            </a:r>
            <a:r>
              <a:rPr lang="en-US" sz="2000" b="1" dirty="0">
                <a:solidFill>
                  <a:srgbClr val="C00000"/>
                </a:solidFill>
              </a:rPr>
              <a:t> </a:t>
            </a:r>
            <a:r>
              <a:rPr lang="en-US" sz="2000" b="1" dirty="0" smtClean="0">
                <a:solidFill>
                  <a:srgbClr val="C00000"/>
                </a:solidFill>
              </a:rPr>
              <a:t>attack </a:t>
            </a:r>
            <a:r>
              <a:rPr lang="en-US" sz="2000" dirty="0" smtClean="0"/>
              <a:t>(i.e. connect to fake nodes)</a:t>
            </a:r>
            <a:r>
              <a:rPr lang="en-US" sz="2000" b="1" dirty="0" smtClean="0">
                <a:solidFill>
                  <a:srgbClr val="C00000"/>
                </a:solidFill>
              </a:rPr>
              <a:t> </a:t>
            </a:r>
            <a:endParaRPr lang="en-US" sz="2000" b="1" dirty="0">
              <a:solidFill>
                <a:srgbClr val="C00000"/>
              </a:solidFill>
            </a:endParaRPr>
          </a:p>
        </p:txBody>
      </p:sp>
      <p:pic>
        <p:nvPicPr>
          <p:cNvPr id="8" name="Picture 2" descr="https://az630368.vo.msecnd.net/blog/2015/01/threat_icon-150x1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1" y="4262328"/>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21771" y="4269762"/>
            <a:ext cx="7306967" cy="369332"/>
          </a:xfrm>
          <a:prstGeom prst="rect">
            <a:avLst/>
          </a:prstGeom>
          <a:noFill/>
        </p:spPr>
        <p:txBody>
          <a:bodyPr wrap="square" rtlCol="0">
            <a:spAutoFit/>
          </a:bodyPr>
          <a:lstStyle/>
          <a:p>
            <a:r>
              <a:rPr lang="en-US" dirty="0" smtClean="0"/>
              <a:t>Transactions can contain arbitrary data </a:t>
            </a:r>
            <a:r>
              <a:rPr lang="en-US" dirty="0" smtClean="0">
                <a:sym typeface="Wingdings" panose="05000000000000000000" pitchFamily="2" charset="2"/>
              </a:rPr>
              <a:t> could be used for exploit</a:t>
            </a:r>
            <a:endParaRPr lang="en-US" sz="2000" b="1" dirty="0">
              <a:solidFill>
                <a:srgbClr val="C00000"/>
              </a:solidFill>
            </a:endParaRPr>
          </a:p>
        </p:txBody>
      </p:sp>
    </p:spTree>
    <p:extLst>
      <p:ext uri="{BB962C8B-B14F-4D97-AF65-F5344CB8AC3E}">
        <p14:creationId xmlns:p14="http://schemas.microsoft.com/office/powerpoint/2010/main" val="530016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4572530"/>
            <a:ext cx="9144000" cy="570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50" name="Picture 26" descr="http://images.clipshrine.com/getimg/PngMedium-Set-of-soft-clouds-1-12810.png"/>
          <p:cNvPicPr>
            <a:picLocks noChangeAspect="1" noChangeArrowheads="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rcRect r="12984" b="13545"/>
          <a:stretch/>
        </p:blipFill>
        <p:spPr bwMode="auto">
          <a:xfrm>
            <a:off x="-141513" y="32157"/>
            <a:ext cx="9125637" cy="511078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42" name="Picture 18" descr="http://i.imgur.com/Kj1v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487890" y="1491098"/>
            <a:ext cx="982961" cy="1707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err="1" smtClean="0"/>
              <a:t>Bitcoin</a:t>
            </a:r>
            <a:r>
              <a:rPr lang="en-US" dirty="0" smtClean="0"/>
              <a:t> Overview</a:t>
            </a:r>
            <a:br>
              <a:rPr lang="en-US" dirty="0" smtClean="0"/>
            </a:br>
            <a:r>
              <a:rPr lang="en-US" dirty="0" smtClean="0"/>
              <a:t>A Peek Inside the “Cloud”</a:t>
            </a:r>
            <a:endParaRPr lang="en-US" dirty="0"/>
          </a:p>
        </p:txBody>
      </p:sp>
      <p:grpSp>
        <p:nvGrpSpPr>
          <p:cNvPr id="12" name="Group 2"/>
          <p:cNvGrpSpPr/>
          <p:nvPr/>
        </p:nvGrpSpPr>
        <p:grpSpPr>
          <a:xfrm>
            <a:off x="2377130" y="815179"/>
            <a:ext cx="2469918" cy="2460193"/>
            <a:chOff x="4449388" y="1316784"/>
            <a:chExt cx="3293224" cy="3280257"/>
          </a:xfrm>
        </p:grpSpPr>
        <p:pic>
          <p:nvPicPr>
            <p:cNvPr id="1038" name="Picture 14" descr="http://cdn.marketplaceimages.windowsphone.com/v8/images/d8d6dda9-95fd-435e-ba44-199e9dca5442?imageType=ws_icon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388" y="2703599"/>
              <a:ext cx="2453548" cy="18934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cdn.marketplaceimages.windowsphone.com/v8/images/d8d6dda9-95fd-435e-ba44-199e9dca5442?imageType=ws_icon_large"/>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562781" y="2458575"/>
              <a:ext cx="1179831" cy="2017456"/>
            </a:xfrm>
            <a:prstGeom prst="rect">
              <a:avLst/>
            </a:prstGeom>
            <a:noFill/>
            <a:scene3d>
              <a:camera prst="orthographicFront">
                <a:rot lat="20099996" lon="3599971" rev="0"/>
              </a:camera>
              <a:lightRig rig="threePt" dir="t"/>
            </a:scene3d>
            <a:extLst>
              <a:ext uri="{909E8E84-426E-40DD-AFC4-6F175D3DCCD1}">
                <a14:hiddenFill xmlns:a14="http://schemas.microsoft.com/office/drawing/2010/main">
                  <a:solidFill>
                    <a:srgbClr val="FFFFFF"/>
                  </a:solidFill>
                </a14:hiddenFill>
              </a:ext>
            </a:extLst>
          </p:spPr>
        </p:pic>
        <p:pic>
          <p:nvPicPr>
            <p:cNvPr id="15" name="Picture 5" descr="http://cdn.marketplaceimages.windowsphone.com/v8/images/d8d6dda9-95fd-435e-ba44-199e9dca5442?imageType=ws_icon_large"/>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99312" y="1316784"/>
              <a:ext cx="2514539" cy="2455537"/>
            </a:xfrm>
            <a:prstGeom prst="rect">
              <a:avLst/>
            </a:prstGeom>
            <a:noFill/>
            <a:scene3d>
              <a:camera prst="orthographicFront">
                <a:rot lat="4390523" lon="18162367" rev="18199584"/>
              </a:camera>
              <a:lightRig rig="threePt" dir="t"/>
            </a:scene3d>
            <a:extLst>
              <a:ext uri="{909E8E84-426E-40DD-AFC4-6F175D3DCCD1}">
                <a14:hiddenFill xmlns:a14="http://schemas.microsoft.com/office/drawing/2010/main">
                  <a:solidFill>
                    <a:srgbClr val="FFFFFF"/>
                  </a:solidFill>
                </a14:hiddenFill>
              </a:ext>
            </a:extLst>
          </p:spPr>
        </p:pic>
      </p:grpSp>
      <p:pic>
        <p:nvPicPr>
          <p:cNvPr id="1036" name="Picture 12" descr="http://i.imgur.com/IIbnv.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4107" y="2066380"/>
            <a:ext cx="1013816" cy="160385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0"/>
          <p:cNvGrpSpPr/>
          <p:nvPr/>
        </p:nvGrpSpPr>
        <p:grpSpPr>
          <a:xfrm>
            <a:off x="5664752" y="1764896"/>
            <a:ext cx="2469918" cy="2460193"/>
            <a:chOff x="4449388" y="1316784"/>
            <a:chExt cx="3293224" cy="3280257"/>
          </a:xfrm>
        </p:grpSpPr>
        <p:pic>
          <p:nvPicPr>
            <p:cNvPr id="19" name="Picture 14" descr="http://cdn.marketplaceimages.windowsphone.com/v8/images/d8d6dda9-95fd-435e-ba44-199e9dca5442?imageType=ws_icon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388" y="2703599"/>
              <a:ext cx="2453548" cy="18934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http://cdn.marketplaceimages.windowsphone.com/v8/images/d8d6dda9-95fd-435e-ba44-199e9dca5442?imageType=ws_icon_large"/>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562781" y="2458575"/>
              <a:ext cx="1179831" cy="2017456"/>
            </a:xfrm>
            <a:prstGeom prst="rect">
              <a:avLst/>
            </a:prstGeom>
            <a:noFill/>
            <a:scene3d>
              <a:camera prst="orthographicFront">
                <a:rot lat="20099996" lon="3599971" rev="0"/>
              </a:camera>
              <a:lightRig rig="threePt" dir="t"/>
            </a:scene3d>
            <a:extLst>
              <a:ext uri="{909E8E84-426E-40DD-AFC4-6F175D3DCCD1}">
                <a14:hiddenFill xmlns:a14="http://schemas.microsoft.com/office/drawing/2010/main">
                  <a:solidFill>
                    <a:srgbClr val="FFFFFF"/>
                  </a:solidFill>
                </a14:hiddenFill>
              </a:ext>
            </a:extLst>
          </p:spPr>
        </p:pic>
        <p:pic>
          <p:nvPicPr>
            <p:cNvPr id="21" name="Picture 16" descr="http://cdn.marketplaceimages.windowsphone.com/v8/images/d8d6dda9-95fd-435e-ba44-199e9dca5442?imageType=ws_icon_large"/>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99312" y="1316784"/>
              <a:ext cx="2514539" cy="2455537"/>
            </a:xfrm>
            <a:prstGeom prst="rect">
              <a:avLst/>
            </a:prstGeom>
            <a:noFill/>
            <a:scene3d>
              <a:camera prst="orthographicFront">
                <a:rot lat="4390523" lon="18162367" rev="18199584"/>
              </a:camera>
              <a:lightRig rig="threePt" dir="t"/>
            </a:scene3d>
            <a:extLst>
              <a:ext uri="{909E8E84-426E-40DD-AFC4-6F175D3DCCD1}">
                <a14:hiddenFill xmlns:a14="http://schemas.microsoft.com/office/drawing/2010/main">
                  <a:solidFill>
                    <a:srgbClr val="FFFFFF"/>
                  </a:solidFill>
                </a14:hiddenFill>
              </a:ext>
            </a:extLst>
          </p:spPr>
        </p:pic>
      </p:grpSp>
      <p:pic>
        <p:nvPicPr>
          <p:cNvPr id="1026" name="Picture 2" descr="http://www.minecraftskins3d.com/wp-content/uploads/skins/skin-images/miner-steve-skin-2304352/miner-steve-skin-2304352-0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654804" y="2973979"/>
            <a:ext cx="1317279" cy="15795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9"/>
          <p:cNvGrpSpPr/>
          <p:nvPr/>
        </p:nvGrpSpPr>
        <p:grpSpPr>
          <a:xfrm>
            <a:off x="2676923" y="2415202"/>
            <a:ext cx="2469918" cy="2460193"/>
            <a:chOff x="4449388" y="1316784"/>
            <a:chExt cx="3293224" cy="3280257"/>
          </a:xfrm>
        </p:grpSpPr>
        <p:pic>
          <p:nvPicPr>
            <p:cNvPr id="23" name="Picture 14" descr="http://cdn.marketplaceimages.windowsphone.com/v8/images/d8d6dda9-95fd-435e-ba44-199e9dca5442?imageType=ws_icon_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9388" y="2703599"/>
              <a:ext cx="2453548" cy="18934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cdn.marketplaceimages.windowsphone.com/v8/images/d8d6dda9-95fd-435e-ba44-199e9dca5442?imageType=ws_icon_large"/>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562781" y="2458575"/>
              <a:ext cx="1179831" cy="2017456"/>
            </a:xfrm>
            <a:prstGeom prst="rect">
              <a:avLst/>
            </a:prstGeom>
            <a:noFill/>
            <a:scene3d>
              <a:camera prst="orthographicFront">
                <a:rot lat="20099996" lon="3599971" rev="0"/>
              </a:camera>
              <a:lightRig rig="threePt" dir="t"/>
            </a:scene3d>
            <a:extLst>
              <a:ext uri="{909E8E84-426E-40DD-AFC4-6F175D3DCCD1}">
                <a14:hiddenFill xmlns:a14="http://schemas.microsoft.com/office/drawing/2010/main">
                  <a:solidFill>
                    <a:srgbClr val="FFFFFF"/>
                  </a:solidFill>
                </a14:hiddenFill>
              </a:ext>
            </a:extLst>
          </p:spPr>
        </p:pic>
        <p:pic>
          <p:nvPicPr>
            <p:cNvPr id="25" name="Picture 34" descr="http://cdn.marketplaceimages.windowsphone.com/v8/images/d8d6dda9-95fd-435e-ba44-199e9dca5442?imageType=ws_icon_large"/>
            <p:cNvPicPr>
              <a:picLocks noChangeAspect="1" noChangeArrowheads="1"/>
            </p:cNvPicPr>
            <p:nvPr/>
          </p:nvPicPr>
          <p:blipFill>
            <a:blip r:embed="rId7">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699312" y="1316784"/>
              <a:ext cx="2514539" cy="2455537"/>
            </a:xfrm>
            <a:prstGeom prst="rect">
              <a:avLst/>
            </a:prstGeom>
            <a:noFill/>
            <a:scene3d>
              <a:camera prst="orthographicFront">
                <a:rot lat="4390523" lon="18162367" rev="18199584"/>
              </a:camera>
              <a:lightRig rig="threePt" dir="t"/>
            </a:scene3d>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8041906" y="3682266"/>
            <a:ext cx="941283" cy="461665"/>
          </a:xfrm>
          <a:prstGeom prst="rect">
            <a:avLst/>
          </a:prstGeom>
          <a:noFill/>
        </p:spPr>
        <p:txBody>
          <a:bodyPr wrap="none" rtlCol="0">
            <a:spAutoFit/>
          </a:bodyPr>
          <a:lstStyle/>
          <a:p>
            <a:r>
              <a:rPr lang="en-US" sz="2400" dirty="0">
                <a:solidFill>
                  <a:schemeClr val="tx1">
                    <a:lumMod val="50000"/>
                    <a:lumOff val="50000"/>
                  </a:schemeClr>
                </a:solidFill>
              </a:rPr>
              <a:t>Miner</a:t>
            </a:r>
          </a:p>
        </p:txBody>
      </p:sp>
      <p:sp>
        <p:nvSpPr>
          <p:cNvPr id="32" name="TextBox 31"/>
          <p:cNvSpPr txBox="1"/>
          <p:nvPr/>
        </p:nvSpPr>
        <p:spPr>
          <a:xfrm>
            <a:off x="6168316" y="1967176"/>
            <a:ext cx="1517531" cy="461665"/>
          </a:xfrm>
          <a:prstGeom prst="rect">
            <a:avLst/>
          </a:prstGeom>
          <a:noFill/>
        </p:spPr>
        <p:txBody>
          <a:bodyPr wrap="none" rtlCol="0">
            <a:spAutoFit/>
          </a:bodyPr>
          <a:lstStyle/>
          <a:p>
            <a:r>
              <a:rPr lang="en-US" sz="2400" dirty="0" err="1">
                <a:solidFill>
                  <a:schemeClr val="tx1">
                    <a:lumMod val="50000"/>
                    <a:lumOff val="50000"/>
                  </a:schemeClr>
                </a:solidFill>
              </a:rPr>
              <a:t>Blockchain</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467779229"/>
      </p:ext>
    </p:extLst>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530"/>
            <a:ext cx="9144000" cy="570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a:t>Bitcoin</a:t>
            </a:r>
            <a:r>
              <a:rPr lang="en-US" dirty="0"/>
              <a:t> Overview</a:t>
            </a:r>
            <a:br>
              <a:rPr lang="en-US" dirty="0"/>
            </a:br>
            <a:r>
              <a:rPr lang="en-US" dirty="0"/>
              <a:t>A Peek Inside the “Cloud”</a:t>
            </a:r>
          </a:p>
        </p:txBody>
      </p:sp>
      <p:sp>
        <p:nvSpPr>
          <p:cNvPr id="3" name="Content Placeholder 2"/>
          <p:cNvSpPr>
            <a:spLocks noGrp="1"/>
          </p:cNvSpPr>
          <p:nvPr>
            <p:ph idx="1"/>
          </p:nvPr>
        </p:nvSpPr>
        <p:spPr>
          <a:xfrm>
            <a:off x="1913021" y="1775731"/>
            <a:ext cx="6978218" cy="2796269"/>
          </a:xfrm>
        </p:spPr>
        <p:txBody>
          <a:bodyPr>
            <a:normAutofit/>
          </a:bodyPr>
          <a:lstStyle/>
          <a:p>
            <a:pPr>
              <a:buClr>
                <a:schemeClr val="accent1"/>
              </a:buClr>
            </a:pPr>
            <a:r>
              <a:rPr lang="en-US" b="1" dirty="0" smtClean="0">
                <a:solidFill>
                  <a:srgbClr val="C00000"/>
                </a:solidFill>
              </a:rPr>
              <a:t>Validate</a:t>
            </a:r>
            <a:r>
              <a:rPr lang="en-US" dirty="0" smtClean="0"/>
              <a:t> new </a:t>
            </a:r>
            <a:r>
              <a:rPr lang="en-US" b="1" dirty="0" smtClean="0">
                <a:solidFill>
                  <a:srgbClr val="C00000"/>
                </a:solidFill>
              </a:rPr>
              <a:t>transactions </a:t>
            </a:r>
            <a:r>
              <a:rPr lang="en-US" dirty="0"/>
              <a:t>and</a:t>
            </a:r>
            <a:r>
              <a:rPr lang="en-US" b="1" dirty="0" smtClean="0">
                <a:solidFill>
                  <a:srgbClr val="C00000"/>
                </a:solidFill>
              </a:rPr>
              <a:t> the work of other miners</a:t>
            </a:r>
            <a:endParaRPr lang="en-US" b="1" dirty="0">
              <a:solidFill>
                <a:srgbClr val="C00000"/>
              </a:solidFill>
            </a:endParaRPr>
          </a:p>
          <a:p>
            <a:pPr>
              <a:buClr>
                <a:schemeClr val="accent1"/>
              </a:buClr>
            </a:pPr>
            <a:r>
              <a:rPr lang="en-US" b="1" dirty="0">
                <a:solidFill>
                  <a:srgbClr val="C00000"/>
                </a:solidFill>
              </a:rPr>
              <a:t>Record the work </a:t>
            </a:r>
            <a:r>
              <a:rPr lang="en-US" dirty="0" smtClean="0"/>
              <a:t>in the </a:t>
            </a:r>
            <a:r>
              <a:rPr lang="en-US" dirty="0" err="1" smtClean="0"/>
              <a:t>blockchain</a:t>
            </a:r>
            <a:endParaRPr lang="en-US" dirty="0" smtClean="0"/>
          </a:p>
          <a:p>
            <a:pPr>
              <a:buClr>
                <a:schemeClr val="accent1"/>
              </a:buClr>
            </a:pPr>
            <a:r>
              <a:rPr lang="en-US" dirty="0" smtClean="0"/>
              <a:t>Rewarded fees</a:t>
            </a:r>
          </a:p>
          <a:p>
            <a:pPr lvl="1">
              <a:buClr>
                <a:schemeClr val="accent1"/>
              </a:buClr>
            </a:pPr>
            <a:r>
              <a:rPr lang="en-US" sz="1800" dirty="0" smtClean="0"/>
              <a:t>Earn BTCs for </a:t>
            </a:r>
            <a:r>
              <a:rPr lang="en-US" sz="1800" dirty="0"/>
              <a:t>successfully mined blocks (</a:t>
            </a:r>
            <a:r>
              <a:rPr lang="en-US" sz="1800" dirty="0" err="1"/>
              <a:t>coinbase</a:t>
            </a:r>
            <a:r>
              <a:rPr lang="en-US" sz="1800" dirty="0"/>
              <a:t> transactions)</a:t>
            </a:r>
          </a:p>
          <a:p>
            <a:pPr>
              <a:buClr>
                <a:schemeClr val="accent1"/>
              </a:buClr>
            </a:pPr>
            <a:r>
              <a:rPr lang="en-US" b="1" dirty="0" smtClean="0">
                <a:solidFill>
                  <a:srgbClr val="C00000"/>
                </a:solidFill>
              </a:rPr>
              <a:t>Proof </a:t>
            </a:r>
            <a:r>
              <a:rPr lang="en-US" b="1" dirty="0">
                <a:solidFill>
                  <a:srgbClr val="C00000"/>
                </a:solidFill>
              </a:rPr>
              <a:t>of work</a:t>
            </a:r>
          </a:p>
          <a:p>
            <a:endParaRPr lang="en-US" sz="2000" dirty="0" smtClean="0"/>
          </a:p>
        </p:txBody>
      </p:sp>
      <p:sp>
        <p:nvSpPr>
          <p:cNvPr id="5" name="Rectangle 4"/>
          <p:cNvSpPr/>
          <p:nvPr/>
        </p:nvSpPr>
        <p:spPr>
          <a:xfrm>
            <a:off x="628650" y="1268016"/>
            <a:ext cx="8262589"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The Job of miners</a:t>
            </a:r>
          </a:p>
        </p:txBody>
      </p:sp>
      <p:pic>
        <p:nvPicPr>
          <p:cNvPr id="24" name="Picture 18" descr="http://i.imgur.com/Kj1v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3047" y="1775732"/>
            <a:ext cx="982961" cy="17072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az630368.vo.msecnd.net/blog/2015/01/threat_icon-150x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1" y="4262328"/>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771" y="4269762"/>
            <a:ext cx="7306967" cy="369332"/>
          </a:xfrm>
          <a:prstGeom prst="rect">
            <a:avLst/>
          </a:prstGeom>
          <a:noFill/>
        </p:spPr>
        <p:txBody>
          <a:bodyPr wrap="square" rtlCol="0">
            <a:spAutoFit/>
          </a:bodyPr>
          <a:lstStyle/>
          <a:p>
            <a:r>
              <a:rPr lang="en-US" dirty="0"/>
              <a:t>50% </a:t>
            </a:r>
            <a:r>
              <a:rPr lang="en-US" dirty="0" smtClean="0"/>
              <a:t>attack?</a:t>
            </a:r>
            <a:endParaRPr lang="en-US" sz="2000" b="1" dirty="0">
              <a:solidFill>
                <a:srgbClr val="C00000"/>
              </a:solidFill>
            </a:endParaRPr>
          </a:p>
        </p:txBody>
      </p:sp>
      <p:pic>
        <p:nvPicPr>
          <p:cNvPr id="9" name="Picture 2" descr="https://az630368.vo.msecnd.net/blog/2015/01/threat_icon-150x15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77" y="4660392"/>
            <a:ext cx="339634" cy="3396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24047" y="4667826"/>
            <a:ext cx="8119953" cy="369332"/>
          </a:xfrm>
          <a:prstGeom prst="rect">
            <a:avLst/>
          </a:prstGeom>
          <a:noFill/>
        </p:spPr>
        <p:txBody>
          <a:bodyPr wrap="square" rtlCol="0">
            <a:spAutoFit/>
          </a:bodyPr>
          <a:lstStyle/>
          <a:p>
            <a:r>
              <a:rPr lang="en-US" dirty="0"/>
              <a:t>Resolved block does not need to be delivered immediately; Time sync issues</a:t>
            </a:r>
            <a:endParaRPr lang="en-US" b="1" dirty="0">
              <a:solidFill>
                <a:srgbClr val="C00000"/>
              </a:solidFill>
            </a:endParaRPr>
          </a:p>
        </p:txBody>
      </p:sp>
    </p:spTree>
    <p:extLst>
      <p:ext uri="{BB962C8B-B14F-4D97-AF65-F5344CB8AC3E}">
        <p14:creationId xmlns:p14="http://schemas.microsoft.com/office/powerpoint/2010/main" val="2454078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629150"/>
            <a:ext cx="2971800" cy="436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3800" y="-3"/>
            <a:ext cx="2870200" cy="5159508"/>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nvCxnSpPr>
        <p:spPr>
          <a:xfrm>
            <a:off x="2266083" y="1873998"/>
            <a:ext cx="7816" cy="2833039"/>
          </a:xfrm>
          <a:prstGeom prst="line">
            <a:avLst/>
          </a:prstGeom>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normAutofit/>
          </a:bodyPr>
          <a:lstStyle/>
          <a:p>
            <a:r>
              <a:rPr lang="en-US" dirty="0"/>
              <a:t>Bitcoin Overview</a:t>
            </a:r>
            <a:br>
              <a:rPr lang="en-US" dirty="0"/>
            </a:br>
            <a:r>
              <a:rPr lang="en-US" dirty="0" err="1" smtClean="0"/>
              <a:t>Blockchain</a:t>
            </a:r>
            <a:endParaRPr lang="en-US" dirty="0"/>
          </a:p>
        </p:txBody>
      </p:sp>
      <p:sp>
        <p:nvSpPr>
          <p:cNvPr id="5" name="Rectangle 4"/>
          <p:cNvSpPr/>
          <p:nvPr/>
        </p:nvSpPr>
        <p:spPr>
          <a:xfrm>
            <a:off x="628650" y="1268016"/>
            <a:ext cx="7886701"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t>Simplified Block Structure</a:t>
            </a:r>
            <a:endParaRPr lang="en-US" sz="2100" dirty="0"/>
          </a:p>
        </p:txBody>
      </p:sp>
      <p:grpSp>
        <p:nvGrpSpPr>
          <p:cNvPr id="6" name="Group 2"/>
          <p:cNvGrpSpPr/>
          <p:nvPr/>
        </p:nvGrpSpPr>
        <p:grpSpPr>
          <a:xfrm>
            <a:off x="625913" y="1468313"/>
            <a:ext cx="949730" cy="1273739"/>
            <a:chOff x="4479899" y="1356548"/>
            <a:chExt cx="3707854" cy="3240493"/>
          </a:xfrm>
        </p:grpSpPr>
        <p:pic>
          <p:nvPicPr>
            <p:cNvPr id="7" name="Picture 14" descr="http://cdn.marketplaceimages.windowsphone.com/v8/images/d8d6dda9-95fd-435e-ba44-199e9dca5442?imageType=ws_icon_lar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899" y="2703600"/>
              <a:ext cx="2453548" cy="1893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cdn.marketplaceimages.windowsphone.com/v8/images/d8d6dda9-95fd-435e-ba44-199e9dca5442?imageType=ws_icon_large"/>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384158" y="2498338"/>
              <a:ext cx="1803595" cy="2017455"/>
            </a:xfrm>
            <a:prstGeom prst="rect">
              <a:avLst/>
            </a:prstGeom>
            <a:noFill/>
            <a:scene3d>
              <a:camera prst="orthographicFront">
                <a:rot lat="20099996" lon="3599971"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12" descr="http://cdn.marketplaceimages.windowsphone.com/v8/images/d8d6dda9-95fd-435e-ba44-199e9dca5442?imageType=ws_icon_large"/>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853402" y="1356548"/>
              <a:ext cx="2514538" cy="2455538"/>
            </a:xfrm>
            <a:prstGeom prst="rect">
              <a:avLst/>
            </a:prstGeom>
            <a:noFill/>
            <a:scene3d>
              <a:camera prst="orthographicFront">
                <a:rot lat="4390523" lon="18162367" rev="18199584"/>
              </a:camera>
              <a:lightRig rig="threePt" dir="t"/>
            </a:scene3d>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678506" y="3926125"/>
            <a:ext cx="1190786" cy="467503"/>
            <a:chOff x="1167063" y="2147888"/>
            <a:chExt cx="3898232" cy="1088607"/>
          </a:xfrm>
        </p:grpSpPr>
        <p:sp>
          <p:nvSpPr>
            <p:cNvPr id="12" name="Rectangle 11"/>
            <p:cNvSpPr/>
            <p:nvPr/>
          </p:nvSpPr>
          <p:spPr>
            <a:xfrm>
              <a:off x="1167063" y="2147888"/>
              <a:ext cx="3898232" cy="1088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1310122" y="2250431"/>
              <a:ext cx="3448146" cy="645008"/>
            </a:xfrm>
            <a:prstGeom prst="rect">
              <a:avLst/>
            </a:prstGeom>
            <a:noFill/>
          </p:spPr>
          <p:txBody>
            <a:bodyPr wrap="square" rtlCol="0">
              <a:spAutoFit/>
            </a:bodyPr>
            <a:lstStyle/>
            <a:p>
              <a:r>
                <a:rPr lang="en-US" sz="1200" dirty="0" smtClean="0">
                  <a:solidFill>
                    <a:schemeClr val="bg1"/>
                  </a:solidFill>
                </a:rPr>
                <a:t>Block 1432</a:t>
              </a:r>
              <a:endParaRPr lang="en-US" sz="1200" dirty="0">
                <a:solidFill>
                  <a:schemeClr val="bg1"/>
                </a:solidFill>
              </a:endParaRPr>
            </a:p>
          </p:txBody>
        </p:sp>
      </p:grpSp>
      <p:grpSp>
        <p:nvGrpSpPr>
          <p:cNvPr id="19" name="Group 18"/>
          <p:cNvGrpSpPr/>
          <p:nvPr/>
        </p:nvGrpSpPr>
        <p:grpSpPr>
          <a:xfrm>
            <a:off x="1678506" y="3242601"/>
            <a:ext cx="1190786" cy="467503"/>
            <a:chOff x="1167063" y="2147888"/>
            <a:chExt cx="3898232" cy="1088607"/>
          </a:xfrm>
        </p:grpSpPr>
        <p:sp>
          <p:nvSpPr>
            <p:cNvPr id="20" name="Rectangle 19"/>
            <p:cNvSpPr/>
            <p:nvPr/>
          </p:nvSpPr>
          <p:spPr>
            <a:xfrm>
              <a:off x="1167063" y="2147888"/>
              <a:ext cx="3898232" cy="1088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1310122" y="2250431"/>
              <a:ext cx="3448146" cy="645008"/>
            </a:xfrm>
            <a:prstGeom prst="rect">
              <a:avLst/>
            </a:prstGeom>
            <a:noFill/>
          </p:spPr>
          <p:txBody>
            <a:bodyPr wrap="square" rtlCol="0">
              <a:spAutoFit/>
            </a:bodyPr>
            <a:lstStyle/>
            <a:p>
              <a:r>
                <a:rPr lang="en-US" sz="1200" dirty="0" smtClean="0">
                  <a:solidFill>
                    <a:schemeClr val="bg1"/>
                  </a:solidFill>
                </a:rPr>
                <a:t>Block 1433</a:t>
              </a:r>
              <a:endParaRPr lang="en-US" sz="1200" dirty="0">
                <a:solidFill>
                  <a:schemeClr val="bg1"/>
                </a:solidFill>
              </a:endParaRPr>
            </a:p>
          </p:txBody>
        </p:sp>
      </p:grpSp>
      <p:grpSp>
        <p:nvGrpSpPr>
          <p:cNvPr id="22" name="Group 21"/>
          <p:cNvGrpSpPr/>
          <p:nvPr/>
        </p:nvGrpSpPr>
        <p:grpSpPr>
          <a:xfrm>
            <a:off x="1684346" y="2559078"/>
            <a:ext cx="1190786" cy="467503"/>
            <a:chOff x="1167063" y="2147888"/>
            <a:chExt cx="3898232" cy="1088607"/>
          </a:xfrm>
        </p:grpSpPr>
        <p:sp>
          <p:nvSpPr>
            <p:cNvPr id="23" name="Rectangle 22"/>
            <p:cNvSpPr/>
            <p:nvPr/>
          </p:nvSpPr>
          <p:spPr>
            <a:xfrm>
              <a:off x="1167063" y="2147888"/>
              <a:ext cx="3898232" cy="1088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310122" y="2250431"/>
              <a:ext cx="3448146" cy="645008"/>
            </a:xfrm>
            <a:prstGeom prst="rect">
              <a:avLst/>
            </a:prstGeom>
            <a:noFill/>
          </p:spPr>
          <p:txBody>
            <a:bodyPr wrap="square" rtlCol="0">
              <a:spAutoFit/>
            </a:bodyPr>
            <a:lstStyle/>
            <a:p>
              <a:r>
                <a:rPr lang="en-US" sz="1200" dirty="0" smtClean="0">
                  <a:solidFill>
                    <a:schemeClr val="bg1"/>
                  </a:solidFill>
                </a:rPr>
                <a:t>Block 1434</a:t>
              </a:r>
              <a:endParaRPr lang="en-US" sz="1200" dirty="0">
                <a:solidFill>
                  <a:schemeClr val="bg1"/>
                </a:solidFill>
              </a:endParaRPr>
            </a:p>
          </p:txBody>
        </p:sp>
      </p:grpSp>
      <p:grpSp>
        <p:nvGrpSpPr>
          <p:cNvPr id="26" name="Group 25"/>
          <p:cNvGrpSpPr/>
          <p:nvPr/>
        </p:nvGrpSpPr>
        <p:grpSpPr>
          <a:xfrm>
            <a:off x="1684346" y="1875555"/>
            <a:ext cx="1190786" cy="467503"/>
            <a:chOff x="1167063" y="2147888"/>
            <a:chExt cx="3898232" cy="1088607"/>
          </a:xfrm>
        </p:grpSpPr>
        <p:sp>
          <p:nvSpPr>
            <p:cNvPr id="27" name="Rectangle 26"/>
            <p:cNvSpPr/>
            <p:nvPr/>
          </p:nvSpPr>
          <p:spPr>
            <a:xfrm>
              <a:off x="1167063" y="2147888"/>
              <a:ext cx="3898232" cy="1088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p:cNvSpPr txBox="1"/>
            <p:nvPr/>
          </p:nvSpPr>
          <p:spPr>
            <a:xfrm>
              <a:off x="1361289" y="2305024"/>
              <a:ext cx="3448146" cy="645008"/>
            </a:xfrm>
            <a:prstGeom prst="rect">
              <a:avLst/>
            </a:prstGeom>
            <a:noFill/>
          </p:spPr>
          <p:txBody>
            <a:bodyPr wrap="square" rtlCol="0">
              <a:spAutoFit/>
            </a:bodyPr>
            <a:lstStyle/>
            <a:p>
              <a:r>
                <a:rPr lang="en-US" sz="1200" dirty="0" smtClean="0">
                  <a:solidFill>
                    <a:schemeClr val="bg1"/>
                  </a:solidFill>
                </a:rPr>
                <a:t>Block 1435</a:t>
              </a:r>
              <a:endParaRPr lang="en-US" sz="1200" dirty="0">
                <a:solidFill>
                  <a:schemeClr val="bg1"/>
                </a:solidFill>
              </a:endParaRPr>
            </a:p>
          </p:txBody>
        </p:sp>
      </p:grpSp>
      <p:sp>
        <p:nvSpPr>
          <p:cNvPr id="30" name="TextBox 29"/>
          <p:cNvSpPr txBox="1"/>
          <p:nvPr/>
        </p:nvSpPr>
        <p:spPr>
          <a:xfrm>
            <a:off x="2022067" y="4363819"/>
            <a:ext cx="503664" cy="646331"/>
          </a:xfrm>
          <a:prstGeom prst="rect">
            <a:avLst/>
          </a:prstGeom>
          <a:noFill/>
        </p:spPr>
        <p:txBody>
          <a:bodyPr wrap="none" rtlCol="0">
            <a:spAutoFit/>
          </a:bodyPr>
          <a:lstStyle/>
          <a:p>
            <a:r>
              <a:rPr lang="en-US" sz="3600" dirty="0" smtClean="0"/>
              <a:t>…</a:t>
            </a:r>
            <a:endParaRPr lang="pt-BR" sz="3600" dirty="0"/>
          </a:p>
        </p:txBody>
      </p:sp>
      <p:grpSp>
        <p:nvGrpSpPr>
          <p:cNvPr id="31" name="Group 30"/>
          <p:cNvGrpSpPr/>
          <p:nvPr/>
        </p:nvGrpSpPr>
        <p:grpSpPr>
          <a:xfrm>
            <a:off x="4450988" y="2083167"/>
            <a:ext cx="2407009" cy="277083"/>
            <a:chOff x="1167063" y="2147888"/>
            <a:chExt cx="3898232" cy="1088607"/>
          </a:xfrm>
        </p:grpSpPr>
        <p:sp>
          <p:nvSpPr>
            <p:cNvPr id="32" name="Rectangle 31"/>
            <p:cNvSpPr/>
            <p:nvPr/>
          </p:nvSpPr>
          <p:spPr>
            <a:xfrm>
              <a:off x="1167063" y="2147888"/>
              <a:ext cx="3898232" cy="10886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33" name="TextBox 32"/>
            <p:cNvSpPr txBox="1"/>
            <p:nvPr/>
          </p:nvSpPr>
          <p:spPr>
            <a:xfrm>
              <a:off x="1392103" y="2199300"/>
              <a:ext cx="3448146" cy="949248"/>
            </a:xfrm>
            <a:prstGeom prst="rect">
              <a:avLst/>
            </a:prstGeom>
            <a:noFill/>
          </p:spPr>
          <p:txBody>
            <a:bodyPr wrap="square" rtlCol="0" anchor="ctr" anchorCtr="0">
              <a:spAutoFit/>
            </a:bodyPr>
            <a:lstStyle/>
            <a:p>
              <a:pPr algn="ctr"/>
              <a:r>
                <a:rPr lang="en-US" sz="1500" dirty="0" smtClean="0">
                  <a:solidFill>
                    <a:schemeClr val="accent1"/>
                  </a:solidFill>
                </a:rPr>
                <a:t>Version Info</a:t>
              </a:r>
              <a:endParaRPr lang="en-US" sz="1500" dirty="0">
                <a:solidFill>
                  <a:schemeClr val="accent1"/>
                </a:solidFill>
              </a:endParaRPr>
            </a:p>
          </p:txBody>
        </p:sp>
      </p:grpSp>
      <p:grpSp>
        <p:nvGrpSpPr>
          <p:cNvPr id="44" name="Group 43"/>
          <p:cNvGrpSpPr/>
          <p:nvPr/>
        </p:nvGrpSpPr>
        <p:grpSpPr>
          <a:xfrm>
            <a:off x="4466125" y="3966163"/>
            <a:ext cx="2391872" cy="676179"/>
            <a:chOff x="1167063" y="2147888"/>
            <a:chExt cx="3898232" cy="1088607"/>
          </a:xfrm>
        </p:grpSpPr>
        <p:sp>
          <p:nvSpPr>
            <p:cNvPr id="45" name="Rectangle 44"/>
            <p:cNvSpPr/>
            <p:nvPr/>
          </p:nvSpPr>
          <p:spPr>
            <a:xfrm>
              <a:off x="1167063" y="2147888"/>
              <a:ext cx="3898232" cy="108860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6" name="TextBox 45"/>
            <p:cNvSpPr txBox="1"/>
            <p:nvPr/>
          </p:nvSpPr>
          <p:spPr>
            <a:xfrm>
              <a:off x="1427095" y="2391771"/>
              <a:ext cx="3448146" cy="405532"/>
            </a:xfrm>
            <a:prstGeom prst="rect">
              <a:avLst/>
            </a:prstGeom>
            <a:noFill/>
          </p:spPr>
          <p:txBody>
            <a:bodyPr wrap="square" rtlCol="0">
              <a:spAutoFit/>
            </a:bodyPr>
            <a:lstStyle/>
            <a:p>
              <a:pPr algn="ctr"/>
              <a:r>
                <a:rPr lang="en-US" sz="1500" dirty="0" smtClean="0">
                  <a:solidFill>
                    <a:schemeClr val="bg1">
                      <a:lumMod val="65000"/>
                    </a:schemeClr>
                  </a:solidFill>
                </a:rPr>
                <a:t>Transaction id list</a:t>
              </a:r>
              <a:endParaRPr lang="en-US" sz="1500" dirty="0">
                <a:solidFill>
                  <a:schemeClr val="bg1">
                    <a:lumMod val="65000"/>
                  </a:schemeClr>
                </a:solidFill>
              </a:endParaRPr>
            </a:p>
          </p:txBody>
        </p:sp>
      </p:grpSp>
      <p:grpSp>
        <p:nvGrpSpPr>
          <p:cNvPr id="47" name="Group 46"/>
          <p:cNvGrpSpPr/>
          <p:nvPr/>
        </p:nvGrpSpPr>
        <p:grpSpPr>
          <a:xfrm>
            <a:off x="4450988" y="2418887"/>
            <a:ext cx="2407009" cy="323165"/>
            <a:chOff x="1167063" y="2039099"/>
            <a:chExt cx="3898232" cy="1269655"/>
          </a:xfrm>
        </p:grpSpPr>
        <p:sp>
          <p:nvSpPr>
            <p:cNvPr id="48" name="Rectangle 47"/>
            <p:cNvSpPr/>
            <p:nvPr/>
          </p:nvSpPr>
          <p:spPr>
            <a:xfrm>
              <a:off x="1167063" y="2147888"/>
              <a:ext cx="3898232" cy="108860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49" name="TextBox 48"/>
            <p:cNvSpPr txBox="1"/>
            <p:nvPr/>
          </p:nvSpPr>
          <p:spPr>
            <a:xfrm>
              <a:off x="1392104" y="2039099"/>
              <a:ext cx="3448146" cy="1269655"/>
            </a:xfrm>
            <a:prstGeom prst="rect">
              <a:avLst/>
            </a:prstGeom>
            <a:noFill/>
          </p:spPr>
          <p:txBody>
            <a:bodyPr wrap="square" rtlCol="0" anchor="ctr" anchorCtr="0">
              <a:spAutoFit/>
            </a:bodyPr>
            <a:lstStyle/>
            <a:p>
              <a:pPr algn="ctr"/>
              <a:r>
                <a:rPr lang="en-US" sz="1500" dirty="0" smtClean="0">
                  <a:solidFill>
                    <a:schemeClr val="accent1"/>
                  </a:solidFill>
                </a:rPr>
                <a:t>Nonce</a:t>
              </a:r>
              <a:endParaRPr lang="en-US" sz="1500" dirty="0">
                <a:solidFill>
                  <a:schemeClr val="accent1"/>
                </a:solidFill>
              </a:endParaRPr>
            </a:p>
          </p:txBody>
        </p:sp>
      </p:grpSp>
      <p:grpSp>
        <p:nvGrpSpPr>
          <p:cNvPr id="50" name="Group 49"/>
          <p:cNvGrpSpPr/>
          <p:nvPr/>
        </p:nvGrpSpPr>
        <p:grpSpPr>
          <a:xfrm>
            <a:off x="4450988" y="2804602"/>
            <a:ext cx="2407009" cy="323165"/>
            <a:chOff x="1167063" y="2039099"/>
            <a:chExt cx="3898232" cy="1269655"/>
          </a:xfrm>
        </p:grpSpPr>
        <p:sp>
          <p:nvSpPr>
            <p:cNvPr id="51" name="Rectangle 50"/>
            <p:cNvSpPr/>
            <p:nvPr/>
          </p:nvSpPr>
          <p:spPr>
            <a:xfrm>
              <a:off x="1167063" y="2147888"/>
              <a:ext cx="3898232" cy="10886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2" name="TextBox 51"/>
            <p:cNvSpPr txBox="1"/>
            <p:nvPr/>
          </p:nvSpPr>
          <p:spPr>
            <a:xfrm>
              <a:off x="1392104" y="2039099"/>
              <a:ext cx="3448146" cy="1269655"/>
            </a:xfrm>
            <a:prstGeom prst="rect">
              <a:avLst/>
            </a:prstGeom>
            <a:noFill/>
          </p:spPr>
          <p:txBody>
            <a:bodyPr wrap="square" rtlCol="0" anchor="ctr" anchorCtr="0">
              <a:spAutoFit/>
            </a:bodyPr>
            <a:lstStyle/>
            <a:p>
              <a:pPr algn="ctr"/>
              <a:r>
                <a:rPr lang="en-US" sz="1500" dirty="0" smtClean="0">
                  <a:solidFill>
                    <a:schemeClr val="accent1"/>
                  </a:solidFill>
                </a:rPr>
                <a:t>Previous Block Hash</a:t>
              </a:r>
              <a:endParaRPr lang="en-US" sz="1500" dirty="0">
                <a:solidFill>
                  <a:schemeClr val="accent1"/>
                </a:solidFill>
              </a:endParaRPr>
            </a:p>
          </p:txBody>
        </p:sp>
      </p:grpSp>
      <p:grpSp>
        <p:nvGrpSpPr>
          <p:cNvPr id="53" name="Group 52"/>
          <p:cNvGrpSpPr/>
          <p:nvPr/>
        </p:nvGrpSpPr>
        <p:grpSpPr>
          <a:xfrm>
            <a:off x="4450988" y="3164099"/>
            <a:ext cx="2407009" cy="323165"/>
            <a:chOff x="1167063" y="2039099"/>
            <a:chExt cx="3898232" cy="1269655"/>
          </a:xfrm>
        </p:grpSpPr>
        <p:sp>
          <p:nvSpPr>
            <p:cNvPr id="54" name="Rectangle 53"/>
            <p:cNvSpPr/>
            <p:nvPr/>
          </p:nvSpPr>
          <p:spPr>
            <a:xfrm>
              <a:off x="1167063" y="2147888"/>
              <a:ext cx="3898232" cy="10886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5" name="TextBox 54"/>
            <p:cNvSpPr txBox="1"/>
            <p:nvPr/>
          </p:nvSpPr>
          <p:spPr>
            <a:xfrm>
              <a:off x="1392104" y="2039099"/>
              <a:ext cx="3448146" cy="1269655"/>
            </a:xfrm>
            <a:prstGeom prst="rect">
              <a:avLst/>
            </a:prstGeom>
            <a:noFill/>
          </p:spPr>
          <p:txBody>
            <a:bodyPr wrap="square" rtlCol="0" anchor="ctr" anchorCtr="0">
              <a:spAutoFit/>
            </a:bodyPr>
            <a:lstStyle/>
            <a:p>
              <a:pPr algn="ctr"/>
              <a:r>
                <a:rPr lang="en-US" sz="1500" dirty="0" smtClean="0">
                  <a:solidFill>
                    <a:schemeClr val="accent1"/>
                  </a:solidFill>
                </a:rPr>
                <a:t>Timestamp</a:t>
              </a:r>
              <a:endParaRPr lang="en-US" sz="1500" dirty="0">
                <a:solidFill>
                  <a:schemeClr val="accent1"/>
                </a:solidFill>
              </a:endParaRPr>
            </a:p>
          </p:txBody>
        </p:sp>
      </p:grpSp>
      <p:grpSp>
        <p:nvGrpSpPr>
          <p:cNvPr id="57" name="Group 56"/>
          <p:cNvGrpSpPr/>
          <p:nvPr/>
        </p:nvGrpSpPr>
        <p:grpSpPr>
          <a:xfrm>
            <a:off x="4450988" y="3551286"/>
            <a:ext cx="2407009" cy="323165"/>
            <a:chOff x="1167063" y="2039099"/>
            <a:chExt cx="3898232" cy="1269655"/>
          </a:xfrm>
        </p:grpSpPr>
        <p:sp>
          <p:nvSpPr>
            <p:cNvPr id="58" name="Rectangle 57"/>
            <p:cNvSpPr/>
            <p:nvPr/>
          </p:nvSpPr>
          <p:spPr>
            <a:xfrm>
              <a:off x="1167063" y="2147888"/>
              <a:ext cx="3898232" cy="108860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59" name="TextBox 58"/>
            <p:cNvSpPr txBox="1"/>
            <p:nvPr/>
          </p:nvSpPr>
          <p:spPr>
            <a:xfrm>
              <a:off x="1392104" y="2039099"/>
              <a:ext cx="3448146" cy="1269655"/>
            </a:xfrm>
            <a:prstGeom prst="rect">
              <a:avLst/>
            </a:prstGeom>
            <a:noFill/>
          </p:spPr>
          <p:txBody>
            <a:bodyPr wrap="square" rtlCol="0" anchor="ctr" anchorCtr="0">
              <a:spAutoFit/>
            </a:bodyPr>
            <a:lstStyle/>
            <a:p>
              <a:pPr algn="ctr"/>
              <a:r>
                <a:rPr lang="en-US" sz="1500" dirty="0" err="1" smtClean="0">
                  <a:solidFill>
                    <a:schemeClr val="accent1"/>
                  </a:solidFill>
                </a:rPr>
                <a:t>Merkle</a:t>
              </a:r>
              <a:r>
                <a:rPr lang="en-US" sz="1500" dirty="0" smtClean="0">
                  <a:solidFill>
                    <a:schemeClr val="accent1"/>
                  </a:solidFill>
                </a:rPr>
                <a:t> tree hash</a:t>
              </a:r>
              <a:endParaRPr lang="en-US" sz="1500" dirty="0">
                <a:solidFill>
                  <a:schemeClr val="accent1"/>
                </a:solidFill>
              </a:endParaRPr>
            </a:p>
          </p:txBody>
        </p:sp>
      </p:grpSp>
      <p:cxnSp>
        <p:nvCxnSpPr>
          <p:cNvPr id="61" name="Straight Connector 60"/>
          <p:cNvCxnSpPr/>
          <p:nvPr/>
        </p:nvCxnSpPr>
        <p:spPr>
          <a:xfrm flipV="1">
            <a:off x="2887225" y="2067342"/>
            <a:ext cx="1509423" cy="1175259"/>
          </a:xfrm>
          <a:prstGeom prst="line">
            <a:avLst/>
          </a:prstGeom>
          <a:ln>
            <a:solidFill>
              <a:schemeClr val="tx1">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895229" y="3695182"/>
            <a:ext cx="1473571" cy="927462"/>
          </a:xfrm>
          <a:prstGeom prst="line">
            <a:avLst/>
          </a:prstGeom>
          <a:ln>
            <a:solidFill>
              <a:schemeClr val="tx1">
                <a:lumMod val="85000"/>
                <a:lumOff val="1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4" name="Curved Right Arrow 63"/>
          <p:cNvSpPr/>
          <p:nvPr/>
        </p:nvSpPr>
        <p:spPr>
          <a:xfrm>
            <a:off x="4130925" y="3695182"/>
            <a:ext cx="265723" cy="798926"/>
          </a:xfrm>
          <a:prstGeom prst="curvedRightArrow">
            <a:avLst>
              <a:gd name="adj1" fmla="val 25000"/>
              <a:gd name="adj2" fmla="val 76682"/>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a:solidFill>
                <a:schemeClr val="tx1"/>
              </a:solidFill>
            </a:endParaRPr>
          </a:p>
        </p:txBody>
      </p:sp>
      <p:sp>
        <p:nvSpPr>
          <p:cNvPr id="66" name="TextBox 65"/>
          <p:cNvSpPr txBox="1"/>
          <p:nvPr/>
        </p:nvSpPr>
        <p:spPr>
          <a:xfrm>
            <a:off x="4962218" y="1706561"/>
            <a:ext cx="1426994" cy="369332"/>
          </a:xfrm>
          <a:prstGeom prst="rect">
            <a:avLst/>
          </a:prstGeom>
          <a:noFill/>
        </p:spPr>
        <p:txBody>
          <a:bodyPr wrap="none" rtlCol="0">
            <a:spAutoFit/>
          </a:bodyPr>
          <a:lstStyle/>
          <a:p>
            <a:r>
              <a:rPr lang="en-US" dirty="0" smtClean="0">
                <a:solidFill>
                  <a:schemeClr val="accent1"/>
                </a:solidFill>
              </a:rPr>
              <a:t>Block Header</a:t>
            </a:r>
            <a:endParaRPr lang="pt-BR" dirty="0">
              <a:solidFill>
                <a:schemeClr val="accent1"/>
              </a:solidFill>
            </a:endParaRPr>
          </a:p>
        </p:txBody>
      </p:sp>
      <p:sp>
        <p:nvSpPr>
          <p:cNvPr id="65" name="Isosceles Triangle 64"/>
          <p:cNvSpPr/>
          <p:nvPr/>
        </p:nvSpPr>
        <p:spPr>
          <a:xfrm rot="10800000">
            <a:off x="6324600" y="-1"/>
            <a:ext cx="950042" cy="866775"/>
          </a:xfrm>
          <a:prstGeom prst="triangle">
            <a:avLst>
              <a:gd name="adj" fmla="val 54301"/>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grpSp>
        <p:nvGrpSpPr>
          <p:cNvPr id="67" name="Logo"/>
          <p:cNvGrpSpPr>
            <a:grpSpLocks noChangeAspect="1"/>
          </p:cNvGrpSpPr>
          <p:nvPr/>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68" name="Freeform 67"/>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9" name="Freeform 68"/>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0" name="Freeform 69"/>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1" name="Freeform 70"/>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2" name="Freeform 71"/>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3" name="Freeform 72"/>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4" name="Freeform 73"/>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5" name="Rectangle 74"/>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76" name="Freeform 75"/>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7" name="Freeform 76"/>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8" name="Freeform 77"/>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79" name="Freeform 78"/>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0" name="Freeform 79"/>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1" name="Freeform 80"/>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12289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22" presetClass="entr" presetSubtype="8"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22" presetClass="entr" presetSubtype="8"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par>
                                <p:cTn id="18" presetID="22" presetClass="entr" presetSubtype="8"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par>
                                <p:cTn id="21" presetID="2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par>
                                <p:cTn id="24" presetID="22" presetClass="entr" presetSubtype="8"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par>
                                <p:cTn id="27" presetID="22" presetClass="entr" presetSubtype="8"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up)">
                                      <p:cBhvr>
                                        <p:cTn id="32" dur="500"/>
                                        <p:tgtEl>
                                          <p:spTgt spid="6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inbuzz.com/wp-content/uploads/2015/03/bitcoin-logo-pl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842" y="1329387"/>
            <a:ext cx="2192958" cy="2192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vert="horz" lIns="91440" tIns="45720" rIns="91440" bIns="45720" rtlCol="0" anchor="ctr">
            <a:normAutofit/>
          </a:bodyPr>
          <a:lstStyle/>
          <a:p>
            <a:r>
              <a:rPr lang="en-US" dirty="0" smtClean="0"/>
              <a:t> Bitcoin </a:t>
            </a:r>
            <a:r>
              <a:rPr lang="en-US" dirty="0"/>
              <a:t>Technology is Game </a:t>
            </a:r>
            <a:r>
              <a:rPr lang="en-US" dirty="0" smtClean="0"/>
              <a:t>Changer</a:t>
            </a:r>
            <a:endParaRPr lang="en-US" dirty="0"/>
          </a:p>
        </p:txBody>
      </p:sp>
      <p:pic>
        <p:nvPicPr>
          <p:cNvPr id="3074" name="Picture 2" descr="http://sdg.csail.mit.edu/images/projects/poir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8653">
            <a:off x="5256088" y="709024"/>
            <a:ext cx="3750386" cy="375038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98501" y="1104361"/>
            <a:ext cx="8191499" cy="3527869"/>
          </a:xfrm>
        </p:spPr>
        <p:txBody>
          <a:bodyPr>
            <a:normAutofit/>
          </a:bodyPr>
          <a:lstStyle/>
          <a:p>
            <a:pPr>
              <a:buClr>
                <a:schemeClr val="accent1"/>
              </a:buClr>
            </a:pPr>
            <a:r>
              <a:rPr lang="en-US" dirty="0" smtClean="0"/>
              <a:t>Bitcoin != bitcoin</a:t>
            </a:r>
            <a:r>
              <a:rPr lang="en-US" dirty="0"/>
              <a:t>	</a:t>
            </a:r>
            <a:endParaRPr lang="en-US" dirty="0" smtClean="0"/>
          </a:p>
          <a:p>
            <a:pPr>
              <a:buClr>
                <a:schemeClr val="accent1"/>
              </a:buClr>
            </a:pPr>
            <a:r>
              <a:rPr lang="en-US" dirty="0" smtClean="0"/>
              <a:t>Decentralized != distributed</a:t>
            </a:r>
          </a:p>
          <a:p>
            <a:pPr lvl="1">
              <a:buClr>
                <a:schemeClr val="accent1"/>
              </a:buClr>
            </a:pPr>
            <a:r>
              <a:rPr lang="en-US" dirty="0" smtClean="0"/>
              <a:t>Censorship Resistant</a:t>
            </a:r>
            <a:endParaRPr lang="en-US" dirty="0"/>
          </a:p>
          <a:p>
            <a:pPr>
              <a:buClr>
                <a:schemeClr val="accent1"/>
              </a:buClr>
            </a:pPr>
            <a:r>
              <a:rPr lang="en-US" dirty="0" smtClean="0"/>
              <a:t>Permission-less</a:t>
            </a:r>
            <a:endParaRPr lang="en-US" dirty="0"/>
          </a:p>
          <a:p>
            <a:pPr>
              <a:buClr>
                <a:schemeClr val="accent1"/>
              </a:buClr>
            </a:pPr>
            <a:r>
              <a:rPr lang="en-US" dirty="0" smtClean="0"/>
              <a:t>Public transactions</a:t>
            </a:r>
            <a:endParaRPr lang="en-US" dirty="0"/>
          </a:p>
          <a:p>
            <a:pPr>
              <a:buClr>
                <a:schemeClr val="accent1"/>
              </a:buClr>
            </a:pPr>
            <a:r>
              <a:rPr lang="en-US" dirty="0" smtClean="0"/>
              <a:t>Immutable </a:t>
            </a:r>
            <a:r>
              <a:rPr lang="en-US" dirty="0"/>
              <a:t>record</a:t>
            </a:r>
          </a:p>
          <a:p>
            <a:pPr>
              <a:buClr>
                <a:schemeClr val="accent1"/>
              </a:buClr>
            </a:pPr>
            <a:r>
              <a:rPr lang="en-US" dirty="0" smtClean="0"/>
              <a:t>Standardize way to talk money</a:t>
            </a:r>
            <a:endParaRPr lang="en-US" dirty="0"/>
          </a:p>
          <a:p>
            <a:pPr>
              <a:buClr>
                <a:schemeClr val="accent1"/>
              </a:buClr>
            </a:pPr>
            <a:r>
              <a:rPr lang="en-US" dirty="0" smtClean="0"/>
              <a:t>Programmable money (for BTC)</a:t>
            </a:r>
            <a:endParaRPr lang="en-US" dirty="0"/>
          </a:p>
          <a:p>
            <a:endParaRPr lang="en-US" dirty="0"/>
          </a:p>
        </p:txBody>
      </p:sp>
    </p:spTree>
    <p:extLst>
      <p:ext uri="{BB962C8B-B14F-4D97-AF65-F5344CB8AC3E}">
        <p14:creationId xmlns:p14="http://schemas.microsoft.com/office/powerpoint/2010/main" val="172366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wdsu.com/image/view/-/20188856/highRes/1/-/y8g3rtz/-/Lottery-balls-on-white.jpg"/>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21562" b="2066"/>
          <a:stretch/>
        </p:blipFill>
        <p:spPr bwMode="auto">
          <a:xfrm>
            <a:off x="4959400" y="393034"/>
            <a:ext cx="4184600" cy="39200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Proof of Work</a:t>
            </a:r>
            <a:br>
              <a:rPr lang="en-US" dirty="0" smtClean="0"/>
            </a:br>
            <a:r>
              <a:rPr lang="en-US" dirty="0" smtClean="0"/>
              <a:t>Like a Lottery or a Game of </a:t>
            </a:r>
            <a:r>
              <a:rPr lang="en-US" dirty="0" err="1" smtClean="0"/>
              <a:t>Sodoku</a:t>
            </a:r>
            <a:endParaRPr lang="en-US" dirty="0"/>
          </a:p>
        </p:txBody>
      </p:sp>
      <p:sp>
        <p:nvSpPr>
          <p:cNvPr id="5" name="Content Placeholder 2"/>
          <p:cNvSpPr>
            <a:spLocks noGrp="1"/>
          </p:cNvSpPr>
          <p:nvPr>
            <p:ph idx="1"/>
          </p:nvPr>
        </p:nvSpPr>
        <p:spPr>
          <a:xfrm>
            <a:off x="457200" y="2856254"/>
            <a:ext cx="6472989" cy="1456872"/>
          </a:xfrm>
        </p:spPr>
        <p:txBody>
          <a:bodyPr>
            <a:noAutofit/>
          </a:bodyPr>
          <a:lstStyle/>
          <a:p>
            <a:r>
              <a:rPr lang="en-US" sz="2400" dirty="0" smtClean="0"/>
              <a:t>A </a:t>
            </a:r>
            <a:r>
              <a:rPr lang="en-US" sz="2400" b="1" dirty="0" smtClean="0">
                <a:solidFill>
                  <a:srgbClr val="C00000"/>
                </a:solidFill>
              </a:rPr>
              <a:t>hard to solve </a:t>
            </a:r>
            <a:r>
              <a:rPr lang="en-US" sz="2400" dirty="0" smtClean="0"/>
              <a:t>problem</a:t>
            </a:r>
          </a:p>
          <a:p>
            <a:r>
              <a:rPr lang="en-US" sz="2400" dirty="0" smtClean="0"/>
              <a:t>But </a:t>
            </a:r>
            <a:r>
              <a:rPr lang="en-US" sz="2400" b="1" dirty="0" smtClean="0">
                <a:solidFill>
                  <a:srgbClr val="C00000"/>
                </a:solidFill>
              </a:rPr>
              <a:t>easy to verify </a:t>
            </a:r>
            <a:r>
              <a:rPr lang="en-US" sz="2400" dirty="0" smtClean="0"/>
              <a:t>the result!</a:t>
            </a:r>
          </a:p>
          <a:p>
            <a:r>
              <a:rPr lang="en-US" sz="2400" b="1" dirty="0" smtClean="0">
                <a:solidFill>
                  <a:srgbClr val="C00000"/>
                </a:solidFill>
              </a:rPr>
              <a:t>Keeps the generation of new bitcoins constant!</a:t>
            </a:r>
            <a:endParaRPr lang="en-US" sz="2400" dirty="0" smtClean="0"/>
          </a:p>
        </p:txBody>
      </p:sp>
      <p:sp>
        <p:nvSpPr>
          <p:cNvPr id="6" name="Rectangle 5"/>
          <p:cNvSpPr/>
          <p:nvPr/>
        </p:nvSpPr>
        <p:spPr>
          <a:xfrm>
            <a:off x="457200" y="1651779"/>
            <a:ext cx="8398041" cy="10432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Repeatedly hash the header of the block and a random number until the hash has a certain number of leading </a:t>
            </a:r>
            <a:r>
              <a:rPr lang="en-US" sz="2400" dirty="0" err="1"/>
              <a:t>zeros</a:t>
            </a:r>
            <a:r>
              <a:rPr lang="en-US" sz="2400" dirty="0"/>
              <a:t>.</a:t>
            </a:r>
          </a:p>
        </p:txBody>
      </p:sp>
      <p:sp>
        <p:nvSpPr>
          <p:cNvPr id="4" name="TextBox 3"/>
          <p:cNvSpPr txBox="1"/>
          <p:nvPr/>
        </p:nvSpPr>
        <p:spPr>
          <a:xfrm>
            <a:off x="457200" y="1236281"/>
            <a:ext cx="1928477" cy="461665"/>
          </a:xfrm>
          <a:prstGeom prst="rect">
            <a:avLst/>
          </a:prstGeom>
          <a:noFill/>
        </p:spPr>
        <p:txBody>
          <a:bodyPr wrap="none" rtlCol="0">
            <a:spAutoFit/>
          </a:bodyPr>
          <a:lstStyle/>
          <a:p>
            <a:r>
              <a:rPr lang="en-US" sz="2400" dirty="0" smtClean="0">
                <a:solidFill>
                  <a:schemeClr val="bg2">
                    <a:lumMod val="25000"/>
                  </a:schemeClr>
                </a:solidFill>
              </a:rPr>
              <a:t>Proof </a:t>
            </a:r>
            <a:r>
              <a:rPr lang="en-US" sz="2400" dirty="0">
                <a:solidFill>
                  <a:schemeClr val="bg2">
                    <a:lumMod val="25000"/>
                  </a:schemeClr>
                </a:solidFill>
              </a:rPr>
              <a:t>of </a:t>
            </a:r>
            <a:r>
              <a:rPr lang="en-US" sz="2400" dirty="0" smtClean="0">
                <a:solidFill>
                  <a:schemeClr val="bg2">
                    <a:lumMod val="25000"/>
                  </a:schemeClr>
                </a:solidFill>
              </a:rPr>
              <a:t>Work</a:t>
            </a:r>
            <a:endParaRPr lang="en-US" sz="2400" dirty="0">
              <a:solidFill>
                <a:schemeClr val="bg2">
                  <a:lumMod val="25000"/>
                </a:schemeClr>
              </a:solidFill>
            </a:endParaRPr>
          </a:p>
        </p:txBody>
      </p:sp>
    </p:spTree>
    <p:extLst>
      <p:ext uri="{BB962C8B-B14F-4D97-AF65-F5344CB8AC3E}">
        <p14:creationId xmlns:p14="http://schemas.microsoft.com/office/powerpoint/2010/main" val="48307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4629273"/>
            <a:ext cx="9144000" cy="5142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Coins</a:t>
            </a:r>
            <a:endParaRPr lang="en-US" dirty="0"/>
          </a:p>
        </p:txBody>
      </p:sp>
      <p:sp>
        <p:nvSpPr>
          <p:cNvPr id="4" name="Rectangle 3"/>
          <p:cNvSpPr/>
          <p:nvPr/>
        </p:nvSpPr>
        <p:spPr>
          <a:xfrm>
            <a:off x="457200" y="1096566"/>
            <a:ext cx="8434137"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err="1" smtClean="0"/>
              <a:t>Namecoin</a:t>
            </a:r>
            <a:endParaRPr lang="en-US" sz="2100" dirty="0"/>
          </a:p>
        </p:txBody>
      </p:sp>
      <p:pic>
        <p:nvPicPr>
          <p:cNvPr id="2050" name="Picture 2" descr="https://www.coinpursuit.com/attachments/namecoin-png.1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11567"/>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1661655"/>
            <a:ext cx="7824537" cy="707886"/>
          </a:xfrm>
          <a:prstGeom prst="rect">
            <a:avLst/>
          </a:prstGeom>
          <a:noFill/>
        </p:spPr>
        <p:txBody>
          <a:bodyPr wrap="square" rtlCol="0">
            <a:spAutoFit/>
          </a:bodyPr>
          <a:lstStyle/>
          <a:p>
            <a:r>
              <a:rPr lang="en-US" sz="2000" dirty="0" smtClean="0"/>
              <a:t>A </a:t>
            </a:r>
            <a:r>
              <a:rPr lang="en-US" sz="2000" dirty="0"/>
              <a:t>decentralized key-value registration and transfer platform using a </a:t>
            </a:r>
            <a:r>
              <a:rPr lang="en-US" sz="2000" dirty="0" err="1"/>
              <a:t>blockchain</a:t>
            </a:r>
            <a:r>
              <a:rPr lang="en-US" sz="2000" dirty="0" smtClean="0"/>
              <a:t>. </a:t>
            </a:r>
            <a:r>
              <a:rPr lang="en-US" sz="2000" b="1" dirty="0">
                <a:solidFill>
                  <a:srgbClr val="C00000"/>
                </a:solidFill>
              </a:rPr>
              <a:t>A</a:t>
            </a:r>
            <a:r>
              <a:rPr lang="en-US" sz="2000" b="1" dirty="0" smtClean="0">
                <a:solidFill>
                  <a:srgbClr val="C00000"/>
                </a:solidFill>
              </a:rPr>
              <a:t>lternative DNS</a:t>
            </a:r>
            <a:r>
              <a:rPr lang="en-US" sz="2000" dirty="0" smtClean="0"/>
              <a:t>.</a:t>
            </a:r>
            <a:endParaRPr lang="en-US" sz="2000" dirty="0"/>
          </a:p>
        </p:txBody>
      </p:sp>
      <p:sp>
        <p:nvSpPr>
          <p:cNvPr id="14" name="Rectangle 13"/>
          <p:cNvSpPr/>
          <p:nvPr/>
        </p:nvSpPr>
        <p:spPr>
          <a:xfrm>
            <a:off x="481864" y="2547468"/>
            <a:ext cx="8409473"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t>Notary Services</a:t>
            </a:r>
            <a:endParaRPr lang="en-US" sz="2100" dirty="0"/>
          </a:p>
        </p:txBody>
      </p:sp>
      <p:sp>
        <p:nvSpPr>
          <p:cNvPr id="15" name="TextBox 14"/>
          <p:cNvSpPr txBox="1"/>
          <p:nvPr/>
        </p:nvSpPr>
        <p:spPr>
          <a:xfrm>
            <a:off x="1091464" y="3112557"/>
            <a:ext cx="7799873" cy="400110"/>
          </a:xfrm>
          <a:prstGeom prst="rect">
            <a:avLst/>
          </a:prstGeom>
          <a:noFill/>
        </p:spPr>
        <p:txBody>
          <a:bodyPr wrap="square" rtlCol="0">
            <a:spAutoFit/>
          </a:bodyPr>
          <a:lstStyle/>
          <a:p>
            <a:r>
              <a:rPr lang="en-US" sz="2000" dirty="0" err="1" smtClean="0"/>
              <a:t>Blockchain</a:t>
            </a:r>
            <a:r>
              <a:rPr lang="en-US" sz="2000" dirty="0" smtClean="0"/>
              <a:t> based solutions to store a </a:t>
            </a:r>
            <a:r>
              <a:rPr lang="en-US" sz="2000" b="1" dirty="0" smtClean="0">
                <a:solidFill>
                  <a:srgbClr val="C00000"/>
                </a:solidFill>
              </a:rPr>
              <a:t>proof </a:t>
            </a:r>
            <a:r>
              <a:rPr lang="en-US" sz="2000" b="1" dirty="0">
                <a:solidFill>
                  <a:srgbClr val="C00000"/>
                </a:solidFill>
              </a:rPr>
              <a:t>of </a:t>
            </a:r>
            <a:r>
              <a:rPr lang="en-US" sz="2000" b="1" dirty="0" smtClean="0">
                <a:solidFill>
                  <a:srgbClr val="C00000"/>
                </a:solidFill>
              </a:rPr>
              <a:t>existence</a:t>
            </a:r>
            <a:endParaRPr lang="en-US" sz="2000" dirty="0"/>
          </a:p>
        </p:txBody>
      </p:sp>
      <p:pic>
        <p:nvPicPr>
          <p:cNvPr id="1030" name="Picture 6" descr="http://cdn.xl.thumbs.canstockphoto.com/canstock1900726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558"/>
          <a:stretch/>
        </p:blipFill>
        <p:spPr bwMode="auto">
          <a:xfrm>
            <a:off x="481864" y="3067981"/>
            <a:ext cx="685037" cy="6489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81864" y="3825359"/>
            <a:ext cx="8409473"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err="1" smtClean="0"/>
              <a:t>Ethereum</a:t>
            </a:r>
            <a:r>
              <a:rPr lang="en-US" sz="2100" dirty="0" smtClean="0"/>
              <a:t> Frontier</a:t>
            </a:r>
            <a:endParaRPr lang="en-US" sz="2100" dirty="0"/>
          </a:p>
        </p:txBody>
      </p:sp>
      <p:sp>
        <p:nvSpPr>
          <p:cNvPr id="20" name="TextBox 19"/>
          <p:cNvSpPr txBox="1"/>
          <p:nvPr/>
        </p:nvSpPr>
        <p:spPr>
          <a:xfrm>
            <a:off x="1059242" y="4295198"/>
            <a:ext cx="7832095" cy="400110"/>
          </a:xfrm>
          <a:prstGeom prst="rect">
            <a:avLst/>
          </a:prstGeom>
          <a:noFill/>
        </p:spPr>
        <p:txBody>
          <a:bodyPr wrap="square" rtlCol="0">
            <a:spAutoFit/>
          </a:bodyPr>
          <a:lstStyle/>
          <a:p>
            <a:r>
              <a:rPr lang="en-US" sz="2000" dirty="0" smtClean="0"/>
              <a:t>Decentralized </a:t>
            </a:r>
            <a:r>
              <a:rPr lang="en-US" sz="2000" dirty="0"/>
              <a:t>platform </a:t>
            </a:r>
            <a:r>
              <a:rPr lang="en-US" sz="2000" dirty="0" smtClean="0"/>
              <a:t>to create your own </a:t>
            </a:r>
            <a:r>
              <a:rPr lang="en-US" sz="2000" dirty="0" err="1" smtClean="0"/>
              <a:t>blockchain</a:t>
            </a:r>
            <a:r>
              <a:rPr lang="en-US" sz="2000" dirty="0" smtClean="0"/>
              <a:t> app.</a:t>
            </a:r>
            <a:endParaRPr lang="en-US" sz="2000" dirty="0"/>
          </a:p>
        </p:txBody>
      </p:sp>
      <p:pic>
        <p:nvPicPr>
          <p:cNvPr id="3" name="Picture 2" descr="https://dappsforbeginners.files.wordpress.com/2015/02/ethereum-logo.jpg?w=30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4164218"/>
            <a:ext cx="734364" cy="73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58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inbuzz.com/wp-content/uploads/2015/03/bitcoin-logo-pl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842" y="1329387"/>
            <a:ext cx="2396158" cy="23961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vert="horz" lIns="91440" tIns="45720" rIns="91440" bIns="45720" rtlCol="0" anchor="ctr">
            <a:normAutofit/>
          </a:bodyPr>
          <a:lstStyle/>
          <a:p>
            <a:r>
              <a:rPr lang="en-US" dirty="0" smtClean="0"/>
              <a:t> In </a:t>
            </a:r>
            <a:r>
              <a:rPr lang="en-US" dirty="0"/>
              <a:t>Conclusion</a:t>
            </a:r>
          </a:p>
        </p:txBody>
      </p:sp>
      <p:pic>
        <p:nvPicPr>
          <p:cNvPr id="3074" name="Picture 2" descr="http://sdg.csail.mit.edu/images/projects/poir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8653">
            <a:off x="4920141" y="752718"/>
            <a:ext cx="4069875" cy="4069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98502" y="1104361"/>
            <a:ext cx="5795340" cy="3527869"/>
          </a:xfrm>
        </p:spPr>
        <p:txBody>
          <a:bodyPr>
            <a:noAutofit/>
          </a:bodyPr>
          <a:lstStyle/>
          <a:p>
            <a:pPr>
              <a:buClr>
                <a:schemeClr val="accent1"/>
              </a:buClr>
            </a:pPr>
            <a:r>
              <a:rPr lang="en-US" sz="2400" dirty="0" smtClean="0"/>
              <a:t>Bitcoin is an invention with multiple uses</a:t>
            </a:r>
          </a:p>
          <a:p>
            <a:pPr>
              <a:buClr>
                <a:schemeClr val="accent1"/>
              </a:buClr>
            </a:pPr>
            <a:r>
              <a:rPr lang="en-US" sz="2400" dirty="0" smtClean="0"/>
              <a:t>Different security models</a:t>
            </a:r>
          </a:p>
          <a:p>
            <a:pPr>
              <a:buClr>
                <a:schemeClr val="accent1"/>
              </a:buClr>
            </a:pPr>
            <a:r>
              <a:rPr lang="en-US" sz="2400" dirty="0" smtClean="0"/>
              <a:t>Technology can be used in a open or closed way</a:t>
            </a:r>
          </a:p>
          <a:p>
            <a:pPr>
              <a:buClr>
                <a:schemeClr val="accent1"/>
              </a:buClr>
            </a:pPr>
            <a:endParaRPr lang="en-US" sz="2400" dirty="0"/>
          </a:p>
          <a:p>
            <a:pPr>
              <a:buClr>
                <a:schemeClr val="accent1"/>
              </a:buClr>
            </a:pPr>
            <a:endParaRPr lang="en-US" sz="2400" dirty="0" smtClean="0"/>
          </a:p>
          <a:p>
            <a:pPr>
              <a:buClr>
                <a:schemeClr val="accent1"/>
              </a:buClr>
            </a:pPr>
            <a:r>
              <a:rPr lang="en-US" sz="2400" dirty="0" smtClean="0"/>
              <a:t>It’s evolving fast… with a lot more to come!</a:t>
            </a:r>
            <a:endParaRPr lang="en-US" sz="2400" dirty="0"/>
          </a:p>
        </p:txBody>
      </p:sp>
    </p:spTree>
    <p:extLst>
      <p:ext uri="{BB962C8B-B14F-4D97-AF65-F5344CB8AC3E}">
        <p14:creationId xmlns:p14="http://schemas.microsoft.com/office/powerpoint/2010/main" val="902233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596"/>
            <a:ext cx="5169457" cy="51466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6012" b="27620"/>
          <a:stretch/>
        </p:blipFill>
        <p:spPr>
          <a:xfrm>
            <a:off x="0" y="-1596"/>
            <a:ext cx="3962400" cy="5145095"/>
          </a:xfrm>
          <a:prstGeom prst="rect">
            <a:avLst/>
          </a:prstGeom>
        </p:spPr>
      </p:pic>
      <p:grpSp>
        <p:nvGrpSpPr>
          <p:cNvPr id="2" name="Group 1"/>
          <p:cNvGrpSpPr/>
          <p:nvPr/>
        </p:nvGrpSpPr>
        <p:grpSpPr>
          <a:xfrm>
            <a:off x="1752600" y="-1589"/>
            <a:ext cx="12115800" cy="5146677"/>
            <a:chOff x="1752600" y="-1589"/>
            <a:chExt cx="12115800" cy="5146677"/>
          </a:xfrm>
        </p:grpSpPr>
        <p:grpSp>
          <p:nvGrpSpPr>
            <p:cNvPr id="32" name="Group 31"/>
            <p:cNvGrpSpPr/>
            <p:nvPr/>
          </p:nvGrpSpPr>
          <p:grpSpPr>
            <a:xfrm>
              <a:off x="1752600" y="0"/>
              <a:ext cx="12077700" cy="5145088"/>
              <a:chOff x="-2933700" y="-1589"/>
              <a:chExt cx="12077700" cy="5158802"/>
            </a:xfrm>
            <a:solidFill>
              <a:schemeClr val="bg1"/>
            </a:solidFill>
          </p:grpSpPr>
          <p:sp>
            <p:nvSpPr>
              <p:cNvPr id="33" name="Parallelogram 27"/>
              <p:cNvSpPr/>
              <p:nvPr/>
            </p:nvSpPr>
            <p:spPr>
              <a:xfrm>
                <a:off x="-2933700" y="-3"/>
                <a:ext cx="7010400" cy="5157216"/>
              </a:xfrm>
              <a:custGeom>
                <a:avLst/>
                <a:gdLst/>
                <a:ahLst/>
                <a:cxnLst/>
                <a:rect l="l" t="t" r="r" b="b"/>
                <a:pathLst>
                  <a:path w="7010400" h="5157216">
                    <a:moveTo>
                      <a:pt x="2863441" y="0"/>
                    </a:moveTo>
                    <a:lnTo>
                      <a:pt x="7010400" y="0"/>
                    </a:lnTo>
                    <a:lnTo>
                      <a:pt x="7010400" y="5157216"/>
                    </a:lnTo>
                    <a:lnTo>
                      <a:pt x="0" y="515721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4" name="Rectangle 33"/>
              <p:cNvSpPr/>
              <p:nvPr/>
            </p:nvSpPr>
            <p:spPr>
              <a:xfrm>
                <a:off x="3962400" y="-1589"/>
                <a:ext cx="5181600" cy="5158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5" name="Group 44"/>
            <p:cNvGrpSpPr/>
            <p:nvPr/>
          </p:nvGrpSpPr>
          <p:grpSpPr>
            <a:xfrm>
              <a:off x="1828800" y="-1589"/>
              <a:ext cx="12039600" cy="5145088"/>
              <a:chOff x="-2895600" y="-1589"/>
              <a:chExt cx="12039600" cy="5158802"/>
            </a:xfrm>
            <a:solidFill>
              <a:schemeClr val="accent1"/>
            </a:solidFill>
          </p:grpSpPr>
          <p:sp>
            <p:nvSpPr>
              <p:cNvPr id="46" name="Parallelogram 27"/>
              <p:cNvSpPr/>
              <p:nvPr/>
            </p:nvSpPr>
            <p:spPr>
              <a:xfrm>
                <a:off x="-2895600" y="-3"/>
                <a:ext cx="7010400" cy="5157216"/>
              </a:xfrm>
              <a:custGeom>
                <a:avLst/>
                <a:gdLst/>
                <a:ahLst/>
                <a:cxnLst/>
                <a:rect l="l" t="t" r="r" b="b"/>
                <a:pathLst>
                  <a:path w="7010400" h="5157216">
                    <a:moveTo>
                      <a:pt x="2863441" y="0"/>
                    </a:moveTo>
                    <a:lnTo>
                      <a:pt x="7010400" y="0"/>
                    </a:lnTo>
                    <a:lnTo>
                      <a:pt x="7010400" y="5157216"/>
                    </a:lnTo>
                    <a:lnTo>
                      <a:pt x="0" y="515721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7" name="Rectangle 46"/>
              <p:cNvSpPr/>
              <p:nvPr/>
            </p:nvSpPr>
            <p:spPr>
              <a:xfrm>
                <a:off x="3962400" y="-1589"/>
                <a:ext cx="5181600" cy="51588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8" name="Rectangle 47"/>
          <p:cNvSpPr/>
          <p:nvPr/>
        </p:nvSpPr>
        <p:spPr>
          <a:xfrm>
            <a:off x="5037826" y="1293495"/>
            <a:ext cx="4572000" cy="2677656"/>
          </a:xfrm>
          <a:prstGeom prst="rect">
            <a:avLst/>
          </a:prstGeom>
        </p:spPr>
        <p:txBody>
          <a:bodyPr>
            <a:spAutoFit/>
          </a:bodyPr>
          <a:lstStyle/>
          <a:p>
            <a:r>
              <a:rPr lang="en-CA" sz="2400" b="1" dirty="0" smtClean="0">
                <a:latin typeface="Arial" panose="020B0604020202020204" pitchFamily="34" charset="0"/>
                <a:cs typeface="Arial" panose="020B0604020202020204" pitchFamily="34" charset="0"/>
              </a:rPr>
              <a:t>Cassio Goldschmidt</a:t>
            </a:r>
          </a:p>
          <a:p>
            <a:r>
              <a:rPr lang="en-CA" i="1" dirty="0" smtClean="0">
                <a:latin typeface="Arial" panose="020B0604020202020204" pitchFamily="34" charset="0"/>
                <a:cs typeface="Arial" panose="020B0604020202020204" pitchFamily="34" charset="0"/>
              </a:rPr>
              <a:t>Vice President</a:t>
            </a:r>
          </a:p>
          <a:p>
            <a:endParaRPr lang="en-CA" i="1"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cgoldschmidt@strozfriedberg.com </a:t>
            </a:r>
          </a:p>
          <a:p>
            <a:r>
              <a:rPr lang="en-CA" dirty="0" smtClean="0">
                <a:latin typeface="Arial" panose="020B0604020202020204" pitchFamily="34" charset="0"/>
                <a:cs typeface="Arial" panose="020B0604020202020204" pitchFamily="34" charset="0"/>
              </a:rPr>
              <a:t>+1 310.623.3270 </a:t>
            </a:r>
          </a:p>
          <a:p>
            <a:r>
              <a:rPr lang="en-US" dirty="0" smtClean="0"/>
              <a:t>linkedin.com/in/</a:t>
            </a:r>
            <a:r>
              <a:rPr lang="en-US" dirty="0" err="1" smtClean="0"/>
              <a:t>cassiogoldschmidt</a:t>
            </a:r>
            <a:endParaRPr lang="en-US" dirty="0"/>
          </a:p>
          <a:p>
            <a:r>
              <a:rPr lang="en-US" dirty="0" smtClean="0"/>
              <a:t>@</a:t>
            </a:r>
            <a:r>
              <a:rPr lang="en-US" dirty="0" err="1" smtClean="0"/>
              <a:t>cassiogoldschmidt</a:t>
            </a:r>
            <a:endParaRPr lang="en-US" dirty="0" smtClean="0"/>
          </a:p>
          <a:p>
            <a:endParaRPr lang="en-US" dirty="0" smtClean="0"/>
          </a:p>
          <a:p>
            <a:r>
              <a:rPr lang="en-US" dirty="0" smtClean="0"/>
              <a:t>strozfriedberg.com</a:t>
            </a:r>
            <a:endParaRPr lang="en-US" dirty="0"/>
          </a:p>
        </p:txBody>
      </p:sp>
      <p:cxnSp>
        <p:nvCxnSpPr>
          <p:cNvPr id="49" name="Straight Connector 48"/>
          <p:cNvCxnSpPr/>
          <p:nvPr/>
        </p:nvCxnSpPr>
        <p:spPr>
          <a:xfrm flipH="1">
            <a:off x="5114026" y="2131695"/>
            <a:ext cx="351858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114026" y="1182790"/>
            <a:ext cx="351858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51" name="Picture 5" descr="\\DROBO\CEPData\Resources\Library\logos\twitter_brand_guideline_logos_0\brand guideline logos\TwitterLogo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5360" y="3079533"/>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DROBO\CEPData\Resources\Library\logos\linkedin_logo_package\linkedin_logo_package\LinkedIn [in]\Screen\White\In-White-54px-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0765" y="2859190"/>
            <a:ext cx="220133" cy="18288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778673" y="2211490"/>
            <a:ext cx="338554" cy="646331"/>
          </a:xfrm>
          <a:prstGeom prst="rect">
            <a:avLst/>
          </a:prstGeom>
        </p:spPr>
        <p:txBody>
          <a:bodyPr wrap="none">
            <a:spAutoFit/>
          </a:bodyPr>
          <a:lstStyle/>
          <a:p>
            <a:pPr algn="r"/>
            <a:r>
              <a:rPr lang="en-US" b="1" dirty="0" smtClean="0">
                <a:solidFill>
                  <a:schemeClr val="bg1"/>
                </a:solidFill>
              </a:rPr>
              <a:t>E</a:t>
            </a:r>
          </a:p>
          <a:p>
            <a:pPr algn="r"/>
            <a:r>
              <a:rPr lang="en-US" b="1" dirty="0" smtClean="0">
                <a:solidFill>
                  <a:schemeClr val="bg1"/>
                </a:solidFill>
              </a:rPr>
              <a:t>T</a:t>
            </a:r>
            <a:endParaRPr lang="en-CA" b="1" dirty="0"/>
          </a:p>
        </p:txBody>
      </p:sp>
      <p:grpSp>
        <p:nvGrpSpPr>
          <p:cNvPr id="54" name="Group 53"/>
          <p:cNvGrpSpPr>
            <a:grpSpLocks noChangeAspect="1"/>
          </p:cNvGrpSpPr>
          <p:nvPr/>
        </p:nvGrpSpPr>
        <p:grpSpPr>
          <a:xfrm>
            <a:off x="6934200" y="4705350"/>
            <a:ext cx="1828800" cy="116935"/>
            <a:chOff x="1995488" y="5283200"/>
            <a:chExt cx="5164137" cy="330200"/>
          </a:xfrm>
          <a:solidFill>
            <a:schemeClr val="bg1"/>
          </a:solidFill>
          <a:effectLst>
            <a:outerShdw blurRad="50800" dir="2700000" algn="ctr" rotWithShape="0">
              <a:srgbClr val="000000">
                <a:alpha val="40000"/>
              </a:srgbClr>
            </a:outerShdw>
          </a:effectLst>
        </p:grpSpPr>
        <p:sp>
          <p:nvSpPr>
            <p:cNvPr id="55" name="Freeform 26"/>
            <p:cNvSpPr>
              <a:spLocks/>
            </p:cNvSpPr>
            <p:nvPr/>
          </p:nvSpPr>
          <p:spPr bwMode="auto">
            <a:xfrm>
              <a:off x="1995488" y="5283200"/>
              <a:ext cx="246063" cy="328613"/>
            </a:xfrm>
            <a:custGeom>
              <a:avLst/>
              <a:gdLst>
                <a:gd name="T0" fmla="*/ 97 w 155"/>
                <a:gd name="T1" fmla="*/ 2 h 207"/>
                <a:gd name="T2" fmla="*/ 133 w 155"/>
                <a:gd name="T3" fmla="*/ 15 h 207"/>
                <a:gd name="T4" fmla="*/ 131 w 155"/>
                <a:gd name="T5" fmla="*/ 53 h 207"/>
                <a:gd name="T6" fmla="*/ 94 w 155"/>
                <a:gd name="T7" fmla="*/ 34 h 207"/>
                <a:gd name="T8" fmla="*/ 62 w 155"/>
                <a:gd name="T9" fmla="*/ 34 h 207"/>
                <a:gd name="T10" fmla="*/ 45 w 155"/>
                <a:gd name="T11" fmla="*/ 46 h 207"/>
                <a:gd name="T12" fmla="*/ 43 w 155"/>
                <a:gd name="T13" fmla="*/ 56 h 207"/>
                <a:gd name="T14" fmla="*/ 48 w 155"/>
                <a:gd name="T15" fmla="*/ 71 h 207"/>
                <a:gd name="T16" fmla="*/ 70 w 155"/>
                <a:gd name="T17" fmla="*/ 82 h 207"/>
                <a:gd name="T18" fmla="*/ 109 w 155"/>
                <a:gd name="T19" fmla="*/ 93 h 207"/>
                <a:gd name="T20" fmla="*/ 139 w 155"/>
                <a:gd name="T21" fmla="*/ 109 h 207"/>
                <a:gd name="T22" fmla="*/ 153 w 155"/>
                <a:gd name="T23" fmla="*/ 131 h 207"/>
                <a:gd name="T24" fmla="*/ 155 w 155"/>
                <a:gd name="T25" fmla="*/ 147 h 207"/>
                <a:gd name="T26" fmla="*/ 145 w 155"/>
                <a:gd name="T27" fmla="*/ 179 h 207"/>
                <a:gd name="T28" fmla="*/ 121 w 155"/>
                <a:gd name="T29" fmla="*/ 201 h 207"/>
                <a:gd name="T30" fmla="*/ 83 w 155"/>
                <a:gd name="T31" fmla="*/ 207 h 207"/>
                <a:gd name="T32" fmla="*/ 39 w 155"/>
                <a:gd name="T33" fmla="*/ 200 h 207"/>
                <a:gd name="T34" fmla="*/ 0 w 155"/>
                <a:gd name="T35" fmla="*/ 175 h 207"/>
                <a:gd name="T36" fmla="*/ 35 w 155"/>
                <a:gd name="T37" fmla="*/ 160 h 207"/>
                <a:gd name="T38" fmla="*/ 66 w 155"/>
                <a:gd name="T39" fmla="*/ 174 h 207"/>
                <a:gd name="T40" fmla="*/ 99 w 155"/>
                <a:gd name="T41" fmla="*/ 174 h 207"/>
                <a:gd name="T42" fmla="*/ 117 w 155"/>
                <a:gd name="T43" fmla="*/ 161 h 207"/>
                <a:gd name="T44" fmla="*/ 120 w 155"/>
                <a:gd name="T45" fmla="*/ 150 h 207"/>
                <a:gd name="T46" fmla="*/ 115 w 155"/>
                <a:gd name="T47" fmla="*/ 135 h 207"/>
                <a:gd name="T48" fmla="*/ 94 w 155"/>
                <a:gd name="T49" fmla="*/ 124 h 207"/>
                <a:gd name="T50" fmla="*/ 55 w 155"/>
                <a:gd name="T51" fmla="*/ 114 h 207"/>
                <a:gd name="T52" fmla="*/ 25 w 155"/>
                <a:gd name="T53" fmla="*/ 99 h 207"/>
                <a:gd name="T54" fmla="*/ 9 w 155"/>
                <a:gd name="T55" fmla="*/ 76 h 207"/>
                <a:gd name="T56" fmla="*/ 7 w 155"/>
                <a:gd name="T57" fmla="*/ 59 h 207"/>
                <a:gd name="T58" fmla="*/ 16 w 155"/>
                <a:gd name="T59" fmla="*/ 28 h 207"/>
                <a:gd name="T60" fmla="*/ 41 w 155"/>
                <a:gd name="T61" fmla="*/ 7 h 207"/>
                <a:gd name="T62" fmla="*/ 76 w 155"/>
                <a:gd name="T6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7">
                  <a:moveTo>
                    <a:pt x="76" y="0"/>
                  </a:moveTo>
                  <a:lnTo>
                    <a:pt x="97" y="2"/>
                  </a:lnTo>
                  <a:lnTo>
                    <a:pt x="116" y="6"/>
                  </a:lnTo>
                  <a:lnTo>
                    <a:pt x="133" y="15"/>
                  </a:lnTo>
                  <a:lnTo>
                    <a:pt x="150" y="25"/>
                  </a:lnTo>
                  <a:lnTo>
                    <a:pt x="131" y="53"/>
                  </a:lnTo>
                  <a:lnTo>
                    <a:pt x="112" y="41"/>
                  </a:lnTo>
                  <a:lnTo>
                    <a:pt x="94" y="34"/>
                  </a:lnTo>
                  <a:lnTo>
                    <a:pt x="76" y="31"/>
                  </a:lnTo>
                  <a:lnTo>
                    <a:pt x="62" y="34"/>
                  </a:lnTo>
                  <a:lnTo>
                    <a:pt x="51" y="39"/>
                  </a:lnTo>
                  <a:lnTo>
                    <a:pt x="45" y="46"/>
                  </a:lnTo>
                  <a:lnTo>
                    <a:pt x="43" y="56"/>
                  </a:lnTo>
                  <a:lnTo>
                    <a:pt x="43" y="56"/>
                  </a:lnTo>
                  <a:lnTo>
                    <a:pt x="44" y="64"/>
                  </a:lnTo>
                  <a:lnTo>
                    <a:pt x="48" y="71"/>
                  </a:lnTo>
                  <a:lnTo>
                    <a:pt x="57" y="77"/>
                  </a:lnTo>
                  <a:lnTo>
                    <a:pt x="70" y="82"/>
                  </a:lnTo>
                  <a:lnTo>
                    <a:pt x="90" y="87"/>
                  </a:lnTo>
                  <a:lnTo>
                    <a:pt x="109" y="93"/>
                  </a:lnTo>
                  <a:lnTo>
                    <a:pt x="126" y="100"/>
                  </a:lnTo>
                  <a:lnTo>
                    <a:pt x="139" y="109"/>
                  </a:lnTo>
                  <a:lnTo>
                    <a:pt x="148" y="119"/>
                  </a:lnTo>
                  <a:lnTo>
                    <a:pt x="153" y="131"/>
                  </a:lnTo>
                  <a:lnTo>
                    <a:pt x="155" y="147"/>
                  </a:lnTo>
                  <a:lnTo>
                    <a:pt x="155" y="147"/>
                  </a:lnTo>
                  <a:lnTo>
                    <a:pt x="153" y="165"/>
                  </a:lnTo>
                  <a:lnTo>
                    <a:pt x="145" y="179"/>
                  </a:lnTo>
                  <a:lnTo>
                    <a:pt x="135" y="191"/>
                  </a:lnTo>
                  <a:lnTo>
                    <a:pt x="121" y="201"/>
                  </a:lnTo>
                  <a:lnTo>
                    <a:pt x="103" y="206"/>
                  </a:lnTo>
                  <a:lnTo>
                    <a:pt x="83" y="207"/>
                  </a:lnTo>
                  <a:lnTo>
                    <a:pt x="61" y="206"/>
                  </a:lnTo>
                  <a:lnTo>
                    <a:pt x="39" y="200"/>
                  </a:lnTo>
                  <a:lnTo>
                    <a:pt x="19" y="189"/>
                  </a:lnTo>
                  <a:lnTo>
                    <a:pt x="0" y="175"/>
                  </a:lnTo>
                  <a:lnTo>
                    <a:pt x="21" y="150"/>
                  </a:lnTo>
                  <a:lnTo>
                    <a:pt x="35" y="160"/>
                  </a:lnTo>
                  <a:lnTo>
                    <a:pt x="50" y="169"/>
                  </a:lnTo>
                  <a:lnTo>
                    <a:pt x="66" y="174"/>
                  </a:lnTo>
                  <a:lnTo>
                    <a:pt x="84" y="176"/>
                  </a:lnTo>
                  <a:lnTo>
                    <a:pt x="99" y="174"/>
                  </a:lnTo>
                  <a:lnTo>
                    <a:pt x="111" y="169"/>
                  </a:lnTo>
                  <a:lnTo>
                    <a:pt x="117" y="161"/>
                  </a:lnTo>
                  <a:lnTo>
                    <a:pt x="120" y="151"/>
                  </a:lnTo>
                  <a:lnTo>
                    <a:pt x="120" y="150"/>
                  </a:lnTo>
                  <a:lnTo>
                    <a:pt x="119" y="142"/>
                  </a:lnTo>
                  <a:lnTo>
                    <a:pt x="115" y="135"/>
                  </a:lnTo>
                  <a:lnTo>
                    <a:pt x="106" y="130"/>
                  </a:lnTo>
                  <a:lnTo>
                    <a:pt x="94" y="124"/>
                  </a:lnTo>
                  <a:lnTo>
                    <a:pt x="75" y="119"/>
                  </a:lnTo>
                  <a:lnTo>
                    <a:pt x="55" y="114"/>
                  </a:lnTo>
                  <a:lnTo>
                    <a:pt x="38" y="108"/>
                  </a:lnTo>
                  <a:lnTo>
                    <a:pt x="25" y="99"/>
                  </a:lnTo>
                  <a:lnTo>
                    <a:pt x="15" y="89"/>
                  </a:lnTo>
                  <a:lnTo>
                    <a:pt x="9" y="76"/>
                  </a:lnTo>
                  <a:lnTo>
                    <a:pt x="7" y="59"/>
                  </a:lnTo>
                  <a:lnTo>
                    <a:pt x="7" y="59"/>
                  </a:lnTo>
                  <a:lnTo>
                    <a:pt x="9" y="42"/>
                  </a:lnTo>
                  <a:lnTo>
                    <a:pt x="16" y="28"/>
                  </a:lnTo>
                  <a:lnTo>
                    <a:pt x="27" y="17"/>
                  </a:lnTo>
                  <a:lnTo>
                    <a:pt x="41" y="7"/>
                  </a:lnTo>
                  <a:lnTo>
                    <a:pt x="57" y="2"/>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6" name="Freeform 27"/>
            <p:cNvSpPr>
              <a:spLocks/>
            </p:cNvSpPr>
            <p:nvPr/>
          </p:nvSpPr>
          <p:spPr bwMode="auto">
            <a:xfrm>
              <a:off x="2322513" y="5287963"/>
              <a:ext cx="258763" cy="320675"/>
            </a:xfrm>
            <a:custGeom>
              <a:avLst/>
              <a:gdLst>
                <a:gd name="T0" fmla="*/ 0 w 163"/>
                <a:gd name="T1" fmla="*/ 0 h 202"/>
                <a:gd name="T2" fmla="*/ 163 w 163"/>
                <a:gd name="T3" fmla="*/ 0 h 202"/>
                <a:gd name="T4" fmla="*/ 163 w 163"/>
                <a:gd name="T5" fmla="*/ 33 h 202"/>
                <a:gd name="T6" fmla="*/ 99 w 163"/>
                <a:gd name="T7" fmla="*/ 33 h 202"/>
                <a:gd name="T8" fmla="*/ 99 w 163"/>
                <a:gd name="T9" fmla="*/ 202 h 202"/>
                <a:gd name="T10" fmla="*/ 63 w 163"/>
                <a:gd name="T11" fmla="*/ 202 h 202"/>
                <a:gd name="T12" fmla="*/ 63 w 163"/>
                <a:gd name="T13" fmla="*/ 33 h 202"/>
                <a:gd name="T14" fmla="*/ 0 w 163"/>
                <a:gd name="T15" fmla="*/ 33 h 202"/>
                <a:gd name="T16" fmla="*/ 0 w 163"/>
                <a:gd name="T1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2">
                  <a:moveTo>
                    <a:pt x="0" y="0"/>
                  </a:moveTo>
                  <a:lnTo>
                    <a:pt x="163" y="0"/>
                  </a:lnTo>
                  <a:lnTo>
                    <a:pt x="163" y="33"/>
                  </a:lnTo>
                  <a:lnTo>
                    <a:pt x="99" y="33"/>
                  </a:lnTo>
                  <a:lnTo>
                    <a:pt x="99" y="202"/>
                  </a:lnTo>
                  <a:lnTo>
                    <a:pt x="63" y="202"/>
                  </a:lnTo>
                  <a:lnTo>
                    <a:pt x="63" y="33"/>
                  </a:lnTo>
                  <a:lnTo>
                    <a:pt x="0" y="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7" name="Freeform 28"/>
            <p:cNvSpPr>
              <a:spLocks noEditPoints="1"/>
            </p:cNvSpPr>
            <p:nvPr/>
          </p:nvSpPr>
          <p:spPr bwMode="auto">
            <a:xfrm>
              <a:off x="2662238" y="5287963"/>
              <a:ext cx="273050" cy="320675"/>
            </a:xfrm>
            <a:custGeom>
              <a:avLst/>
              <a:gdLst>
                <a:gd name="T0" fmla="*/ 35 w 172"/>
                <a:gd name="T1" fmla="*/ 32 h 202"/>
                <a:gd name="T2" fmla="*/ 35 w 172"/>
                <a:gd name="T3" fmla="*/ 100 h 202"/>
                <a:gd name="T4" fmla="*/ 87 w 172"/>
                <a:gd name="T5" fmla="*/ 100 h 202"/>
                <a:gd name="T6" fmla="*/ 102 w 172"/>
                <a:gd name="T7" fmla="*/ 98 h 202"/>
                <a:gd name="T8" fmla="*/ 113 w 172"/>
                <a:gd name="T9" fmla="*/ 94 h 202"/>
                <a:gd name="T10" fmla="*/ 122 w 172"/>
                <a:gd name="T11" fmla="*/ 87 h 202"/>
                <a:gd name="T12" fmla="*/ 127 w 172"/>
                <a:gd name="T13" fmla="*/ 77 h 202"/>
                <a:gd name="T14" fmla="*/ 129 w 172"/>
                <a:gd name="T15" fmla="*/ 66 h 202"/>
                <a:gd name="T16" fmla="*/ 129 w 172"/>
                <a:gd name="T17" fmla="*/ 65 h 202"/>
                <a:gd name="T18" fmla="*/ 127 w 172"/>
                <a:gd name="T19" fmla="*/ 54 h 202"/>
                <a:gd name="T20" fmla="*/ 122 w 172"/>
                <a:gd name="T21" fmla="*/ 44 h 202"/>
                <a:gd name="T22" fmla="*/ 113 w 172"/>
                <a:gd name="T23" fmla="*/ 38 h 202"/>
                <a:gd name="T24" fmla="*/ 102 w 172"/>
                <a:gd name="T25" fmla="*/ 34 h 202"/>
                <a:gd name="T26" fmla="*/ 87 w 172"/>
                <a:gd name="T27" fmla="*/ 32 h 202"/>
                <a:gd name="T28" fmla="*/ 35 w 172"/>
                <a:gd name="T29" fmla="*/ 32 h 202"/>
                <a:gd name="T30" fmla="*/ 0 w 172"/>
                <a:gd name="T31" fmla="*/ 0 h 202"/>
                <a:gd name="T32" fmla="*/ 90 w 172"/>
                <a:gd name="T33" fmla="*/ 0 h 202"/>
                <a:gd name="T34" fmla="*/ 108 w 172"/>
                <a:gd name="T35" fmla="*/ 1 h 202"/>
                <a:gd name="T36" fmla="*/ 124 w 172"/>
                <a:gd name="T37" fmla="*/ 5 h 202"/>
                <a:gd name="T38" fmla="*/ 138 w 172"/>
                <a:gd name="T39" fmla="*/ 12 h 202"/>
                <a:gd name="T40" fmla="*/ 148 w 172"/>
                <a:gd name="T41" fmla="*/ 20 h 202"/>
                <a:gd name="T42" fmla="*/ 158 w 172"/>
                <a:gd name="T43" fmla="*/ 33 h 202"/>
                <a:gd name="T44" fmla="*/ 163 w 172"/>
                <a:gd name="T45" fmla="*/ 46 h 202"/>
                <a:gd name="T46" fmla="*/ 165 w 172"/>
                <a:gd name="T47" fmla="*/ 63 h 202"/>
                <a:gd name="T48" fmla="*/ 165 w 172"/>
                <a:gd name="T49" fmla="*/ 64 h 202"/>
                <a:gd name="T50" fmla="*/ 163 w 172"/>
                <a:gd name="T51" fmla="*/ 82 h 202"/>
                <a:gd name="T52" fmla="*/ 156 w 172"/>
                <a:gd name="T53" fmla="*/ 97 h 202"/>
                <a:gd name="T54" fmla="*/ 146 w 172"/>
                <a:gd name="T55" fmla="*/ 110 h 202"/>
                <a:gd name="T56" fmla="*/ 132 w 172"/>
                <a:gd name="T57" fmla="*/ 119 h 202"/>
                <a:gd name="T58" fmla="*/ 117 w 172"/>
                <a:gd name="T59" fmla="*/ 125 h 202"/>
                <a:gd name="T60" fmla="*/ 172 w 172"/>
                <a:gd name="T61" fmla="*/ 202 h 202"/>
                <a:gd name="T62" fmla="*/ 129 w 172"/>
                <a:gd name="T63" fmla="*/ 202 h 202"/>
                <a:gd name="T64" fmla="*/ 80 w 172"/>
                <a:gd name="T65" fmla="*/ 131 h 202"/>
                <a:gd name="T66" fmla="*/ 35 w 172"/>
                <a:gd name="T67" fmla="*/ 131 h 202"/>
                <a:gd name="T68" fmla="*/ 35 w 172"/>
                <a:gd name="T69" fmla="*/ 202 h 202"/>
                <a:gd name="T70" fmla="*/ 0 w 172"/>
                <a:gd name="T71" fmla="*/ 202 h 202"/>
                <a:gd name="T72" fmla="*/ 0 w 172"/>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202">
                  <a:moveTo>
                    <a:pt x="35" y="32"/>
                  </a:moveTo>
                  <a:lnTo>
                    <a:pt x="35" y="100"/>
                  </a:lnTo>
                  <a:lnTo>
                    <a:pt x="87" y="100"/>
                  </a:lnTo>
                  <a:lnTo>
                    <a:pt x="102" y="98"/>
                  </a:lnTo>
                  <a:lnTo>
                    <a:pt x="113" y="94"/>
                  </a:lnTo>
                  <a:lnTo>
                    <a:pt x="122" y="87"/>
                  </a:lnTo>
                  <a:lnTo>
                    <a:pt x="127" y="77"/>
                  </a:lnTo>
                  <a:lnTo>
                    <a:pt x="129" y="66"/>
                  </a:lnTo>
                  <a:lnTo>
                    <a:pt x="129" y="65"/>
                  </a:lnTo>
                  <a:lnTo>
                    <a:pt x="127" y="54"/>
                  </a:lnTo>
                  <a:lnTo>
                    <a:pt x="122" y="44"/>
                  </a:lnTo>
                  <a:lnTo>
                    <a:pt x="113" y="38"/>
                  </a:lnTo>
                  <a:lnTo>
                    <a:pt x="102" y="34"/>
                  </a:lnTo>
                  <a:lnTo>
                    <a:pt x="87" y="32"/>
                  </a:lnTo>
                  <a:lnTo>
                    <a:pt x="35" y="32"/>
                  </a:lnTo>
                  <a:close/>
                  <a:moveTo>
                    <a:pt x="0" y="0"/>
                  </a:moveTo>
                  <a:lnTo>
                    <a:pt x="90" y="0"/>
                  </a:lnTo>
                  <a:lnTo>
                    <a:pt x="108" y="1"/>
                  </a:lnTo>
                  <a:lnTo>
                    <a:pt x="124" y="5"/>
                  </a:lnTo>
                  <a:lnTo>
                    <a:pt x="138" y="12"/>
                  </a:lnTo>
                  <a:lnTo>
                    <a:pt x="148" y="20"/>
                  </a:lnTo>
                  <a:lnTo>
                    <a:pt x="158" y="33"/>
                  </a:lnTo>
                  <a:lnTo>
                    <a:pt x="163" y="46"/>
                  </a:lnTo>
                  <a:lnTo>
                    <a:pt x="165" y="63"/>
                  </a:lnTo>
                  <a:lnTo>
                    <a:pt x="165" y="64"/>
                  </a:lnTo>
                  <a:lnTo>
                    <a:pt x="163" y="82"/>
                  </a:lnTo>
                  <a:lnTo>
                    <a:pt x="156" y="97"/>
                  </a:lnTo>
                  <a:lnTo>
                    <a:pt x="146" y="110"/>
                  </a:lnTo>
                  <a:lnTo>
                    <a:pt x="132" y="119"/>
                  </a:lnTo>
                  <a:lnTo>
                    <a:pt x="117" y="125"/>
                  </a:lnTo>
                  <a:lnTo>
                    <a:pt x="172" y="202"/>
                  </a:lnTo>
                  <a:lnTo>
                    <a:pt x="129" y="202"/>
                  </a:lnTo>
                  <a:lnTo>
                    <a:pt x="80" y="131"/>
                  </a:lnTo>
                  <a:lnTo>
                    <a:pt x="35" y="131"/>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8" name="Freeform 29"/>
            <p:cNvSpPr>
              <a:spLocks noEditPoints="1"/>
            </p:cNvSpPr>
            <p:nvPr/>
          </p:nvSpPr>
          <p:spPr bwMode="auto">
            <a:xfrm>
              <a:off x="3003550" y="5283200"/>
              <a:ext cx="334963" cy="330200"/>
            </a:xfrm>
            <a:custGeom>
              <a:avLst/>
              <a:gdLst>
                <a:gd name="T0" fmla="*/ 106 w 211"/>
                <a:gd name="T1" fmla="*/ 31 h 208"/>
                <a:gd name="T2" fmla="*/ 87 w 211"/>
                <a:gd name="T3" fmla="*/ 35 h 208"/>
                <a:gd name="T4" fmla="*/ 70 w 211"/>
                <a:gd name="T5" fmla="*/ 42 h 208"/>
                <a:gd name="T6" fmla="*/ 57 w 211"/>
                <a:gd name="T7" fmla="*/ 53 h 208"/>
                <a:gd name="T8" fmla="*/ 46 w 211"/>
                <a:gd name="T9" fmla="*/ 67 h 208"/>
                <a:gd name="T10" fmla="*/ 40 w 211"/>
                <a:gd name="T11" fmla="*/ 84 h 208"/>
                <a:gd name="T12" fmla="*/ 38 w 211"/>
                <a:gd name="T13" fmla="*/ 103 h 208"/>
                <a:gd name="T14" fmla="*/ 38 w 211"/>
                <a:gd name="T15" fmla="*/ 103 h 208"/>
                <a:gd name="T16" fmla="*/ 40 w 211"/>
                <a:gd name="T17" fmla="*/ 122 h 208"/>
                <a:gd name="T18" fmla="*/ 46 w 211"/>
                <a:gd name="T19" fmla="*/ 139 h 208"/>
                <a:gd name="T20" fmla="*/ 57 w 211"/>
                <a:gd name="T21" fmla="*/ 154 h 208"/>
                <a:gd name="T22" fmla="*/ 71 w 211"/>
                <a:gd name="T23" fmla="*/ 166 h 208"/>
                <a:gd name="T24" fmla="*/ 87 w 211"/>
                <a:gd name="T25" fmla="*/ 173 h 208"/>
                <a:gd name="T26" fmla="*/ 106 w 211"/>
                <a:gd name="T27" fmla="*/ 175 h 208"/>
                <a:gd name="T28" fmla="*/ 125 w 211"/>
                <a:gd name="T29" fmla="*/ 173 h 208"/>
                <a:gd name="T30" fmla="*/ 142 w 211"/>
                <a:gd name="T31" fmla="*/ 166 h 208"/>
                <a:gd name="T32" fmla="*/ 155 w 211"/>
                <a:gd name="T33" fmla="*/ 154 h 208"/>
                <a:gd name="T34" fmla="*/ 165 w 211"/>
                <a:gd name="T35" fmla="*/ 140 h 208"/>
                <a:gd name="T36" fmla="*/ 172 w 211"/>
                <a:gd name="T37" fmla="*/ 123 h 208"/>
                <a:gd name="T38" fmla="*/ 174 w 211"/>
                <a:gd name="T39" fmla="*/ 104 h 208"/>
                <a:gd name="T40" fmla="*/ 174 w 211"/>
                <a:gd name="T41" fmla="*/ 103 h 208"/>
                <a:gd name="T42" fmla="*/ 172 w 211"/>
                <a:gd name="T43" fmla="*/ 84 h 208"/>
                <a:gd name="T44" fmla="*/ 165 w 211"/>
                <a:gd name="T45" fmla="*/ 67 h 208"/>
                <a:gd name="T46" fmla="*/ 155 w 211"/>
                <a:gd name="T47" fmla="*/ 54 h 208"/>
                <a:gd name="T48" fmla="*/ 142 w 211"/>
                <a:gd name="T49" fmla="*/ 42 h 208"/>
                <a:gd name="T50" fmla="*/ 125 w 211"/>
                <a:gd name="T51" fmla="*/ 35 h 208"/>
                <a:gd name="T52" fmla="*/ 106 w 211"/>
                <a:gd name="T53" fmla="*/ 31 h 208"/>
                <a:gd name="T54" fmla="*/ 106 w 211"/>
                <a:gd name="T55" fmla="*/ 0 h 208"/>
                <a:gd name="T56" fmla="*/ 131 w 211"/>
                <a:gd name="T57" fmla="*/ 2 h 208"/>
                <a:gd name="T58" fmla="*/ 154 w 211"/>
                <a:gd name="T59" fmla="*/ 10 h 208"/>
                <a:gd name="T60" fmla="*/ 173 w 211"/>
                <a:gd name="T61" fmla="*/ 22 h 208"/>
                <a:gd name="T62" fmla="*/ 189 w 211"/>
                <a:gd name="T63" fmla="*/ 39 h 208"/>
                <a:gd name="T64" fmla="*/ 201 w 211"/>
                <a:gd name="T65" fmla="*/ 58 h 208"/>
                <a:gd name="T66" fmla="*/ 208 w 211"/>
                <a:gd name="T67" fmla="*/ 79 h 208"/>
                <a:gd name="T68" fmla="*/ 211 w 211"/>
                <a:gd name="T69" fmla="*/ 103 h 208"/>
                <a:gd name="T70" fmla="*/ 211 w 211"/>
                <a:gd name="T71" fmla="*/ 103 h 208"/>
                <a:gd name="T72" fmla="*/ 208 w 211"/>
                <a:gd name="T73" fmla="*/ 128 h 208"/>
                <a:gd name="T74" fmla="*/ 201 w 211"/>
                <a:gd name="T75" fmla="*/ 149 h 208"/>
                <a:gd name="T76" fmla="*/ 189 w 211"/>
                <a:gd name="T77" fmla="*/ 169 h 208"/>
                <a:gd name="T78" fmla="*/ 173 w 211"/>
                <a:gd name="T79" fmla="*/ 185 h 208"/>
                <a:gd name="T80" fmla="*/ 153 w 211"/>
                <a:gd name="T81" fmla="*/ 197 h 208"/>
                <a:gd name="T82" fmla="*/ 131 w 211"/>
                <a:gd name="T83" fmla="*/ 205 h 208"/>
                <a:gd name="T84" fmla="*/ 106 w 211"/>
                <a:gd name="T85" fmla="*/ 208 h 208"/>
                <a:gd name="T86" fmla="*/ 80 w 211"/>
                <a:gd name="T87" fmla="*/ 205 h 208"/>
                <a:gd name="T88" fmla="*/ 58 w 211"/>
                <a:gd name="T89" fmla="*/ 197 h 208"/>
                <a:gd name="T90" fmla="*/ 38 w 211"/>
                <a:gd name="T91" fmla="*/ 185 h 208"/>
                <a:gd name="T92" fmla="*/ 22 w 211"/>
                <a:gd name="T93" fmla="*/ 169 h 208"/>
                <a:gd name="T94" fmla="*/ 11 w 211"/>
                <a:gd name="T95" fmla="*/ 150 h 208"/>
                <a:gd name="T96" fmla="*/ 3 w 211"/>
                <a:gd name="T97" fmla="*/ 128 h 208"/>
                <a:gd name="T98" fmla="*/ 0 w 211"/>
                <a:gd name="T99" fmla="*/ 104 h 208"/>
                <a:gd name="T100" fmla="*/ 0 w 211"/>
                <a:gd name="T101" fmla="*/ 103 h 208"/>
                <a:gd name="T102" fmla="*/ 3 w 211"/>
                <a:gd name="T103" fmla="*/ 80 h 208"/>
                <a:gd name="T104" fmla="*/ 11 w 211"/>
                <a:gd name="T105" fmla="*/ 58 h 208"/>
                <a:gd name="T106" fmla="*/ 22 w 211"/>
                <a:gd name="T107" fmla="*/ 39 h 208"/>
                <a:gd name="T108" fmla="*/ 39 w 211"/>
                <a:gd name="T109" fmla="*/ 23 h 208"/>
                <a:gd name="T110" fmla="*/ 58 w 211"/>
                <a:gd name="T111" fmla="*/ 10 h 208"/>
                <a:gd name="T112" fmla="*/ 80 w 211"/>
                <a:gd name="T113" fmla="*/ 2 h 208"/>
                <a:gd name="T114" fmla="*/ 106 w 211"/>
                <a:gd name="T11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08">
                  <a:moveTo>
                    <a:pt x="106" y="31"/>
                  </a:moveTo>
                  <a:lnTo>
                    <a:pt x="87" y="35"/>
                  </a:lnTo>
                  <a:lnTo>
                    <a:pt x="70" y="42"/>
                  </a:lnTo>
                  <a:lnTo>
                    <a:pt x="57" y="53"/>
                  </a:lnTo>
                  <a:lnTo>
                    <a:pt x="46" y="67"/>
                  </a:lnTo>
                  <a:lnTo>
                    <a:pt x="40" y="84"/>
                  </a:lnTo>
                  <a:lnTo>
                    <a:pt x="38" y="103"/>
                  </a:lnTo>
                  <a:lnTo>
                    <a:pt x="38" y="103"/>
                  </a:lnTo>
                  <a:lnTo>
                    <a:pt x="40" y="122"/>
                  </a:lnTo>
                  <a:lnTo>
                    <a:pt x="46" y="139"/>
                  </a:lnTo>
                  <a:lnTo>
                    <a:pt x="57" y="154"/>
                  </a:lnTo>
                  <a:lnTo>
                    <a:pt x="71" y="166"/>
                  </a:lnTo>
                  <a:lnTo>
                    <a:pt x="87" y="173"/>
                  </a:lnTo>
                  <a:lnTo>
                    <a:pt x="106" y="175"/>
                  </a:lnTo>
                  <a:lnTo>
                    <a:pt x="125" y="173"/>
                  </a:lnTo>
                  <a:lnTo>
                    <a:pt x="142" y="166"/>
                  </a:lnTo>
                  <a:lnTo>
                    <a:pt x="155" y="154"/>
                  </a:lnTo>
                  <a:lnTo>
                    <a:pt x="165" y="140"/>
                  </a:lnTo>
                  <a:lnTo>
                    <a:pt x="172" y="123"/>
                  </a:lnTo>
                  <a:lnTo>
                    <a:pt x="174" y="104"/>
                  </a:lnTo>
                  <a:lnTo>
                    <a:pt x="174" y="103"/>
                  </a:lnTo>
                  <a:lnTo>
                    <a:pt x="172" y="84"/>
                  </a:lnTo>
                  <a:lnTo>
                    <a:pt x="165" y="67"/>
                  </a:lnTo>
                  <a:lnTo>
                    <a:pt x="155" y="54"/>
                  </a:lnTo>
                  <a:lnTo>
                    <a:pt x="142" y="42"/>
                  </a:lnTo>
                  <a:lnTo>
                    <a:pt x="125" y="35"/>
                  </a:lnTo>
                  <a:lnTo>
                    <a:pt x="106" y="31"/>
                  </a:lnTo>
                  <a:close/>
                  <a:moveTo>
                    <a:pt x="106" y="0"/>
                  </a:moveTo>
                  <a:lnTo>
                    <a:pt x="131" y="2"/>
                  </a:lnTo>
                  <a:lnTo>
                    <a:pt x="154" y="10"/>
                  </a:lnTo>
                  <a:lnTo>
                    <a:pt x="173" y="22"/>
                  </a:lnTo>
                  <a:lnTo>
                    <a:pt x="189" y="39"/>
                  </a:lnTo>
                  <a:lnTo>
                    <a:pt x="201" y="58"/>
                  </a:lnTo>
                  <a:lnTo>
                    <a:pt x="208" y="79"/>
                  </a:lnTo>
                  <a:lnTo>
                    <a:pt x="211" y="103"/>
                  </a:lnTo>
                  <a:lnTo>
                    <a:pt x="211" y="103"/>
                  </a:lnTo>
                  <a:lnTo>
                    <a:pt x="208" y="128"/>
                  </a:lnTo>
                  <a:lnTo>
                    <a:pt x="201" y="149"/>
                  </a:lnTo>
                  <a:lnTo>
                    <a:pt x="189" y="169"/>
                  </a:lnTo>
                  <a:lnTo>
                    <a:pt x="173" y="185"/>
                  </a:lnTo>
                  <a:lnTo>
                    <a:pt x="153" y="197"/>
                  </a:lnTo>
                  <a:lnTo>
                    <a:pt x="131" y="205"/>
                  </a:lnTo>
                  <a:lnTo>
                    <a:pt x="106" y="208"/>
                  </a:lnTo>
                  <a:lnTo>
                    <a:pt x="80" y="205"/>
                  </a:lnTo>
                  <a:lnTo>
                    <a:pt x="58" y="197"/>
                  </a:lnTo>
                  <a:lnTo>
                    <a:pt x="38" y="185"/>
                  </a:lnTo>
                  <a:lnTo>
                    <a:pt x="22" y="169"/>
                  </a:lnTo>
                  <a:lnTo>
                    <a:pt x="11" y="150"/>
                  </a:lnTo>
                  <a:lnTo>
                    <a:pt x="3" y="128"/>
                  </a:lnTo>
                  <a:lnTo>
                    <a:pt x="0" y="104"/>
                  </a:lnTo>
                  <a:lnTo>
                    <a:pt x="0" y="103"/>
                  </a:lnTo>
                  <a:lnTo>
                    <a:pt x="3" y="80"/>
                  </a:lnTo>
                  <a:lnTo>
                    <a:pt x="11" y="58"/>
                  </a:lnTo>
                  <a:lnTo>
                    <a:pt x="22" y="39"/>
                  </a:lnTo>
                  <a:lnTo>
                    <a:pt x="39" y="23"/>
                  </a:lnTo>
                  <a:lnTo>
                    <a:pt x="58" y="10"/>
                  </a:lnTo>
                  <a:lnTo>
                    <a:pt x="80" y="2"/>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9" name="Freeform 30"/>
            <p:cNvSpPr>
              <a:spLocks/>
            </p:cNvSpPr>
            <p:nvPr/>
          </p:nvSpPr>
          <p:spPr bwMode="auto">
            <a:xfrm>
              <a:off x="3414713" y="5287963"/>
              <a:ext cx="263525" cy="320675"/>
            </a:xfrm>
            <a:custGeom>
              <a:avLst/>
              <a:gdLst>
                <a:gd name="T0" fmla="*/ 4 w 166"/>
                <a:gd name="T1" fmla="*/ 0 h 202"/>
                <a:gd name="T2" fmla="*/ 166 w 166"/>
                <a:gd name="T3" fmla="*/ 0 h 202"/>
                <a:gd name="T4" fmla="*/ 166 w 166"/>
                <a:gd name="T5" fmla="*/ 26 h 202"/>
                <a:gd name="T6" fmla="*/ 47 w 166"/>
                <a:gd name="T7" fmla="*/ 170 h 202"/>
                <a:gd name="T8" fmla="*/ 166 w 166"/>
                <a:gd name="T9" fmla="*/ 170 h 202"/>
                <a:gd name="T10" fmla="*/ 166 w 166"/>
                <a:gd name="T11" fmla="*/ 202 h 202"/>
                <a:gd name="T12" fmla="*/ 0 w 166"/>
                <a:gd name="T13" fmla="*/ 202 h 202"/>
                <a:gd name="T14" fmla="*/ 0 w 166"/>
                <a:gd name="T15" fmla="*/ 175 h 202"/>
                <a:gd name="T16" fmla="*/ 119 w 166"/>
                <a:gd name="T17" fmla="*/ 32 h 202"/>
                <a:gd name="T18" fmla="*/ 4 w 166"/>
                <a:gd name="T19" fmla="*/ 32 h 202"/>
                <a:gd name="T20" fmla="*/ 4 w 166"/>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02">
                  <a:moveTo>
                    <a:pt x="4" y="0"/>
                  </a:moveTo>
                  <a:lnTo>
                    <a:pt x="166" y="0"/>
                  </a:lnTo>
                  <a:lnTo>
                    <a:pt x="166" y="26"/>
                  </a:lnTo>
                  <a:lnTo>
                    <a:pt x="47" y="170"/>
                  </a:lnTo>
                  <a:lnTo>
                    <a:pt x="166" y="170"/>
                  </a:lnTo>
                  <a:lnTo>
                    <a:pt x="166" y="202"/>
                  </a:lnTo>
                  <a:lnTo>
                    <a:pt x="0" y="202"/>
                  </a:lnTo>
                  <a:lnTo>
                    <a:pt x="0" y="175"/>
                  </a:lnTo>
                  <a:lnTo>
                    <a:pt x="119" y="32"/>
                  </a:lnTo>
                  <a:lnTo>
                    <a:pt x="4" y="3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0" name="Freeform 31"/>
            <p:cNvSpPr>
              <a:spLocks/>
            </p:cNvSpPr>
            <p:nvPr/>
          </p:nvSpPr>
          <p:spPr bwMode="auto">
            <a:xfrm>
              <a:off x="4097338" y="5287963"/>
              <a:ext cx="238125" cy="320675"/>
            </a:xfrm>
            <a:custGeom>
              <a:avLst/>
              <a:gdLst>
                <a:gd name="T0" fmla="*/ 0 w 150"/>
                <a:gd name="T1" fmla="*/ 0 h 202"/>
                <a:gd name="T2" fmla="*/ 150 w 150"/>
                <a:gd name="T3" fmla="*/ 0 h 202"/>
                <a:gd name="T4" fmla="*/ 150 w 150"/>
                <a:gd name="T5" fmla="*/ 32 h 202"/>
                <a:gd name="T6" fmla="*/ 35 w 150"/>
                <a:gd name="T7" fmla="*/ 32 h 202"/>
                <a:gd name="T8" fmla="*/ 35 w 150"/>
                <a:gd name="T9" fmla="*/ 88 h 202"/>
                <a:gd name="T10" fmla="*/ 138 w 150"/>
                <a:gd name="T11" fmla="*/ 88 h 202"/>
                <a:gd name="T12" fmla="*/ 138 w 150"/>
                <a:gd name="T13" fmla="*/ 119 h 202"/>
                <a:gd name="T14" fmla="*/ 35 w 150"/>
                <a:gd name="T15" fmla="*/ 119 h 202"/>
                <a:gd name="T16" fmla="*/ 35 w 150"/>
                <a:gd name="T17" fmla="*/ 202 h 202"/>
                <a:gd name="T18" fmla="*/ 0 w 150"/>
                <a:gd name="T19" fmla="*/ 202 h 202"/>
                <a:gd name="T20" fmla="*/ 0 w 15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02">
                  <a:moveTo>
                    <a:pt x="0" y="0"/>
                  </a:moveTo>
                  <a:lnTo>
                    <a:pt x="150" y="0"/>
                  </a:lnTo>
                  <a:lnTo>
                    <a:pt x="150" y="32"/>
                  </a:lnTo>
                  <a:lnTo>
                    <a:pt x="35" y="32"/>
                  </a:lnTo>
                  <a:lnTo>
                    <a:pt x="35" y="88"/>
                  </a:lnTo>
                  <a:lnTo>
                    <a:pt x="138" y="88"/>
                  </a:lnTo>
                  <a:lnTo>
                    <a:pt x="138" y="119"/>
                  </a:lnTo>
                  <a:lnTo>
                    <a:pt x="35" y="119"/>
                  </a:lnTo>
                  <a:lnTo>
                    <a:pt x="3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1" name="Freeform 32"/>
            <p:cNvSpPr>
              <a:spLocks noEditPoints="1"/>
            </p:cNvSpPr>
            <p:nvPr/>
          </p:nvSpPr>
          <p:spPr bwMode="auto">
            <a:xfrm>
              <a:off x="4443413" y="5287963"/>
              <a:ext cx="271463" cy="320675"/>
            </a:xfrm>
            <a:custGeom>
              <a:avLst/>
              <a:gdLst>
                <a:gd name="T0" fmla="*/ 36 w 171"/>
                <a:gd name="T1" fmla="*/ 32 h 202"/>
                <a:gd name="T2" fmla="*/ 36 w 171"/>
                <a:gd name="T3" fmla="*/ 100 h 202"/>
                <a:gd name="T4" fmla="*/ 88 w 171"/>
                <a:gd name="T5" fmla="*/ 100 h 202"/>
                <a:gd name="T6" fmla="*/ 102 w 171"/>
                <a:gd name="T7" fmla="*/ 98 h 202"/>
                <a:gd name="T8" fmla="*/ 113 w 171"/>
                <a:gd name="T9" fmla="*/ 94 h 202"/>
                <a:gd name="T10" fmla="*/ 122 w 171"/>
                <a:gd name="T11" fmla="*/ 87 h 202"/>
                <a:gd name="T12" fmla="*/ 127 w 171"/>
                <a:gd name="T13" fmla="*/ 77 h 202"/>
                <a:gd name="T14" fmla="*/ 129 w 171"/>
                <a:gd name="T15" fmla="*/ 66 h 202"/>
                <a:gd name="T16" fmla="*/ 129 w 171"/>
                <a:gd name="T17" fmla="*/ 65 h 202"/>
                <a:gd name="T18" fmla="*/ 128 w 171"/>
                <a:gd name="T19" fmla="*/ 54 h 202"/>
                <a:gd name="T20" fmla="*/ 123 w 171"/>
                <a:gd name="T21" fmla="*/ 44 h 202"/>
                <a:gd name="T22" fmla="*/ 113 w 171"/>
                <a:gd name="T23" fmla="*/ 38 h 202"/>
                <a:gd name="T24" fmla="*/ 102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4 w 171"/>
                <a:gd name="T37" fmla="*/ 5 h 202"/>
                <a:gd name="T38" fmla="*/ 138 w 171"/>
                <a:gd name="T39" fmla="*/ 12 h 202"/>
                <a:gd name="T40" fmla="*/ 149 w 171"/>
                <a:gd name="T41" fmla="*/ 20 h 202"/>
                <a:gd name="T42" fmla="*/ 158 w 171"/>
                <a:gd name="T43" fmla="*/ 33 h 202"/>
                <a:gd name="T44" fmla="*/ 163 w 171"/>
                <a:gd name="T45" fmla="*/ 46 h 202"/>
                <a:gd name="T46" fmla="*/ 165 w 171"/>
                <a:gd name="T47" fmla="*/ 63 h 202"/>
                <a:gd name="T48" fmla="*/ 165 w 171"/>
                <a:gd name="T49" fmla="*/ 64 h 202"/>
                <a:gd name="T50" fmla="*/ 163 w 171"/>
                <a:gd name="T51" fmla="*/ 82 h 202"/>
                <a:gd name="T52" fmla="*/ 157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2" y="98"/>
                  </a:lnTo>
                  <a:lnTo>
                    <a:pt x="113" y="94"/>
                  </a:lnTo>
                  <a:lnTo>
                    <a:pt x="122" y="87"/>
                  </a:lnTo>
                  <a:lnTo>
                    <a:pt x="127" y="77"/>
                  </a:lnTo>
                  <a:lnTo>
                    <a:pt x="129" y="66"/>
                  </a:lnTo>
                  <a:lnTo>
                    <a:pt x="129" y="65"/>
                  </a:lnTo>
                  <a:lnTo>
                    <a:pt x="128" y="54"/>
                  </a:lnTo>
                  <a:lnTo>
                    <a:pt x="123" y="44"/>
                  </a:lnTo>
                  <a:lnTo>
                    <a:pt x="113" y="38"/>
                  </a:lnTo>
                  <a:lnTo>
                    <a:pt x="102" y="34"/>
                  </a:lnTo>
                  <a:lnTo>
                    <a:pt x="88" y="32"/>
                  </a:lnTo>
                  <a:lnTo>
                    <a:pt x="36" y="32"/>
                  </a:lnTo>
                  <a:close/>
                  <a:moveTo>
                    <a:pt x="0" y="0"/>
                  </a:moveTo>
                  <a:lnTo>
                    <a:pt x="90" y="0"/>
                  </a:lnTo>
                  <a:lnTo>
                    <a:pt x="108" y="1"/>
                  </a:lnTo>
                  <a:lnTo>
                    <a:pt x="124" y="5"/>
                  </a:lnTo>
                  <a:lnTo>
                    <a:pt x="138" y="12"/>
                  </a:lnTo>
                  <a:lnTo>
                    <a:pt x="149" y="20"/>
                  </a:lnTo>
                  <a:lnTo>
                    <a:pt x="158" y="33"/>
                  </a:lnTo>
                  <a:lnTo>
                    <a:pt x="163" y="46"/>
                  </a:lnTo>
                  <a:lnTo>
                    <a:pt x="165" y="63"/>
                  </a:lnTo>
                  <a:lnTo>
                    <a:pt x="165" y="64"/>
                  </a:lnTo>
                  <a:lnTo>
                    <a:pt x="163" y="82"/>
                  </a:lnTo>
                  <a:lnTo>
                    <a:pt x="157"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2" name="Rectangle 33"/>
            <p:cNvSpPr>
              <a:spLocks noChangeArrowheads="1"/>
            </p:cNvSpPr>
            <p:nvPr/>
          </p:nvSpPr>
          <p:spPr bwMode="auto">
            <a:xfrm>
              <a:off x="4837113" y="5287963"/>
              <a:ext cx="53975" cy="3206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CA" dirty="0"/>
            </a:p>
          </p:txBody>
        </p:sp>
        <p:sp>
          <p:nvSpPr>
            <p:cNvPr id="63" name="Freeform 34"/>
            <p:cNvSpPr>
              <a:spLocks/>
            </p:cNvSpPr>
            <p:nvPr/>
          </p:nvSpPr>
          <p:spPr bwMode="auto">
            <a:xfrm>
              <a:off x="5024438" y="5287963"/>
              <a:ext cx="239713" cy="320675"/>
            </a:xfrm>
            <a:custGeom>
              <a:avLst/>
              <a:gdLst>
                <a:gd name="T0" fmla="*/ 0 w 151"/>
                <a:gd name="T1" fmla="*/ 0 h 202"/>
                <a:gd name="T2" fmla="*/ 149 w 151"/>
                <a:gd name="T3" fmla="*/ 0 h 202"/>
                <a:gd name="T4" fmla="*/ 149 w 151"/>
                <a:gd name="T5" fmla="*/ 32 h 202"/>
                <a:gd name="T6" fmla="*/ 35 w 151"/>
                <a:gd name="T7" fmla="*/ 32 h 202"/>
                <a:gd name="T8" fmla="*/ 35 w 151"/>
                <a:gd name="T9" fmla="*/ 83 h 202"/>
                <a:gd name="T10" fmla="*/ 136 w 151"/>
                <a:gd name="T11" fmla="*/ 83 h 202"/>
                <a:gd name="T12" fmla="*/ 136 w 151"/>
                <a:gd name="T13" fmla="*/ 115 h 202"/>
                <a:gd name="T14" fmla="*/ 35 w 151"/>
                <a:gd name="T15" fmla="*/ 115 h 202"/>
                <a:gd name="T16" fmla="*/ 35 w 151"/>
                <a:gd name="T17" fmla="*/ 170 h 202"/>
                <a:gd name="T18" fmla="*/ 151 w 151"/>
                <a:gd name="T19" fmla="*/ 170 h 202"/>
                <a:gd name="T20" fmla="*/ 151 w 151"/>
                <a:gd name="T21" fmla="*/ 202 h 202"/>
                <a:gd name="T22" fmla="*/ 0 w 151"/>
                <a:gd name="T23" fmla="*/ 202 h 202"/>
                <a:gd name="T24" fmla="*/ 0 w 151"/>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202">
                  <a:moveTo>
                    <a:pt x="0" y="0"/>
                  </a:moveTo>
                  <a:lnTo>
                    <a:pt x="149" y="0"/>
                  </a:lnTo>
                  <a:lnTo>
                    <a:pt x="149" y="32"/>
                  </a:lnTo>
                  <a:lnTo>
                    <a:pt x="35" y="32"/>
                  </a:lnTo>
                  <a:lnTo>
                    <a:pt x="35" y="83"/>
                  </a:lnTo>
                  <a:lnTo>
                    <a:pt x="136" y="83"/>
                  </a:lnTo>
                  <a:lnTo>
                    <a:pt x="136" y="115"/>
                  </a:lnTo>
                  <a:lnTo>
                    <a:pt x="35" y="115"/>
                  </a:lnTo>
                  <a:lnTo>
                    <a:pt x="35" y="170"/>
                  </a:lnTo>
                  <a:lnTo>
                    <a:pt x="151" y="170"/>
                  </a:lnTo>
                  <a:lnTo>
                    <a:pt x="151"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4" name="Freeform 35"/>
            <p:cNvSpPr>
              <a:spLocks noEditPoints="1"/>
            </p:cNvSpPr>
            <p:nvPr/>
          </p:nvSpPr>
          <p:spPr bwMode="auto">
            <a:xfrm>
              <a:off x="5387975" y="5287963"/>
              <a:ext cx="288925" cy="320675"/>
            </a:xfrm>
            <a:custGeom>
              <a:avLst/>
              <a:gdLst>
                <a:gd name="T0" fmla="*/ 35 w 182"/>
                <a:gd name="T1" fmla="*/ 32 h 202"/>
                <a:gd name="T2" fmla="*/ 35 w 182"/>
                <a:gd name="T3" fmla="*/ 169 h 202"/>
                <a:gd name="T4" fmla="*/ 75 w 182"/>
                <a:gd name="T5" fmla="*/ 169 h 202"/>
                <a:gd name="T6" fmla="*/ 96 w 182"/>
                <a:gd name="T7" fmla="*/ 167 h 202"/>
                <a:gd name="T8" fmla="*/ 112 w 182"/>
                <a:gd name="T9" fmla="*/ 161 h 202"/>
                <a:gd name="T10" fmla="*/ 126 w 182"/>
                <a:gd name="T11" fmla="*/ 150 h 202"/>
                <a:gd name="T12" fmla="*/ 137 w 182"/>
                <a:gd name="T13" fmla="*/ 136 h 202"/>
                <a:gd name="T14" fmla="*/ 143 w 182"/>
                <a:gd name="T15" fmla="*/ 120 h 202"/>
                <a:gd name="T16" fmla="*/ 145 w 182"/>
                <a:gd name="T17" fmla="*/ 101 h 202"/>
                <a:gd name="T18" fmla="*/ 145 w 182"/>
                <a:gd name="T19" fmla="*/ 100 h 202"/>
                <a:gd name="T20" fmla="*/ 143 w 182"/>
                <a:gd name="T21" fmla="*/ 82 h 202"/>
                <a:gd name="T22" fmla="*/ 137 w 182"/>
                <a:gd name="T23" fmla="*/ 65 h 202"/>
                <a:gd name="T24" fmla="*/ 126 w 182"/>
                <a:gd name="T25" fmla="*/ 52 h 202"/>
                <a:gd name="T26" fmla="*/ 112 w 182"/>
                <a:gd name="T27" fmla="*/ 41 h 202"/>
                <a:gd name="T28" fmla="*/ 96 w 182"/>
                <a:gd name="T29" fmla="*/ 35 h 202"/>
                <a:gd name="T30" fmla="*/ 75 w 182"/>
                <a:gd name="T31" fmla="*/ 32 h 202"/>
                <a:gd name="T32" fmla="*/ 35 w 182"/>
                <a:gd name="T33" fmla="*/ 32 h 202"/>
                <a:gd name="T34" fmla="*/ 0 w 182"/>
                <a:gd name="T35" fmla="*/ 0 h 202"/>
                <a:gd name="T36" fmla="*/ 75 w 182"/>
                <a:gd name="T37" fmla="*/ 0 h 202"/>
                <a:gd name="T38" fmla="*/ 101 w 182"/>
                <a:gd name="T39" fmla="*/ 2 h 202"/>
                <a:gd name="T40" fmla="*/ 124 w 182"/>
                <a:gd name="T41" fmla="*/ 9 h 202"/>
                <a:gd name="T42" fmla="*/ 144 w 182"/>
                <a:gd name="T43" fmla="*/ 21 h 202"/>
                <a:gd name="T44" fmla="*/ 160 w 182"/>
                <a:gd name="T45" fmla="*/ 37 h 202"/>
                <a:gd name="T46" fmla="*/ 173 w 182"/>
                <a:gd name="T47" fmla="*/ 56 h 202"/>
                <a:gd name="T48" fmla="*/ 180 w 182"/>
                <a:gd name="T49" fmla="*/ 77 h 202"/>
                <a:gd name="T50" fmla="*/ 182 w 182"/>
                <a:gd name="T51" fmla="*/ 100 h 202"/>
                <a:gd name="T52" fmla="*/ 182 w 182"/>
                <a:gd name="T53" fmla="*/ 100 h 202"/>
                <a:gd name="T54" fmla="*/ 180 w 182"/>
                <a:gd name="T55" fmla="*/ 125 h 202"/>
                <a:gd name="T56" fmla="*/ 173 w 182"/>
                <a:gd name="T57" fmla="*/ 146 h 202"/>
                <a:gd name="T58" fmla="*/ 160 w 182"/>
                <a:gd name="T59" fmla="*/ 164 h 202"/>
                <a:gd name="T60" fmla="*/ 144 w 182"/>
                <a:gd name="T61" fmla="*/ 180 h 202"/>
                <a:gd name="T62" fmla="*/ 124 w 182"/>
                <a:gd name="T63" fmla="*/ 191 h 202"/>
                <a:gd name="T64" fmla="*/ 101 w 182"/>
                <a:gd name="T65" fmla="*/ 199 h 202"/>
                <a:gd name="T66" fmla="*/ 75 w 182"/>
                <a:gd name="T67" fmla="*/ 202 h 202"/>
                <a:gd name="T68" fmla="*/ 0 w 182"/>
                <a:gd name="T69" fmla="*/ 202 h 202"/>
                <a:gd name="T70" fmla="*/ 0 w 182"/>
                <a:gd name="T7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02">
                  <a:moveTo>
                    <a:pt x="35" y="32"/>
                  </a:moveTo>
                  <a:lnTo>
                    <a:pt x="35" y="169"/>
                  </a:lnTo>
                  <a:lnTo>
                    <a:pt x="75" y="169"/>
                  </a:lnTo>
                  <a:lnTo>
                    <a:pt x="96" y="167"/>
                  </a:lnTo>
                  <a:lnTo>
                    <a:pt x="112" y="161"/>
                  </a:lnTo>
                  <a:lnTo>
                    <a:pt x="126" y="150"/>
                  </a:lnTo>
                  <a:lnTo>
                    <a:pt x="137" y="136"/>
                  </a:lnTo>
                  <a:lnTo>
                    <a:pt x="143" y="120"/>
                  </a:lnTo>
                  <a:lnTo>
                    <a:pt x="145" y="101"/>
                  </a:lnTo>
                  <a:lnTo>
                    <a:pt x="145" y="100"/>
                  </a:lnTo>
                  <a:lnTo>
                    <a:pt x="143" y="82"/>
                  </a:lnTo>
                  <a:lnTo>
                    <a:pt x="137" y="65"/>
                  </a:lnTo>
                  <a:lnTo>
                    <a:pt x="126" y="52"/>
                  </a:lnTo>
                  <a:lnTo>
                    <a:pt x="112" y="41"/>
                  </a:lnTo>
                  <a:lnTo>
                    <a:pt x="96" y="35"/>
                  </a:lnTo>
                  <a:lnTo>
                    <a:pt x="75" y="32"/>
                  </a:lnTo>
                  <a:lnTo>
                    <a:pt x="35" y="32"/>
                  </a:lnTo>
                  <a:close/>
                  <a:moveTo>
                    <a:pt x="0" y="0"/>
                  </a:moveTo>
                  <a:lnTo>
                    <a:pt x="75" y="0"/>
                  </a:lnTo>
                  <a:lnTo>
                    <a:pt x="101" y="2"/>
                  </a:lnTo>
                  <a:lnTo>
                    <a:pt x="124" y="9"/>
                  </a:lnTo>
                  <a:lnTo>
                    <a:pt x="144" y="21"/>
                  </a:lnTo>
                  <a:lnTo>
                    <a:pt x="160" y="37"/>
                  </a:lnTo>
                  <a:lnTo>
                    <a:pt x="173" y="56"/>
                  </a:lnTo>
                  <a:lnTo>
                    <a:pt x="180" y="77"/>
                  </a:lnTo>
                  <a:lnTo>
                    <a:pt x="182" y="100"/>
                  </a:lnTo>
                  <a:lnTo>
                    <a:pt x="182" y="100"/>
                  </a:lnTo>
                  <a:lnTo>
                    <a:pt x="180" y="125"/>
                  </a:lnTo>
                  <a:lnTo>
                    <a:pt x="173" y="146"/>
                  </a:lnTo>
                  <a:lnTo>
                    <a:pt x="160" y="164"/>
                  </a:lnTo>
                  <a:lnTo>
                    <a:pt x="144" y="180"/>
                  </a:lnTo>
                  <a:lnTo>
                    <a:pt x="124" y="191"/>
                  </a:lnTo>
                  <a:lnTo>
                    <a:pt x="101" y="199"/>
                  </a:lnTo>
                  <a:lnTo>
                    <a:pt x="75"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5" name="Freeform 36"/>
            <p:cNvSpPr>
              <a:spLocks noEditPoints="1"/>
            </p:cNvSpPr>
            <p:nvPr/>
          </p:nvSpPr>
          <p:spPr bwMode="auto">
            <a:xfrm>
              <a:off x="5778500" y="5287963"/>
              <a:ext cx="266700" cy="320675"/>
            </a:xfrm>
            <a:custGeom>
              <a:avLst/>
              <a:gdLst>
                <a:gd name="T0" fmla="*/ 35 w 168"/>
                <a:gd name="T1" fmla="*/ 115 h 202"/>
                <a:gd name="T2" fmla="*/ 35 w 168"/>
                <a:gd name="T3" fmla="*/ 170 h 202"/>
                <a:gd name="T4" fmla="*/ 94 w 168"/>
                <a:gd name="T5" fmla="*/ 170 h 202"/>
                <a:gd name="T6" fmla="*/ 106 w 168"/>
                <a:gd name="T7" fmla="*/ 169 h 202"/>
                <a:gd name="T8" fmla="*/ 118 w 168"/>
                <a:gd name="T9" fmla="*/ 166 h 202"/>
                <a:gd name="T10" fmla="*/ 125 w 168"/>
                <a:gd name="T11" fmla="*/ 160 h 202"/>
                <a:gd name="T12" fmla="*/ 131 w 168"/>
                <a:gd name="T13" fmla="*/ 152 h 202"/>
                <a:gd name="T14" fmla="*/ 133 w 168"/>
                <a:gd name="T15" fmla="*/ 143 h 202"/>
                <a:gd name="T16" fmla="*/ 133 w 168"/>
                <a:gd name="T17" fmla="*/ 142 h 202"/>
                <a:gd name="T18" fmla="*/ 131 w 168"/>
                <a:gd name="T19" fmla="*/ 132 h 202"/>
                <a:gd name="T20" fmla="*/ 125 w 168"/>
                <a:gd name="T21" fmla="*/ 125 h 202"/>
                <a:gd name="T22" fmla="*/ 118 w 168"/>
                <a:gd name="T23" fmla="*/ 119 h 202"/>
                <a:gd name="T24" fmla="*/ 106 w 168"/>
                <a:gd name="T25" fmla="*/ 116 h 202"/>
                <a:gd name="T26" fmla="*/ 91 w 168"/>
                <a:gd name="T27" fmla="*/ 115 h 202"/>
                <a:gd name="T28" fmla="*/ 35 w 168"/>
                <a:gd name="T29" fmla="*/ 115 h 202"/>
                <a:gd name="T30" fmla="*/ 35 w 168"/>
                <a:gd name="T31" fmla="*/ 32 h 202"/>
                <a:gd name="T32" fmla="*/ 35 w 168"/>
                <a:gd name="T33" fmla="*/ 84 h 202"/>
                <a:gd name="T34" fmla="*/ 83 w 168"/>
                <a:gd name="T35" fmla="*/ 84 h 202"/>
                <a:gd name="T36" fmla="*/ 96 w 168"/>
                <a:gd name="T37" fmla="*/ 83 h 202"/>
                <a:gd name="T38" fmla="*/ 106 w 168"/>
                <a:gd name="T39" fmla="*/ 80 h 202"/>
                <a:gd name="T40" fmla="*/ 115 w 168"/>
                <a:gd name="T41" fmla="*/ 75 h 202"/>
                <a:gd name="T42" fmla="*/ 119 w 168"/>
                <a:gd name="T43" fmla="*/ 68 h 202"/>
                <a:gd name="T44" fmla="*/ 121 w 168"/>
                <a:gd name="T45" fmla="*/ 57 h 202"/>
                <a:gd name="T46" fmla="*/ 121 w 168"/>
                <a:gd name="T47" fmla="*/ 57 h 202"/>
                <a:gd name="T48" fmla="*/ 119 w 168"/>
                <a:gd name="T49" fmla="*/ 46 h 202"/>
                <a:gd name="T50" fmla="*/ 112 w 168"/>
                <a:gd name="T51" fmla="*/ 38 h 202"/>
                <a:gd name="T52" fmla="*/ 101 w 168"/>
                <a:gd name="T53" fmla="*/ 33 h 202"/>
                <a:gd name="T54" fmla="*/ 85 w 168"/>
                <a:gd name="T55" fmla="*/ 32 h 202"/>
                <a:gd name="T56" fmla="*/ 35 w 168"/>
                <a:gd name="T57" fmla="*/ 32 h 202"/>
                <a:gd name="T58" fmla="*/ 0 w 168"/>
                <a:gd name="T59" fmla="*/ 0 h 202"/>
                <a:gd name="T60" fmla="*/ 91 w 168"/>
                <a:gd name="T61" fmla="*/ 0 h 202"/>
                <a:gd name="T62" fmla="*/ 112 w 168"/>
                <a:gd name="T63" fmla="*/ 2 h 202"/>
                <a:gd name="T64" fmla="*/ 130 w 168"/>
                <a:gd name="T65" fmla="*/ 8 h 202"/>
                <a:gd name="T66" fmla="*/ 143 w 168"/>
                <a:gd name="T67" fmla="*/ 18 h 202"/>
                <a:gd name="T68" fmla="*/ 151 w 168"/>
                <a:gd name="T69" fmla="*/ 27 h 202"/>
                <a:gd name="T70" fmla="*/ 155 w 168"/>
                <a:gd name="T71" fmla="*/ 38 h 202"/>
                <a:gd name="T72" fmla="*/ 156 w 168"/>
                <a:gd name="T73" fmla="*/ 51 h 202"/>
                <a:gd name="T74" fmla="*/ 156 w 168"/>
                <a:gd name="T75" fmla="*/ 52 h 202"/>
                <a:gd name="T76" fmla="*/ 155 w 168"/>
                <a:gd name="T77" fmla="*/ 65 h 202"/>
                <a:gd name="T78" fmla="*/ 151 w 168"/>
                <a:gd name="T79" fmla="*/ 76 h 202"/>
                <a:gd name="T80" fmla="*/ 145 w 168"/>
                <a:gd name="T81" fmla="*/ 83 h 202"/>
                <a:gd name="T82" fmla="*/ 137 w 168"/>
                <a:gd name="T83" fmla="*/ 91 h 202"/>
                <a:gd name="T84" fmla="*/ 128 w 168"/>
                <a:gd name="T85" fmla="*/ 97 h 202"/>
                <a:gd name="T86" fmla="*/ 141 w 168"/>
                <a:gd name="T87" fmla="*/ 102 h 202"/>
                <a:gd name="T88" fmla="*/ 152 w 168"/>
                <a:gd name="T89" fmla="*/ 110 h 202"/>
                <a:gd name="T90" fmla="*/ 160 w 168"/>
                <a:gd name="T91" fmla="*/ 119 h 202"/>
                <a:gd name="T92" fmla="*/ 166 w 168"/>
                <a:gd name="T93" fmla="*/ 131 h 202"/>
                <a:gd name="T94" fmla="*/ 168 w 168"/>
                <a:gd name="T95" fmla="*/ 146 h 202"/>
                <a:gd name="T96" fmla="*/ 168 w 168"/>
                <a:gd name="T97" fmla="*/ 146 h 202"/>
                <a:gd name="T98" fmla="*/ 166 w 168"/>
                <a:gd name="T99" fmla="*/ 163 h 202"/>
                <a:gd name="T100" fmla="*/ 158 w 168"/>
                <a:gd name="T101" fmla="*/ 176 h 202"/>
                <a:gd name="T102" fmla="*/ 148 w 168"/>
                <a:gd name="T103" fmla="*/ 187 h 202"/>
                <a:gd name="T104" fmla="*/ 133 w 168"/>
                <a:gd name="T105" fmla="*/ 195 h 202"/>
                <a:gd name="T106" fmla="*/ 115 w 168"/>
                <a:gd name="T107" fmla="*/ 200 h 202"/>
                <a:gd name="T108" fmla="*/ 94 w 168"/>
                <a:gd name="T109" fmla="*/ 202 h 202"/>
                <a:gd name="T110" fmla="*/ 0 w 168"/>
                <a:gd name="T111" fmla="*/ 202 h 202"/>
                <a:gd name="T112" fmla="*/ 0 w 168"/>
                <a:gd name="T11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02">
                  <a:moveTo>
                    <a:pt x="35" y="115"/>
                  </a:moveTo>
                  <a:lnTo>
                    <a:pt x="35" y="170"/>
                  </a:lnTo>
                  <a:lnTo>
                    <a:pt x="94" y="170"/>
                  </a:lnTo>
                  <a:lnTo>
                    <a:pt x="106" y="169"/>
                  </a:lnTo>
                  <a:lnTo>
                    <a:pt x="118" y="166"/>
                  </a:lnTo>
                  <a:lnTo>
                    <a:pt x="125" y="160"/>
                  </a:lnTo>
                  <a:lnTo>
                    <a:pt x="131" y="152"/>
                  </a:lnTo>
                  <a:lnTo>
                    <a:pt x="133" y="143"/>
                  </a:lnTo>
                  <a:lnTo>
                    <a:pt x="133" y="142"/>
                  </a:lnTo>
                  <a:lnTo>
                    <a:pt x="131" y="132"/>
                  </a:lnTo>
                  <a:lnTo>
                    <a:pt x="125" y="125"/>
                  </a:lnTo>
                  <a:lnTo>
                    <a:pt x="118" y="119"/>
                  </a:lnTo>
                  <a:lnTo>
                    <a:pt x="106" y="116"/>
                  </a:lnTo>
                  <a:lnTo>
                    <a:pt x="91" y="115"/>
                  </a:lnTo>
                  <a:lnTo>
                    <a:pt x="35" y="115"/>
                  </a:lnTo>
                  <a:close/>
                  <a:moveTo>
                    <a:pt x="35" y="32"/>
                  </a:moveTo>
                  <a:lnTo>
                    <a:pt x="35" y="84"/>
                  </a:lnTo>
                  <a:lnTo>
                    <a:pt x="83" y="84"/>
                  </a:lnTo>
                  <a:lnTo>
                    <a:pt x="96" y="83"/>
                  </a:lnTo>
                  <a:lnTo>
                    <a:pt x="106" y="80"/>
                  </a:lnTo>
                  <a:lnTo>
                    <a:pt x="115" y="75"/>
                  </a:lnTo>
                  <a:lnTo>
                    <a:pt x="119" y="68"/>
                  </a:lnTo>
                  <a:lnTo>
                    <a:pt x="121" y="57"/>
                  </a:lnTo>
                  <a:lnTo>
                    <a:pt x="121" y="57"/>
                  </a:lnTo>
                  <a:lnTo>
                    <a:pt x="119" y="46"/>
                  </a:lnTo>
                  <a:lnTo>
                    <a:pt x="112" y="38"/>
                  </a:lnTo>
                  <a:lnTo>
                    <a:pt x="101" y="33"/>
                  </a:lnTo>
                  <a:lnTo>
                    <a:pt x="85" y="32"/>
                  </a:lnTo>
                  <a:lnTo>
                    <a:pt x="35" y="32"/>
                  </a:lnTo>
                  <a:close/>
                  <a:moveTo>
                    <a:pt x="0" y="0"/>
                  </a:moveTo>
                  <a:lnTo>
                    <a:pt x="91" y="0"/>
                  </a:lnTo>
                  <a:lnTo>
                    <a:pt x="112" y="2"/>
                  </a:lnTo>
                  <a:lnTo>
                    <a:pt x="130" y="8"/>
                  </a:lnTo>
                  <a:lnTo>
                    <a:pt x="143" y="18"/>
                  </a:lnTo>
                  <a:lnTo>
                    <a:pt x="151" y="27"/>
                  </a:lnTo>
                  <a:lnTo>
                    <a:pt x="155" y="38"/>
                  </a:lnTo>
                  <a:lnTo>
                    <a:pt x="156" y="51"/>
                  </a:lnTo>
                  <a:lnTo>
                    <a:pt x="156" y="52"/>
                  </a:lnTo>
                  <a:lnTo>
                    <a:pt x="155" y="65"/>
                  </a:lnTo>
                  <a:lnTo>
                    <a:pt x="151" y="76"/>
                  </a:lnTo>
                  <a:lnTo>
                    <a:pt x="145" y="83"/>
                  </a:lnTo>
                  <a:lnTo>
                    <a:pt x="137" y="91"/>
                  </a:lnTo>
                  <a:lnTo>
                    <a:pt x="128" y="97"/>
                  </a:lnTo>
                  <a:lnTo>
                    <a:pt x="141" y="102"/>
                  </a:lnTo>
                  <a:lnTo>
                    <a:pt x="152" y="110"/>
                  </a:lnTo>
                  <a:lnTo>
                    <a:pt x="160" y="119"/>
                  </a:lnTo>
                  <a:lnTo>
                    <a:pt x="166" y="131"/>
                  </a:lnTo>
                  <a:lnTo>
                    <a:pt x="168" y="146"/>
                  </a:lnTo>
                  <a:lnTo>
                    <a:pt x="168" y="146"/>
                  </a:lnTo>
                  <a:lnTo>
                    <a:pt x="166" y="163"/>
                  </a:lnTo>
                  <a:lnTo>
                    <a:pt x="158" y="176"/>
                  </a:lnTo>
                  <a:lnTo>
                    <a:pt x="148" y="187"/>
                  </a:lnTo>
                  <a:lnTo>
                    <a:pt x="133" y="195"/>
                  </a:lnTo>
                  <a:lnTo>
                    <a:pt x="115" y="200"/>
                  </a:lnTo>
                  <a:lnTo>
                    <a:pt x="94"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6" name="Freeform 37"/>
            <p:cNvSpPr>
              <a:spLocks/>
            </p:cNvSpPr>
            <p:nvPr/>
          </p:nvSpPr>
          <p:spPr bwMode="auto">
            <a:xfrm>
              <a:off x="6151563" y="5287963"/>
              <a:ext cx="241300" cy="320675"/>
            </a:xfrm>
            <a:custGeom>
              <a:avLst/>
              <a:gdLst>
                <a:gd name="T0" fmla="*/ 0 w 152"/>
                <a:gd name="T1" fmla="*/ 0 h 202"/>
                <a:gd name="T2" fmla="*/ 150 w 152"/>
                <a:gd name="T3" fmla="*/ 0 h 202"/>
                <a:gd name="T4" fmla="*/ 150 w 152"/>
                <a:gd name="T5" fmla="*/ 32 h 202"/>
                <a:gd name="T6" fmla="*/ 35 w 152"/>
                <a:gd name="T7" fmla="*/ 32 h 202"/>
                <a:gd name="T8" fmla="*/ 35 w 152"/>
                <a:gd name="T9" fmla="*/ 83 h 202"/>
                <a:gd name="T10" fmla="*/ 137 w 152"/>
                <a:gd name="T11" fmla="*/ 83 h 202"/>
                <a:gd name="T12" fmla="*/ 137 w 152"/>
                <a:gd name="T13" fmla="*/ 115 h 202"/>
                <a:gd name="T14" fmla="*/ 35 w 152"/>
                <a:gd name="T15" fmla="*/ 115 h 202"/>
                <a:gd name="T16" fmla="*/ 35 w 152"/>
                <a:gd name="T17" fmla="*/ 170 h 202"/>
                <a:gd name="T18" fmla="*/ 152 w 152"/>
                <a:gd name="T19" fmla="*/ 170 h 202"/>
                <a:gd name="T20" fmla="*/ 152 w 152"/>
                <a:gd name="T21" fmla="*/ 202 h 202"/>
                <a:gd name="T22" fmla="*/ 0 w 152"/>
                <a:gd name="T23" fmla="*/ 202 h 202"/>
                <a:gd name="T24" fmla="*/ 0 w 152"/>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02">
                  <a:moveTo>
                    <a:pt x="0" y="0"/>
                  </a:moveTo>
                  <a:lnTo>
                    <a:pt x="150" y="0"/>
                  </a:lnTo>
                  <a:lnTo>
                    <a:pt x="150" y="32"/>
                  </a:lnTo>
                  <a:lnTo>
                    <a:pt x="35" y="32"/>
                  </a:lnTo>
                  <a:lnTo>
                    <a:pt x="35" y="83"/>
                  </a:lnTo>
                  <a:lnTo>
                    <a:pt x="137" y="83"/>
                  </a:lnTo>
                  <a:lnTo>
                    <a:pt x="137" y="115"/>
                  </a:lnTo>
                  <a:lnTo>
                    <a:pt x="35" y="115"/>
                  </a:lnTo>
                  <a:lnTo>
                    <a:pt x="35" y="170"/>
                  </a:lnTo>
                  <a:lnTo>
                    <a:pt x="152" y="170"/>
                  </a:lnTo>
                  <a:lnTo>
                    <a:pt x="152"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7" name="Freeform 38"/>
            <p:cNvSpPr>
              <a:spLocks noEditPoints="1"/>
            </p:cNvSpPr>
            <p:nvPr/>
          </p:nvSpPr>
          <p:spPr bwMode="auto">
            <a:xfrm>
              <a:off x="6513513" y="5287963"/>
              <a:ext cx="271463" cy="320675"/>
            </a:xfrm>
            <a:custGeom>
              <a:avLst/>
              <a:gdLst>
                <a:gd name="T0" fmla="*/ 36 w 171"/>
                <a:gd name="T1" fmla="*/ 32 h 202"/>
                <a:gd name="T2" fmla="*/ 36 w 171"/>
                <a:gd name="T3" fmla="*/ 100 h 202"/>
                <a:gd name="T4" fmla="*/ 88 w 171"/>
                <a:gd name="T5" fmla="*/ 100 h 202"/>
                <a:gd name="T6" fmla="*/ 101 w 171"/>
                <a:gd name="T7" fmla="*/ 98 h 202"/>
                <a:gd name="T8" fmla="*/ 113 w 171"/>
                <a:gd name="T9" fmla="*/ 94 h 202"/>
                <a:gd name="T10" fmla="*/ 121 w 171"/>
                <a:gd name="T11" fmla="*/ 87 h 202"/>
                <a:gd name="T12" fmla="*/ 127 w 171"/>
                <a:gd name="T13" fmla="*/ 77 h 202"/>
                <a:gd name="T14" fmla="*/ 129 w 171"/>
                <a:gd name="T15" fmla="*/ 66 h 202"/>
                <a:gd name="T16" fmla="*/ 129 w 171"/>
                <a:gd name="T17" fmla="*/ 65 h 202"/>
                <a:gd name="T18" fmla="*/ 127 w 171"/>
                <a:gd name="T19" fmla="*/ 54 h 202"/>
                <a:gd name="T20" fmla="*/ 121 w 171"/>
                <a:gd name="T21" fmla="*/ 44 h 202"/>
                <a:gd name="T22" fmla="*/ 113 w 171"/>
                <a:gd name="T23" fmla="*/ 38 h 202"/>
                <a:gd name="T24" fmla="*/ 101 w 171"/>
                <a:gd name="T25" fmla="*/ 34 h 202"/>
                <a:gd name="T26" fmla="*/ 88 w 171"/>
                <a:gd name="T27" fmla="*/ 32 h 202"/>
                <a:gd name="T28" fmla="*/ 36 w 171"/>
                <a:gd name="T29" fmla="*/ 32 h 202"/>
                <a:gd name="T30" fmla="*/ 0 w 171"/>
                <a:gd name="T31" fmla="*/ 0 h 202"/>
                <a:gd name="T32" fmla="*/ 90 w 171"/>
                <a:gd name="T33" fmla="*/ 0 h 202"/>
                <a:gd name="T34" fmla="*/ 108 w 171"/>
                <a:gd name="T35" fmla="*/ 1 h 202"/>
                <a:gd name="T36" fmla="*/ 123 w 171"/>
                <a:gd name="T37" fmla="*/ 5 h 202"/>
                <a:gd name="T38" fmla="*/ 137 w 171"/>
                <a:gd name="T39" fmla="*/ 12 h 202"/>
                <a:gd name="T40" fmla="*/ 148 w 171"/>
                <a:gd name="T41" fmla="*/ 20 h 202"/>
                <a:gd name="T42" fmla="*/ 157 w 171"/>
                <a:gd name="T43" fmla="*/ 33 h 202"/>
                <a:gd name="T44" fmla="*/ 163 w 171"/>
                <a:gd name="T45" fmla="*/ 46 h 202"/>
                <a:gd name="T46" fmla="*/ 165 w 171"/>
                <a:gd name="T47" fmla="*/ 63 h 202"/>
                <a:gd name="T48" fmla="*/ 165 w 171"/>
                <a:gd name="T49" fmla="*/ 64 h 202"/>
                <a:gd name="T50" fmla="*/ 163 w 171"/>
                <a:gd name="T51" fmla="*/ 82 h 202"/>
                <a:gd name="T52" fmla="*/ 156 w 171"/>
                <a:gd name="T53" fmla="*/ 97 h 202"/>
                <a:gd name="T54" fmla="*/ 146 w 171"/>
                <a:gd name="T55" fmla="*/ 110 h 202"/>
                <a:gd name="T56" fmla="*/ 133 w 171"/>
                <a:gd name="T57" fmla="*/ 119 h 202"/>
                <a:gd name="T58" fmla="*/ 117 w 171"/>
                <a:gd name="T59" fmla="*/ 125 h 202"/>
                <a:gd name="T60" fmla="*/ 171 w 171"/>
                <a:gd name="T61" fmla="*/ 202 h 202"/>
                <a:gd name="T62" fmla="*/ 130 w 171"/>
                <a:gd name="T63" fmla="*/ 202 h 202"/>
                <a:gd name="T64" fmla="*/ 80 w 171"/>
                <a:gd name="T65" fmla="*/ 131 h 202"/>
                <a:gd name="T66" fmla="*/ 36 w 171"/>
                <a:gd name="T67" fmla="*/ 131 h 202"/>
                <a:gd name="T68" fmla="*/ 36 w 171"/>
                <a:gd name="T69" fmla="*/ 202 h 202"/>
                <a:gd name="T70" fmla="*/ 0 w 171"/>
                <a:gd name="T71" fmla="*/ 202 h 202"/>
                <a:gd name="T72" fmla="*/ 0 w 171"/>
                <a:gd name="T7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202">
                  <a:moveTo>
                    <a:pt x="36" y="32"/>
                  </a:moveTo>
                  <a:lnTo>
                    <a:pt x="36" y="100"/>
                  </a:lnTo>
                  <a:lnTo>
                    <a:pt x="88" y="100"/>
                  </a:lnTo>
                  <a:lnTo>
                    <a:pt x="101" y="98"/>
                  </a:lnTo>
                  <a:lnTo>
                    <a:pt x="113" y="94"/>
                  </a:lnTo>
                  <a:lnTo>
                    <a:pt x="121" y="87"/>
                  </a:lnTo>
                  <a:lnTo>
                    <a:pt x="127" y="77"/>
                  </a:lnTo>
                  <a:lnTo>
                    <a:pt x="129" y="66"/>
                  </a:lnTo>
                  <a:lnTo>
                    <a:pt x="129" y="65"/>
                  </a:lnTo>
                  <a:lnTo>
                    <a:pt x="127" y="54"/>
                  </a:lnTo>
                  <a:lnTo>
                    <a:pt x="121" y="44"/>
                  </a:lnTo>
                  <a:lnTo>
                    <a:pt x="113" y="38"/>
                  </a:lnTo>
                  <a:lnTo>
                    <a:pt x="101" y="34"/>
                  </a:lnTo>
                  <a:lnTo>
                    <a:pt x="88" y="32"/>
                  </a:lnTo>
                  <a:lnTo>
                    <a:pt x="36" y="32"/>
                  </a:lnTo>
                  <a:close/>
                  <a:moveTo>
                    <a:pt x="0" y="0"/>
                  </a:moveTo>
                  <a:lnTo>
                    <a:pt x="90" y="0"/>
                  </a:lnTo>
                  <a:lnTo>
                    <a:pt x="108" y="1"/>
                  </a:lnTo>
                  <a:lnTo>
                    <a:pt x="123" y="5"/>
                  </a:lnTo>
                  <a:lnTo>
                    <a:pt x="137" y="12"/>
                  </a:lnTo>
                  <a:lnTo>
                    <a:pt x="148" y="20"/>
                  </a:lnTo>
                  <a:lnTo>
                    <a:pt x="157" y="33"/>
                  </a:lnTo>
                  <a:lnTo>
                    <a:pt x="163" y="46"/>
                  </a:lnTo>
                  <a:lnTo>
                    <a:pt x="165" y="63"/>
                  </a:lnTo>
                  <a:lnTo>
                    <a:pt x="165" y="64"/>
                  </a:lnTo>
                  <a:lnTo>
                    <a:pt x="163" y="82"/>
                  </a:lnTo>
                  <a:lnTo>
                    <a:pt x="156" y="97"/>
                  </a:lnTo>
                  <a:lnTo>
                    <a:pt x="146" y="110"/>
                  </a:lnTo>
                  <a:lnTo>
                    <a:pt x="133" y="119"/>
                  </a:lnTo>
                  <a:lnTo>
                    <a:pt x="117" y="125"/>
                  </a:lnTo>
                  <a:lnTo>
                    <a:pt x="171" y="202"/>
                  </a:lnTo>
                  <a:lnTo>
                    <a:pt x="130" y="202"/>
                  </a:lnTo>
                  <a:lnTo>
                    <a:pt x="80" y="131"/>
                  </a:lnTo>
                  <a:lnTo>
                    <a:pt x="36" y="131"/>
                  </a:lnTo>
                  <a:lnTo>
                    <a:pt x="36" y="202"/>
                  </a:lnTo>
                  <a:lnTo>
                    <a:pt x="0" y="20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68" name="Freeform 39"/>
            <p:cNvSpPr>
              <a:spLocks/>
            </p:cNvSpPr>
            <p:nvPr/>
          </p:nvSpPr>
          <p:spPr bwMode="auto">
            <a:xfrm>
              <a:off x="6861175" y="5283200"/>
              <a:ext cx="298450" cy="330200"/>
            </a:xfrm>
            <a:custGeom>
              <a:avLst/>
              <a:gdLst>
                <a:gd name="T0" fmla="*/ 103 w 188"/>
                <a:gd name="T1" fmla="*/ 0 h 208"/>
                <a:gd name="T2" fmla="*/ 123 w 188"/>
                <a:gd name="T3" fmla="*/ 1 h 208"/>
                <a:gd name="T4" fmla="*/ 140 w 188"/>
                <a:gd name="T5" fmla="*/ 4 h 208"/>
                <a:gd name="T6" fmla="*/ 155 w 188"/>
                <a:gd name="T7" fmla="*/ 9 h 208"/>
                <a:gd name="T8" fmla="*/ 168 w 188"/>
                <a:gd name="T9" fmla="*/ 18 h 208"/>
                <a:gd name="T10" fmla="*/ 180 w 188"/>
                <a:gd name="T11" fmla="*/ 27 h 208"/>
                <a:gd name="T12" fmla="*/ 158 w 188"/>
                <a:gd name="T13" fmla="*/ 54 h 208"/>
                <a:gd name="T14" fmla="*/ 147 w 188"/>
                <a:gd name="T15" fmla="*/ 44 h 208"/>
                <a:gd name="T16" fmla="*/ 134 w 188"/>
                <a:gd name="T17" fmla="*/ 38 h 208"/>
                <a:gd name="T18" fmla="*/ 119 w 188"/>
                <a:gd name="T19" fmla="*/ 34 h 208"/>
                <a:gd name="T20" fmla="*/ 102 w 188"/>
                <a:gd name="T21" fmla="*/ 31 h 208"/>
                <a:gd name="T22" fmla="*/ 84 w 188"/>
                <a:gd name="T23" fmla="*/ 35 h 208"/>
                <a:gd name="T24" fmla="*/ 68 w 188"/>
                <a:gd name="T25" fmla="*/ 42 h 208"/>
                <a:gd name="T26" fmla="*/ 56 w 188"/>
                <a:gd name="T27" fmla="*/ 53 h 208"/>
                <a:gd name="T28" fmla="*/ 45 w 188"/>
                <a:gd name="T29" fmla="*/ 67 h 208"/>
                <a:gd name="T30" fmla="*/ 39 w 188"/>
                <a:gd name="T31" fmla="*/ 84 h 208"/>
                <a:gd name="T32" fmla="*/ 37 w 188"/>
                <a:gd name="T33" fmla="*/ 103 h 208"/>
                <a:gd name="T34" fmla="*/ 37 w 188"/>
                <a:gd name="T35" fmla="*/ 103 h 208"/>
                <a:gd name="T36" fmla="*/ 39 w 188"/>
                <a:gd name="T37" fmla="*/ 123 h 208"/>
                <a:gd name="T38" fmla="*/ 45 w 188"/>
                <a:gd name="T39" fmla="*/ 140 h 208"/>
                <a:gd name="T40" fmla="*/ 56 w 188"/>
                <a:gd name="T41" fmla="*/ 155 h 208"/>
                <a:gd name="T42" fmla="*/ 69 w 188"/>
                <a:gd name="T43" fmla="*/ 166 h 208"/>
                <a:gd name="T44" fmla="*/ 85 w 188"/>
                <a:gd name="T45" fmla="*/ 173 h 208"/>
                <a:gd name="T46" fmla="*/ 105 w 188"/>
                <a:gd name="T47" fmla="*/ 175 h 208"/>
                <a:gd name="T48" fmla="*/ 123 w 188"/>
                <a:gd name="T49" fmla="*/ 174 h 208"/>
                <a:gd name="T50" fmla="*/ 140 w 188"/>
                <a:gd name="T51" fmla="*/ 169 h 208"/>
                <a:gd name="T52" fmla="*/ 154 w 188"/>
                <a:gd name="T53" fmla="*/ 160 h 208"/>
                <a:gd name="T54" fmla="*/ 154 w 188"/>
                <a:gd name="T55" fmla="*/ 122 h 208"/>
                <a:gd name="T56" fmla="*/ 102 w 188"/>
                <a:gd name="T57" fmla="*/ 122 h 208"/>
                <a:gd name="T58" fmla="*/ 102 w 188"/>
                <a:gd name="T59" fmla="*/ 92 h 208"/>
                <a:gd name="T60" fmla="*/ 188 w 188"/>
                <a:gd name="T61" fmla="*/ 92 h 208"/>
                <a:gd name="T62" fmla="*/ 188 w 188"/>
                <a:gd name="T63" fmla="*/ 176 h 208"/>
                <a:gd name="T64" fmla="*/ 172 w 188"/>
                <a:gd name="T65" fmla="*/ 189 h 208"/>
                <a:gd name="T66" fmla="*/ 152 w 188"/>
                <a:gd name="T67" fmla="*/ 198 h 208"/>
                <a:gd name="T68" fmla="*/ 130 w 188"/>
                <a:gd name="T69" fmla="*/ 206 h 208"/>
                <a:gd name="T70" fmla="*/ 104 w 188"/>
                <a:gd name="T71" fmla="*/ 208 h 208"/>
                <a:gd name="T72" fmla="*/ 78 w 188"/>
                <a:gd name="T73" fmla="*/ 205 h 208"/>
                <a:gd name="T74" fmla="*/ 56 w 188"/>
                <a:gd name="T75" fmla="*/ 197 h 208"/>
                <a:gd name="T76" fmla="*/ 37 w 188"/>
                <a:gd name="T77" fmla="*/ 186 h 208"/>
                <a:gd name="T78" fmla="*/ 21 w 188"/>
                <a:gd name="T79" fmla="*/ 170 h 208"/>
                <a:gd name="T80" fmla="*/ 9 w 188"/>
                <a:gd name="T81" fmla="*/ 151 h 208"/>
                <a:gd name="T82" fmla="*/ 2 w 188"/>
                <a:gd name="T83" fmla="*/ 129 h 208"/>
                <a:gd name="T84" fmla="*/ 0 w 188"/>
                <a:gd name="T85" fmla="*/ 104 h 208"/>
                <a:gd name="T86" fmla="*/ 0 w 188"/>
                <a:gd name="T87" fmla="*/ 103 h 208"/>
                <a:gd name="T88" fmla="*/ 2 w 188"/>
                <a:gd name="T89" fmla="*/ 80 h 208"/>
                <a:gd name="T90" fmla="*/ 9 w 188"/>
                <a:gd name="T91" fmla="*/ 58 h 208"/>
                <a:gd name="T92" fmla="*/ 21 w 188"/>
                <a:gd name="T93" fmla="*/ 39 h 208"/>
                <a:gd name="T94" fmla="*/ 37 w 188"/>
                <a:gd name="T95" fmla="*/ 23 h 208"/>
                <a:gd name="T96" fmla="*/ 56 w 188"/>
                <a:gd name="T97" fmla="*/ 10 h 208"/>
                <a:gd name="T98" fmla="*/ 79 w 188"/>
                <a:gd name="T99" fmla="*/ 2 h 208"/>
                <a:gd name="T100" fmla="*/ 103 w 188"/>
                <a:gd name="T10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208">
                  <a:moveTo>
                    <a:pt x="103" y="0"/>
                  </a:moveTo>
                  <a:lnTo>
                    <a:pt x="123" y="1"/>
                  </a:lnTo>
                  <a:lnTo>
                    <a:pt x="140" y="4"/>
                  </a:lnTo>
                  <a:lnTo>
                    <a:pt x="155" y="9"/>
                  </a:lnTo>
                  <a:lnTo>
                    <a:pt x="168" y="18"/>
                  </a:lnTo>
                  <a:lnTo>
                    <a:pt x="180" y="27"/>
                  </a:lnTo>
                  <a:lnTo>
                    <a:pt x="158" y="54"/>
                  </a:lnTo>
                  <a:lnTo>
                    <a:pt x="147" y="44"/>
                  </a:lnTo>
                  <a:lnTo>
                    <a:pt x="134" y="38"/>
                  </a:lnTo>
                  <a:lnTo>
                    <a:pt x="119" y="34"/>
                  </a:lnTo>
                  <a:lnTo>
                    <a:pt x="102" y="31"/>
                  </a:lnTo>
                  <a:lnTo>
                    <a:pt x="84" y="35"/>
                  </a:lnTo>
                  <a:lnTo>
                    <a:pt x="68" y="42"/>
                  </a:lnTo>
                  <a:lnTo>
                    <a:pt x="56" y="53"/>
                  </a:lnTo>
                  <a:lnTo>
                    <a:pt x="45" y="67"/>
                  </a:lnTo>
                  <a:lnTo>
                    <a:pt x="39" y="84"/>
                  </a:lnTo>
                  <a:lnTo>
                    <a:pt x="37" y="103"/>
                  </a:lnTo>
                  <a:lnTo>
                    <a:pt x="37" y="103"/>
                  </a:lnTo>
                  <a:lnTo>
                    <a:pt x="39" y="123"/>
                  </a:lnTo>
                  <a:lnTo>
                    <a:pt x="45" y="140"/>
                  </a:lnTo>
                  <a:lnTo>
                    <a:pt x="56" y="155"/>
                  </a:lnTo>
                  <a:lnTo>
                    <a:pt x="69" y="166"/>
                  </a:lnTo>
                  <a:lnTo>
                    <a:pt x="85" y="173"/>
                  </a:lnTo>
                  <a:lnTo>
                    <a:pt x="105" y="175"/>
                  </a:lnTo>
                  <a:lnTo>
                    <a:pt x="123" y="174"/>
                  </a:lnTo>
                  <a:lnTo>
                    <a:pt x="140" y="169"/>
                  </a:lnTo>
                  <a:lnTo>
                    <a:pt x="154" y="160"/>
                  </a:lnTo>
                  <a:lnTo>
                    <a:pt x="154" y="122"/>
                  </a:lnTo>
                  <a:lnTo>
                    <a:pt x="102" y="122"/>
                  </a:lnTo>
                  <a:lnTo>
                    <a:pt x="102" y="92"/>
                  </a:lnTo>
                  <a:lnTo>
                    <a:pt x="188" y="92"/>
                  </a:lnTo>
                  <a:lnTo>
                    <a:pt x="188" y="176"/>
                  </a:lnTo>
                  <a:lnTo>
                    <a:pt x="172" y="189"/>
                  </a:lnTo>
                  <a:lnTo>
                    <a:pt x="152" y="198"/>
                  </a:lnTo>
                  <a:lnTo>
                    <a:pt x="130" y="206"/>
                  </a:lnTo>
                  <a:lnTo>
                    <a:pt x="104" y="208"/>
                  </a:lnTo>
                  <a:lnTo>
                    <a:pt x="78" y="205"/>
                  </a:lnTo>
                  <a:lnTo>
                    <a:pt x="56" y="197"/>
                  </a:lnTo>
                  <a:lnTo>
                    <a:pt x="37" y="186"/>
                  </a:lnTo>
                  <a:lnTo>
                    <a:pt x="21" y="170"/>
                  </a:lnTo>
                  <a:lnTo>
                    <a:pt x="9" y="151"/>
                  </a:lnTo>
                  <a:lnTo>
                    <a:pt x="2" y="129"/>
                  </a:lnTo>
                  <a:lnTo>
                    <a:pt x="0" y="104"/>
                  </a:lnTo>
                  <a:lnTo>
                    <a:pt x="0" y="103"/>
                  </a:lnTo>
                  <a:lnTo>
                    <a:pt x="2" y="80"/>
                  </a:lnTo>
                  <a:lnTo>
                    <a:pt x="9" y="58"/>
                  </a:lnTo>
                  <a:lnTo>
                    <a:pt x="21" y="39"/>
                  </a:lnTo>
                  <a:lnTo>
                    <a:pt x="37" y="23"/>
                  </a:lnTo>
                  <a:lnTo>
                    <a:pt x="56" y="10"/>
                  </a:lnTo>
                  <a:lnTo>
                    <a:pt x="79" y="2"/>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37037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50417 -0.00679 L 3.33333E-6 0 " pathEditMode="relative" rAng="0" ptsTypes="AA">
                                      <p:cBhvr>
                                        <p:cTn id="6" dur="1000" fill="hold"/>
                                        <p:tgtEl>
                                          <p:spTgt spid="2"/>
                                        </p:tgtEl>
                                        <p:attrNameLst>
                                          <p:attrName>ppt_x</p:attrName>
                                          <p:attrName>ppt_y</p:attrName>
                                        </p:attrNameLst>
                                      </p:cBhvr>
                                      <p:rCtr x="25208" y="3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http://icons.iconarchive.com/icons/icons-land/vista-people/256/Person-Male-Ligh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822" y="158010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err="1" smtClean="0"/>
              <a:t>Bitcoin</a:t>
            </a:r>
            <a:r>
              <a:rPr lang="en-US" dirty="0" smtClean="0"/>
              <a:t> Overview</a:t>
            </a:r>
            <a:br>
              <a:rPr lang="en-US" dirty="0" smtClean="0"/>
            </a:br>
            <a:r>
              <a:rPr lang="en-US" dirty="0" smtClean="0"/>
              <a:t>Bob Sends 10 BTC to Alice</a:t>
            </a:r>
            <a:endParaRPr lang="en-US" dirty="0"/>
          </a:p>
        </p:txBody>
      </p:sp>
      <p:pic>
        <p:nvPicPr>
          <p:cNvPr id="1046" name="Picture 22" descr="http://icons.iconarchive.com/icons/icons-land/vista-people/256/Person-Female-Ligh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5888" y="2393888"/>
            <a:ext cx="199032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ckettheme/ecommerce/256/wall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847" y="2879332"/>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859" y="3301608"/>
            <a:ext cx="51196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icons.iconarchive.com/icons/rockettheme/ecommerce/256/wallet-icon.pn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10618" y="3327068"/>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https://bitcoin.org/img/icons/opengraph.png"/>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529919" y="3749344"/>
            <a:ext cx="511969" cy="511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p:cNvGrpSpPr/>
          <p:nvPr/>
        </p:nvGrpSpPr>
        <p:grpSpPr>
          <a:xfrm>
            <a:off x="3015484" y="1862353"/>
            <a:ext cx="3465385" cy="2190218"/>
            <a:chOff x="5474186" y="4752182"/>
            <a:chExt cx="3511752" cy="1989994"/>
          </a:xfrm>
        </p:grpSpPr>
        <p:pic>
          <p:nvPicPr>
            <p:cNvPr id="1050" name="Picture 26" descr="http://images.clipshrine.com/getimg/PngMedium-Set-of-soft-clouds-1-12810.png"/>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74186" y="4752182"/>
              <a:ext cx="3511752" cy="19899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https://bitcoin.org/img/icons/opengrap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2246" y="5155169"/>
              <a:ext cx="830450" cy="8304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Oval Callout 3"/>
          <p:cNvSpPr/>
          <p:nvPr/>
        </p:nvSpPr>
        <p:spPr>
          <a:xfrm>
            <a:off x="1122214" y="888339"/>
            <a:ext cx="2440709" cy="1841768"/>
          </a:xfrm>
          <a:prstGeom prst="wedgeEllipseCallout">
            <a:avLst>
              <a:gd name="adj1" fmla="val -36435"/>
              <a:gd name="adj2" fmla="val 637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350" dirty="0"/>
              <a:t>1CiSd827mA9K9GxFAz4ft2UM4xrjEsYzFt</a:t>
            </a:r>
          </a:p>
        </p:txBody>
      </p:sp>
      <p:sp>
        <p:nvSpPr>
          <p:cNvPr id="5" name="TextBox 4"/>
          <p:cNvSpPr txBox="1"/>
          <p:nvPr/>
        </p:nvSpPr>
        <p:spPr>
          <a:xfrm>
            <a:off x="7794876" y="1154470"/>
            <a:ext cx="675185" cy="461665"/>
          </a:xfrm>
          <a:prstGeom prst="rect">
            <a:avLst/>
          </a:prstGeom>
          <a:noFill/>
        </p:spPr>
        <p:txBody>
          <a:bodyPr wrap="none" rtlCol="0">
            <a:spAutoFit/>
          </a:bodyPr>
          <a:lstStyle/>
          <a:p>
            <a:r>
              <a:rPr lang="en-US" sz="2400" dirty="0">
                <a:solidFill>
                  <a:schemeClr val="tx1">
                    <a:lumMod val="50000"/>
                    <a:lumOff val="50000"/>
                  </a:schemeClr>
                </a:solidFill>
              </a:rPr>
              <a:t>Bob</a:t>
            </a:r>
          </a:p>
        </p:txBody>
      </p:sp>
      <p:sp>
        <p:nvSpPr>
          <p:cNvPr id="22" name="TextBox 21"/>
          <p:cNvSpPr txBox="1"/>
          <p:nvPr/>
        </p:nvSpPr>
        <p:spPr>
          <a:xfrm>
            <a:off x="517985" y="1955307"/>
            <a:ext cx="787395" cy="461665"/>
          </a:xfrm>
          <a:prstGeom prst="rect">
            <a:avLst/>
          </a:prstGeom>
          <a:noFill/>
        </p:spPr>
        <p:txBody>
          <a:bodyPr wrap="none" rtlCol="0">
            <a:spAutoFit/>
          </a:bodyPr>
          <a:lstStyle/>
          <a:p>
            <a:r>
              <a:rPr lang="en-US" sz="2400" dirty="0">
                <a:solidFill>
                  <a:schemeClr val="tx1">
                    <a:lumMod val="50000"/>
                    <a:lumOff val="50000"/>
                  </a:schemeClr>
                </a:solidFill>
              </a:rPr>
              <a:t>Alice</a:t>
            </a:r>
          </a:p>
        </p:txBody>
      </p:sp>
      <p:sp>
        <p:nvSpPr>
          <p:cNvPr id="23" name="TextBox 22"/>
          <p:cNvSpPr txBox="1"/>
          <p:nvPr/>
        </p:nvSpPr>
        <p:spPr>
          <a:xfrm>
            <a:off x="3790613" y="3938472"/>
            <a:ext cx="2039533" cy="461665"/>
          </a:xfrm>
          <a:prstGeom prst="rect">
            <a:avLst/>
          </a:prstGeom>
          <a:noFill/>
        </p:spPr>
        <p:txBody>
          <a:bodyPr wrap="none" rtlCol="0">
            <a:spAutoFit/>
          </a:bodyPr>
          <a:lstStyle/>
          <a:p>
            <a:r>
              <a:rPr lang="en-US" sz="2400" dirty="0" err="1">
                <a:solidFill>
                  <a:schemeClr val="tx1">
                    <a:lumMod val="50000"/>
                    <a:lumOff val="50000"/>
                  </a:schemeClr>
                </a:solidFill>
              </a:rPr>
              <a:t>Bitcoin</a:t>
            </a:r>
            <a:r>
              <a:rPr lang="en-US" sz="2400" dirty="0">
                <a:solidFill>
                  <a:schemeClr val="tx1">
                    <a:lumMod val="50000"/>
                    <a:lumOff val="50000"/>
                  </a:schemeClr>
                </a:solidFill>
              </a:rPr>
              <a:t> “cloud”</a:t>
            </a:r>
          </a:p>
        </p:txBody>
      </p:sp>
      <p:pic>
        <p:nvPicPr>
          <p:cNvPr id="7" name="Picture 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4539" y="1690292"/>
            <a:ext cx="888338" cy="888338"/>
          </a:xfrm>
          <a:prstGeom prst="rect">
            <a:avLst/>
          </a:prstGeom>
        </p:spPr>
      </p:pic>
    </p:spTree>
    <p:extLst>
      <p:ext uri="{BB962C8B-B14F-4D97-AF65-F5344CB8AC3E}">
        <p14:creationId xmlns:p14="http://schemas.microsoft.com/office/powerpoint/2010/main" val="37738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http://icons.iconarchive.com/icons/icons-land/vista-people/256/Person-Male-Ligh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822" y="158010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err="1" smtClean="0"/>
              <a:t>Bitcoin</a:t>
            </a:r>
            <a:r>
              <a:rPr lang="en-US" dirty="0" smtClean="0"/>
              <a:t> Overview</a:t>
            </a:r>
            <a:br>
              <a:rPr lang="en-US" dirty="0" smtClean="0"/>
            </a:br>
            <a:r>
              <a:rPr lang="en-US" dirty="0"/>
              <a:t>Bob Sends 10 BTC to Alice</a:t>
            </a:r>
          </a:p>
        </p:txBody>
      </p:sp>
      <p:pic>
        <p:nvPicPr>
          <p:cNvPr id="1046" name="Picture 22" descr="http://icons.iconarchive.com/icons/icons-land/vista-people/256/Person-Female-Ligh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5888" y="2393888"/>
            <a:ext cx="199032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rockettheme/ecommerce/256/wall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847" y="2879332"/>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859" y="3301608"/>
            <a:ext cx="511969" cy="5119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icons.iconarchive.com/icons/rockettheme/ecommerce/256/wallet-icon.pn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10618" y="3327068"/>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https://bitcoin.org/img/icons/opengrap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9919" y="3749344"/>
            <a:ext cx="511969" cy="51196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p:cNvGrpSpPr/>
          <p:nvPr/>
        </p:nvGrpSpPr>
        <p:grpSpPr>
          <a:xfrm>
            <a:off x="3015484" y="1862353"/>
            <a:ext cx="3465385" cy="2190218"/>
            <a:chOff x="5474186" y="4752182"/>
            <a:chExt cx="3511752" cy="1989994"/>
          </a:xfrm>
        </p:grpSpPr>
        <p:pic>
          <p:nvPicPr>
            <p:cNvPr id="1050" name="Picture 26" descr="http://images.clipshrine.com/getimg/PngMedium-Set-of-soft-clouds-1-12810.png"/>
            <p:cNvPicPr>
              <a:picLocks noChangeAspect="1" noChangeArrowheads="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74186" y="4752182"/>
              <a:ext cx="3511752" cy="198999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https://bitcoin.org/img/icons/opengrap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2246" y="5155169"/>
              <a:ext cx="830450" cy="83045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7794876" y="1154470"/>
            <a:ext cx="675185" cy="461665"/>
          </a:xfrm>
          <a:prstGeom prst="rect">
            <a:avLst/>
          </a:prstGeom>
          <a:noFill/>
        </p:spPr>
        <p:txBody>
          <a:bodyPr wrap="none" rtlCol="0">
            <a:spAutoFit/>
          </a:bodyPr>
          <a:lstStyle/>
          <a:p>
            <a:r>
              <a:rPr lang="en-US" sz="2400" dirty="0">
                <a:solidFill>
                  <a:schemeClr val="tx1">
                    <a:lumMod val="50000"/>
                    <a:lumOff val="50000"/>
                  </a:schemeClr>
                </a:solidFill>
              </a:rPr>
              <a:t>Bob</a:t>
            </a:r>
          </a:p>
        </p:txBody>
      </p:sp>
      <p:sp>
        <p:nvSpPr>
          <p:cNvPr id="22" name="TextBox 21"/>
          <p:cNvSpPr txBox="1"/>
          <p:nvPr/>
        </p:nvSpPr>
        <p:spPr>
          <a:xfrm>
            <a:off x="517985" y="1955307"/>
            <a:ext cx="787395" cy="461665"/>
          </a:xfrm>
          <a:prstGeom prst="rect">
            <a:avLst/>
          </a:prstGeom>
          <a:noFill/>
        </p:spPr>
        <p:txBody>
          <a:bodyPr wrap="none" rtlCol="0">
            <a:spAutoFit/>
          </a:bodyPr>
          <a:lstStyle/>
          <a:p>
            <a:r>
              <a:rPr lang="en-US" sz="2400" dirty="0">
                <a:solidFill>
                  <a:schemeClr val="tx1">
                    <a:lumMod val="50000"/>
                    <a:lumOff val="50000"/>
                  </a:schemeClr>
                </a:solidFill>
              </a:rPr>
              <a:t>Alice</a:t>
            </a:r>
          </a:p>
        </p:txBody>
      </p:sp>
      <p:sp>
        <p:nvSpPr>
          <p:cNvPr id="23" name="TextBox 22"/>
          <p:cNvSpPr txBox="1"/>
          <p:nvPr/>
        </p:nvSpPr>
        <p:spPr>
          <a:xfrm>
            <a:off x="3790613" y="3938472"/>
            <a:ext cx="2039533" cy="461665"/>
          </a:xfrm>
          <a:prstGeom prst="rect">
            <a:avLst/>
          </a:prstGeom>
          <a:noFill/>
        </p:spPr>
        <p:txBody>
          <a:bodyPr wrap="none" rtlCol="0">
            <a:spAutoFit/>
          </a:bodyPr>
          <a:lstStyle/>
          <a:p>
            <a:r>
              <a:rPr lang="en-US" sz="2400" dirty="0" err="1">
                <a:solidFill>
                  <a:schemeClr val="tx1">
                    <a:lumMod val="50000"/>
                    <a:lumOff val="50000"/>
                  </a:schemeClr>
                </a:solidFill>
              </a:rPr>
              <a:t>Bitcoin</a:t>
            </a:r>
            <a:r>
              <a:rPr lang="en-US" sz="2400" dirty="0">
                <a:solidFill>
                  <a:schemeClr val="tx1">
                    <a:lumMod val="50000"/>
                    <a:lumOff val="50000"/>
                  </a:schemeClr>
                </a:solidFill>
              </a:rPr>
              <a:t> “cloud”</a:t>
            </a:r>
          </a:p>
        </p:txBody>
      </p:sp>
      <p:sp>
        <p:nvSpPr>
          <p:cNvPr id="17" name="Oval Callout 16"/>
          <p:cNvSpPr/>
          <p:nvPr/>
        </p:nvSpPr>
        <p:spPr>
          <a:xfrm>
            <a:off x="1724892" y="2583167"/>
            <a:ext cx="1526933" cy="825735"/>
          </a:xfrm>
          <a:prstGeom prst="wedgeEllipseCallout">
            <a:avLst>
              <a:gd name="adj1" fmla="val -36435"/>
              <a:gd name="adj2" fmla="val 637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350" dirty="0"/>
              <a:t>You received 10 BTC</a:t>
            </a:r>
          </a:p>
        </p:txBody>
      </p:sp>
      <p:grpSp>
        <p:nvGrpSpPr>
          <p:cNvPr id="7" name="Group 6"/>
          <p:cNvGrpSpPr/>
          <p:nvPr/>
        </p:nvGrpSpPr>
        <p:grpSpPr>
          <a:xfrm>
            <a:off x="4749448" y="2657259"/>
            <a:ext cx="2295038" cy="1281213"/>
            <a:chOff x="4749448" y="2657259"/>
            <a:chExt cx="2295038" cy="1281213"/>
          </a:xfrm>
        </p:grpSpPr>
        <p:sp>
          <p:nvSpPr>
            <p:cNvPr id="4" name="Striped Right Arrow 3"/>
            <p:cNvSpPr/>
            <p:nvPr/>
          </p:nvSpPr>
          <p:spPr>
            <a:xfrm flipH="1">
              <a:off x="4749448" y="2657259"/>
              <a:ext cx="2295038" cy="1281213"/>
            </a:xfrm>
            <a:prstGeom prst="stripedRightArrow">
              <a:avLst/>
            </a:prstGeom>
          </p:spPr>
          <p:style>
            <a:lnRef idx="1">
              <a:schemeClr val="dk1"/>
            </a:lnRef>
            <a:fillRef idx="2">
              <a:schemeClr val="dk1"/>
            </a:fillRef>
            <a:effectRef idx="1">
              <a:schemeClr val="dk1"/>
            </a:effectRef>
            <a:fontRef idx="minor">
              <a:schemeClr val="dk1"/>
            </a:fontRef>
          </p:style>
          <p:txBody>
            <a:bodyPr rtlCol="0" anchor="ctr" anchorCtr="0"/>
            <a:lstStyle/>
            <a:p>
              <a:pPr algn="ctr"/>
              <a:r>
                <a:rPr lang="en-US" sz="1200" dirty="0"/>
                <a:t>1CiSd827mA9K9GxFAz4ft2UM4xrjEsYzFt</a:t>
              </a:r>
            </a:p>
          </p:txBody>
        </p:sp>
        <p:sp>
          <p:nvSpPr>
            <p:cNvPr id="6" name="TextBox 5"/>
            <p:cNvSpPr txBox="1"/>
            <p:nvPr/>
          </p:nvSpPr>
          <p:spPr>
            <a:xfrm>
              <a:off x="5362149" y="2694666"/>
              <a:ext cx="822148" cy="369332"/>
            </a:xfrm>
            <a:prstGeom prst="rect">
              <a:avLst/>
            </a:prstGeom>
            <a:noFill/>
          </p:spPr>
          <p:txBody>
            <a:bodyPr wrap="none" rtlCol="0">
              <a:spAutoFit/>
            </a:bodyPr>
            <a:lstStyle/>
            <a:p>
              <a:r>
                <a:rPr lang="en-US" dirty="0" smtClean="0"/>
                <a:t>10 BTC</a:t>
              </a:r>
              <a:endParaRPr lang="pt-BR" dirty="0"/>
            </a:p>
          </p:txBody>
        </p:sp>
      </p:grpSp>
    </p:spTree>
    <p:extLst>
      <p:ext uri="{BB962C8B-B14F-4D97-AF65-F5344CB8AC3E}">
        <p14:creationId xmlns:p14="http://schemas.microsoft.com/office/powerpoint/2010/main" val="27084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Bitcoin Misconceptions</a:t>
            </a:r>
            <a:endParaRPr lang="en-US" dirty="0"/>
          </a:p>
        </p:txBody>
      </p:sp>
      <p:pic>
        <p:nvPicPr>
          <p:cNvPr id="5" name="Picture 22" descr="http://icons.iconarchive.com/icons/icons-land/vista-people/256/Person-Female-Ligh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445" y="2102798"/>
            <a:ext cx="199032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thenypost.files.wordpress.com/2013/12/bitcoin-3.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044"/>
          <a:stretch/>
        </p:blipFill>
        <p:spPr bwMode="auto">
          <a:xfrm>
            <a:off x="3200343" y="2072320"/>
            <a:ext cx="2513959" cy="205040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534701" y="1730891"/>
            <a:ext cx="2137400" cy="2137400"/>
            <a:chOff x="4756673" y="1955307"/>
            <a:chExt cx="2137400" cy="2137400"/>
          </a:xfrm>
        </p:grpSpPr>
        <p:pic>
          <p:nvPicPr>
            <p:cNvPr id="11" name="Picture 10" descr="http://icons.iconarchive.com/icons/rockettheme/ecommerce/256/wallet-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673" y="1955307"/>
              <a:ext cx="2137400" cy="213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471" y="2920047"/>
              <a:ext cx="833635" cy="83363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657911" y="1404808"/>
            <a:ext cx="1009059" cy="523220"/>
          </a:xfrm>
          <a:prstGeom prst="rect">
            <a:avLst/>
          </a:prstGeom>
          <a:noFill/>
        </p:spPr>
        <p:txBody>
          <a:bodyPr wrap="none" rtlCol="0">
            <a:spAutoFit/>
          </a:bodyPr>
          <a:lstStyle/>
          <a:p>
            <a:r>
              <a:rPr lang="en-US" sz="2800" b="1" dirty="0" smtClean="0">
                <a:solidFill>
                  <a:schemeClr val="tx1">
                    <a:lumMod val="50000"/>
                    <a:lumOff val="50000"/>
                  </a:schemeClr>
                </a:solidFill>
              </a:rPr>
              <a:t>Users</a:t>
            </a:r>
            <a:endParaRPr lang="en-US" sz="2800" b="1" dirty="0">
              <a:solidFill>
                <a:schemeClr val="tx1">
                  <a:lumMod val="50000"/>
                  <a:lumOff val="50000"/>
                </a:schemeClr>
              </a:solidFill>
            </a:endParaRPr>
          </a:p>
        </p:txBody>
      </p:sp>
      <p:sp>
        <p:nvSpPr>
          <p:cNvPr id="16" name="TextBox 15"/>
          <p:cNvSpPr txBox="1"/>
          <p:nvPr/>
        </p:nvSpPr>
        <p:spPr>
          <a:xfrm>
            <a:off x="3952792" y="1549100"/>
            <a:ext cx="990977" cy="523220"/>
          </a:xfrm>
          <a:prstGeom prst="rect">
            <a:avLst/>
          </a:prstGeom>
          <a:noFill/>
        </p:spPr>
        <p:txBody>
          <a:bodyPr wrap="none" rtlCol="0">
            <a:spAutoFit/>
          </a:bodyPr>
          <a:lstStyle/>
          <a:p>
            <a:r>
              <a:rPr lang="en-US" sz="2800" b="1" dirty="0" smtClean="0">
                <a:solidFill>
                  <a:schemeClr val="tx1">
                    <a:lumMod val="50000"/>
                    <a:lumOff val="50000"/>
                  </a:schemeClr>
                </a:solidFill>
              </a:rPr>
              <a:t>Coins</a:t>
            </a:r>
            <a:endParaRPr lang="en-US" sz="2800" b="1" dirty="0">
              <a:solidFill>
                <a:schemeClr val="tx1">
                  <a:lumMod val="50000"/>
                  <a:lumOff val="50000"/>
                </a:schemeClr>
              </a:solidFill>
            </a:endParaRPr>
          </a:p>
        </p:txBody>
      </p:sp>
      <p:sp>
        <p:nvSpPr>
          <p:cNvPr id="17" name="TextBox 16"/>
          <p:cNvSpPr txBox="1"/>
          <p:nvPr/>
        </p:nvSpPr>
        <p:spPr>
          <a:xfrm>
            <a:off x="6954505" y="1549100"/>
            <a:ext cx="1297791" cy="523220"/>
          </a:xfrm>
          <a:prstGeom prst="rect">
            <a:avLst/>
          </a:prstGeom>
          <a:noFill/>
        </p:spPr>
        <p:txBody>
          <a:bodyPr wrap="none" rtlCol="0">
            <a:spAutoFit/>
          </a:bodyPr>
          <a:lstStyle/>
          <a:p>
            <a:r>
              <a:rPr lang="en-US" sz="2800" b="1" dirty="0" smtClean="0">
                <a:solidFill>
                  <a:schemeClr val="tx1">
                    <a:lumMod val="50000"/>
                    <a:lumOff val="50000"/>
                  </a:schemeClr>
                </a:solidFill>
              </a:rPr>
              <a:t>Wallets</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1897950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Pay to Public Key - P2PKH</a:t>
            </a:r>
            <a:br>
              <a:rPr lang="en-US" dirty="0" smtClean="0"/>
            </a:br>
            <a:r>
              <a:rPr lang="en-US" sz="2000" dirty="0"/>
              <a:t>Bitcoin </a:t>
            </a:r>
            <a:r>
              <a:rPr lang="en-US" sz="2000" dirty="0" smtClean="0"/>
              <a:t>Addresses Are Derived From Public Keys</a:t>
            </a:r>
            <a:endParaRPr lang="en-US" sz="2000" dirty="0"/>
          </a:p>
        </p:txBody>
      </p:sp>
      <p:grpSp>
        <p:nvGrpSpPr>
          <p:cNvPr id="42" name="Group 41"/>
          <p:cNvGrpSpPr/>
          <p:nvPr/>
        </p:nvGrpSpPr>
        <p:grpSpPr>
          <a:xfrm>
            <a:off x="698501" y="1057540"/>
            <a:ext cx="8180804" cy="769441"/>
            <a:chOff x="698501" y="1057540"/>
            <a:chExt cx="7518868" cy="769441"/>
          </a:xfrm>
        </p:grpSpPr>
        <p:sp>
          <p:nvSpPr>
            <p:cNvPr id="35" name="TextBox 34"/>
            <p:cNvSpPr txBox="1"/>
            <p:nvPr/>
          </p:nvSpPr>
          <p:spPr>
            <a:xfrm>
              <a:off x="1214989" y="1173408"/>
              <a:ext cx="7002380" cy="461665"/>
            </a:xfrm>
            <a:prstGeom prst="rect">
              <a:avLst/>
            </a:prstGeom>
            <a:noFill/>
          </p:spPr>
          <p:txBody>
            <a:bodyPr wrap="square" rtlCol="0">
              <a:spAutoFit/>
            </a:bodyPr>
            <a:lstStyle/>
            <a:p>
              <a:r>
                <a:rPr lang="en-US" sz="2400" dirty="0"/>
                <a:t>Randomly generate a 256 bit number</a:t>
              </a:r>
            </a:p>
          </p:txBody>
        </p:sp>
        <p:sp>
          <p:nvSpPr>
            <p:cNvPr id="38" name="TextBox 37"/>
            <p:cNvSpPr txBox="1"/>
            <p:nvPr/>
          </p:nvSpPr>
          <p:spPr>
            <a:xfrm>
              <a:off x="698501" y="1057540"/>
              <a:ext cx="516488" cy="769441"/>
            </a:xfrm>
            <a:prstGeom prst="rect">
              <a:avLst/>
            </a:prstGeom>
            <a:noFill/>
          </p:spPr>
          <p:txBody>
            <a:bodyPr wrap="none" rtlCol="0">
              <a:spAutoFit/>
            </a:bodyPr>
            <a:lstStyle/>
            <a:p>
              <a:r>
                <a:rPr lang="en-US" sz="4400" b="1" dirty="0" smtClean="0">
                  <a:solidFill>
                    <a:schemeClr val="tx2"/>
                  </a:solidFill>
                  <a:latin typeface="Adobe Heiti Std R" panose="020B0400000000000000" pitchFamily="34" charset="-128"/>
                  <a:ea typeface="Adobe Heiti Std R" panose="020B0400000000000000" pitchFamily="34" charset="-128"/>
                </a:rPr>
                <a:t>1</a:t>
              </a:r>
              <a:endParaRPr lang="pt-BR" sz="2400" b="1" dirty="0">
                <a:solidFill>
                  <a:schemeClr val="tx2"/>
                </a:solidFill>
                <a:latin typeface="Adobe Heiti Std R" panose="020B0400000000000000" pitchFamily="34" charset="-128"/>
                <a:ea typeface="Adobe Heiti Std R" panose="020B0400000000000000" pitchFamily="34" charset="-128"/>
              </a:endParaRPr>
            </a:p>
          </p:txBody>
        </p:sp>
      </p:grpSp>
      <p:grpSp>
        <p:nvGrpSpPr>
          <p:cNvPr id="43" name="Group 42"/>
          <p:cNvGrpSpPr/>
          <p:nvPr/>
        </p:nvGrpSpPr>
        <p:grpSpPr>
          <a:xfrm>
            <a:off x="698501" y="1883803"/>
            <a:ext cx="8180804" cy="769441"/>
            <a:chOff x="698501" y="1764874"/>
            <a:chExt cx="7530900" cy="769441"/>
          </a:xfrm>
        </p:grpSpPr>
        <p:sp>
          <p:nvSpPr>
            <p:cNvPr id="31" name="TextBox 30"/>
            <p:cNvSpPr txBox="1"/>
            <p:nvPr/>
          </p:nvSpPr>
          <p:spPr>
            <a:xfrm>
              <a:off x="1227021" y="1880850"/>
              <a:ext cx="7002380" cy="461665"/>
            </a:xfrm>
            <a:prstGeom prst="rect">
              <a:avLst/>
            </a:prstGeom>
            <a:noFill/>
          </p:spPr>
          <p:txBody>
            <a:bodyPr wrap="square" rtlCol="0">
              <a:spAutoFit/>
            </a:bodyPr>
            <a:lstStyle/>
            <a:p>
              <a:r>
                <a:rPr lang="en-US" sz="2400" dirty="0"/>
                <a:t>Generate public key using bitcoin’s </a:t>
              </a:r>
              <a:r>
                <a:rPr lang="en-US" sz="2400" dirty="0">
                  <a:solidFill>
                    <a:srgbClr val="FF0000"/>
                  </a:solidFill>
                </a:rPr>
                <a:t>ECDSA</a:t>
              </a:r>
              <a:r>
                <a:rPr lang="en-US" sz="2400" dirty="0"/>
                <a:t> curve</a:t>
              </a:r>
              <a:r>
                <a:rPr lang="en-US" sz="2400" dirty="0" smtClean="0"/>
                <a:t>.</a:t>
              </a:r>
              <a:endParaRPr lang="en-US" sz="2400" dirty="0"/>
            </a:p>
          </p:txBody>
        </p:sp>
        <p:sp>
          <p:nvSpPr>
            <p:cNvPr id="39" name="TextBox 38"/>
            <p:cNvSpPr txBox="1"/>
            <p:nvPr/>
          </p:nvSpPr>
          <p:spPr>
            <a:xfrm>
              <a:off x="698501" y="1764874"/>
              <a:ext cx="516488" cy="769441"/>
            </a:xfrm>
            <a:prstGeom prst="rect">
              <a:avLst/>
            </a:prstGeom>
            <a:noFill/>
          </p:spPr>
          <p:txBody>
            <a:bodyPr wrap="none" rtlCol="0">
              <a:spAutoFit/>
            </a:bodyPr>
            <a:lstStyle/>
            <a:p>
              <a:r>
                <a:rPr lang="en-US" sz="4400" b="1" dirty="0" smtClean="0">
                  <a:solidFill>
                    <a:schemeClr val="tx2"/>
                  </a:solidFill>
                  <a:latin typeface="Adobe Heiti Std R" panose="020B0400000000000000" pitchFamily="34" charset="-128"/>
                  <a:ea typeface="Adobe Heiti Std R" panose="020B0400000000000000" pitchFamily="34" charset="-128"/>
                </a:rPr>
                <a:t>2</a:t>
              </a:r>
              <a:endParaRPr lang="pt-BR" sz="2400" b="1" dirty="0">
                <a:solidFill>
                  <a:schemeClr val="tx2"/>
                </a:solidFill>
                <a:latin typeface="Adobe Heiti Std R" panose="020B0400000000000000" pitchFamily="34" charset="-128"/>
                <a:ea typeface="Adobe Heiti Std R" panose="020B0400000000000000" pitchFamily="34" charset="-128"/>
              </a:endParaRPr>
            </a:p>
          </p:txBody>
        </p:sp>
      </p:grpSp>
      <p:grpSp>
        <p:nvGrpSpPr>
          <p:cNvPr id="44" name="Group 43"/>
          <p:cNvGrpSpPr/>
          <p:nvPr/>
        </p:nvGrpSpPr>
        <p:grpSpPr>
          <a:xfrm>
            <a:off x="710533" y="2710066"/>
            <a:ext cx="8168772" cy="830997"/>
            <a:chOff x="710533" y="2422300"/>
            <a:chExt cx="7785890" cy="830997"/>
          </a:xfrm>
        </p:grpSpPr>
        <p:sp>
          <p:nvSpPr>
            <p:cNvPr id="17" name="TextBox 16"/>
            <p:cNvSpPr txBox="1"/>
            <p:nvPr/>
          </p:nvSpPr>
          <p:spPr>
            <a:xfrm>
              <a:off x="1239052" y="2422300"/>
              <a:ext cx="7257371" cy="830997"/>
            </a:xfrm>
            <a:prstGeom prst="rect">
              <a:avLst/>
            </a:prstGeom>
            <a:noFill/>
          </p:spPr>
          <p:txBody>
            <a:bodyPr wrap="square" rtlCol="0">
              <a:spAutoFit/>
            </a:bodyPr>
            <a:lstStyle/>
            <a:p>
              <a:r>
                <a:rPr lang="en-US" sz="2400" dirty="0"/>
                <a:t>Public Key </a:t>
              </a:r>
              <a:r>
                <a:rPr lang="en-US" sz="2400" dirty="0">
                  <a:sym typeface="Wingdings" panose="05000000000000000000" pitchFamily="2" charset="2"/>
                </a:rPr>
                <a:t> </a:t>
              </a:r>
              <a:r>
                <a:rPr lang="en-US" sz="2400" dirty="0">
                  <a:solidFill>
                    <a:srgbClr val="FF0000"/>
                  </a:solidFill>
                  <a:sym typeface="Wingdings" panose="05000000000000000000" pitchFamily="2" charset="2"/>
                </a:rPr>
                <a:t>SHA256</a:t>
              </a:r>
              <a:r>
                <a:rPr lang="en-US" sz="2400" dirty="0">
                  <a:sym typeface="Wingdings" panose="05000000000000000000" pitchFamily="2" charset="2"/>
                </a:rPr>
                <a:t>  </a:t>
              </a:r>
              <a:r>
                <a:rPr lang="en-US" sz="2400" dirty="0">
                  <a:solidFill>
                    <a:srgbClr val="FF0000"/>
                  </a:solidFill>
                  <a:sym typeface="Wingdings" panose="05000000000000000000" pitchFamily="2" charset="2"/>
                </a:rPr>
                <a:t>RIPMD160</a:t>
              </a:r>
              <a:r>
                <a:rPr lang="en-US" sz="2400" dirty="0">
                  <a:sym typeface="Wingdings" panose="05000000000000000000" pitchFamily="2" charset="2"/>
                </a:rPr>
                <a:t>  </a:t>
              </a:r>
              <a:r>
                <a:rPr lang="en-US" sz="2400" dirty="0">
                  <a:solidFill>
                    <a:srgbClr val="FF0000"/>
                  </a:solidFill>
                  <a:sym typeface="Wingdings" panose="05000000000000000000" pitchFamily="2" charset="2"/>
                </a:rPr>
                <a:t>Base58</a:t>
              </a:r>
              <a:r>
                <a:rPr lang="en-US" sz="2400" dirty="0">
                  <a:sym typeface="Wingdings" panose="05000000000000000000" pitchFamily="2" charset="2"/>
                </a:rPr>
                <a:t> encode it (plus prefix + checksum).</a:t>
              </a:r>
              <a:endParaRPr lang="en-US" sz="2400" dirty="0"/>
            </a:p>
          </p:txBody>
        </p:sp>
        <p:sp>
          <p:nvSpPr>
            <p:cNvPr id="40" name="TextBox 39"/>
            <p:cNvSpPr txBox="1"/>
            <p:nvPr/>
          </p:nvSpPr>
          <p:spPr>
            <a:xfrm>
              <a:off x="710533" y="2472208"/>
              <a:ext cx="516488" cy="769441"/>
            </a:xfrm>
            <a:prstGeom prst="rect">
              <a:avLst/>
            </a:prstGeom>
            <a:noFill/>
          </p:spPr>
          <p:txBody>
            <a:bodyPr wrap="none" rtlCol="0">
              <a:spAutoFit/>
            </a:bodyPr>
            <a:lstStyle/>
            <a:p>
              <a:r>
                <a:rPr lang="en-US" sz="4400" b="1" dirty="0" smtClean="0">
                  <a:solidFill>
                    <a:schemeClr val="tx2"/>
                  </a:solidFill>
                  <a:latin typeface="Adobe Heiti Std R" panose="020B0400000000000000" pitchFamily="34" charset="-128"/>
                  <a:ea typeface="Adobe Heiti Std R" panose="020B0400000000000000" pitchFamily="34" charset="-128"/>
                </a:rPr>
                <a:t>3</a:t>
              </a:r>
              <a:endParaRPr lang="pt-BR" sz="2400" b="1" dirty="0">
                <a:solidFill>
                  <a:schemeClr val="tx2"/>
                </a:solidFill>
                <a:latin typeface="Adobe Heiti Std R" panose="020B0400000000000000" pitchFamily="34" charset="-128"/>
                <a:ea typeface="Adobe Heiti Std R" panose="020B0400000000000000" pitchFamily="34" charset="-128"/>
              </a:endParaRPr>
            </a:p>
          </p:txBody>
        </p:sp>
      </p:grpSp>
      <p:grpSp>
        <p:nvGrpSpPr>
          <p:cNvPr id="45" name="Group 44"/>
          <p:cNvGrpSpPr/>
          <p:nvPr/>
        </p:nvGrpSpPr>
        <p:grpSpPr>
          <a:xfrm>
            <a:off x="698499" y="3597885"/>
            <a:ext cx="8180806" cy="769441"/>
            <a:chOff x="698500" y="3597885"/>
            <a:chExt cx="6744201" cy="769441"/>
          </a:xfrm>
        </p:grpSpPr>
        <p:sp>
          <p:nvSpPr>
            <p:cNvPr id="24" name="Rectangle 23"/>
            <p:cNvSpPr/>
            <p:nvPr/>
          </p:nvSpPr>
          <p:spPr>
            <a:xfrm>
              <a:off x="1171811" y="3670670"/>
              <a:ext cx="6270890" cy="523220"/>
            </a:xfrm>
            <a:prstGeom prst="rect">
              <a:avLst/>
            </a:prstGeom>
          </p:spPr>
          <p:txBody>
            <a:bodyPr wrap="square">
              <a:spAutoFit/>
            </a:bodyPr>
            <a:lstStyle/>
            <a:p>
              <a:r>
                <a:rPr lang="en-US" sz="2800" dirty="0">
                  <a:solidFill>
                    <a:srgbClr val="FF0000"/>
                  </a:solidFill>
                </a:rPr>
                <a:t>1</a:t>
              </a:r>
              <a:r>
                <a:rPr lang="en-US" sz="2800" dirty="0"/>
                <a:t>CiSd827mA9K9GxFAz4ft2UM4xrjEsYzFt</a:t>
              </a:r>
            </a:p>
          </p:txBody>
        </p:sp>
        <p:sp>
          <p:nvSpPr>
            <p:cNvPr id="41" name="TextBox 40"/>
            <p:cNvSpPr txBox="1"/>
            <p:nvPr/>
          </p:nvSpPr>
          <p:spPr>
            <a:xfrm>
              <a:off x="698500" y="3597885"/>
              <a:ext cx="516488" cy="769441"/>
            </a:xfrm>
            <a:prstGeom prst="rect">
              <a:avLst/>
            </a:prstGeom>
            <a:noFill/>
          </p:spPr>
          <p:txBody>
            <a:bodyPr wrap="none" rtlCol="0">
              <a:spAutoFit/>
            </a:bodyPr>
            <a:lstStyle/>
            <a:p>
              <a:r>
                <a:rPr lang="en-US" sz="4400" b="1" dirty="0">
                  <a:solidFill>
                    <a:schemeClr val="tx2"/>
                  </a:solidFill>
                  <a:latin typeface="Adobe Heiti Std R" panose="020B0400000000000000" pitchFamily="34" charset="-128"/>
                  <a:ea typeface="Adobe Heiti Std R" panose="020B0400000000000000" pitchFamily="34" charset="-128"/>
                </a:rPr>
                <a:t>4</a:t>
              </a:r>
              <a:endParaRPr lang="pt-BR" sz="2400" b="1" dirty="0">
                <a:solidFill>
                  <a:schemeClr val="tx2"/>
                </a:solidFill>
                <a:latin typeface="Adobe Heiti Std R" panose="020B0400000000000000" pitchFamily="34" charset="-128"/>
                <a:ea typeface="Adobe Heiti Std R" panose="020B0400000000000000" pitchFamily="34" charset="-128"/>
              </a:endParaRPr>
            </a:p>
          </p:txBody>
        </p:sp>
      </p:grpSp>
    </p:spTree>
    <p:extLst>
      <p:ext uri="{BB962C8B-B14F-4D97-AF65-F5344CB8AC3E}">
        <p14:creationId xmlns:p14="http://schemas.microsoft.com/office/powerpoint/2010/main" val="14912884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1+#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Pay-to-Script-Hash (P2SH)</a:t>
            </a:r>
            <a:endParaRPr lang="en-US" dirty="0"/>
          </a:p>
        </p:txBody>
      </p:sp>
      <p:sp>
        <p:nvSpPr>
          <p:cNvPr id="3" name="Content Placeholder 2"/>
          <p:cNvSpPr>
            <a:spLocks noGrp="1"/>
          </p:cNvSpPr>
          <p:nvPr>
            <p:ph idx="1"/>
          </p:nvPr>
        </p:nvSpPr>
        <p:spPr>
          <a:xfrm>
            <a:off x="628650" y="1293021"/>
            <a:ext cx="7886700" cy="842575"/>
          </a:xfrm>
        </p:spPr>
        <p:txBody>
          <a:bodyPr>
            <a:normAutofit/>
          </a:bodyPr>
          <a:lstStyle/>
          <a:p>
            <a:r>
              <a:rPr lang="en-US" dirty="0"/>
              <a:t>P</a:t>
            </a:r>
            <a:r>
              <a:rPr lang="en-US" dirty="0" smtClean="0"/>
              <a:t>ay </a:t>
            </a:r>
            <a:r>
              <a:rPr lang="en-US" dirty="0"/>
              <a:t>to a script matching </a:t>
            </a:r>
            <a:r>
              <a:rPr lang="en-US" dirty="0" smtClean="0"/>
              <a:t>the </a:t>
            </a:r>
            <a:r>
              <a:rPr lang="en-US" dirty="0"/>
              <a:t>hash, a script that will be presented later when this output is </a:t>
            </a:r>
            <a:r>
              <a:rPr lang="en-US" dirty="0" smtClean="0"/>
              <a:t>spent</a:t>
            </a:r>
          </a:p>
        </p:txBody>
      </p:sp>
      <p:sp>
        <p:nvSpPr>
          <p:cNvPr id="4" name="Rectangle 3"/>
          <p:cNvSpPr/>
          <p:nvPr/>
        </p:nvSpPr>
        <p:spPr>
          <a:xfrm>
            <a:off x="628651" y="2334720"/>
            <a:ext cx="3548495"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One of Two Signatures</a:t>
            </a:r>
          </a:p>
        </p:txBody>
      </p:sp>
      <p:sp>
        <p:nvSpPr>
          <p:cNvPr id="6" name="Rectangle 5"/>
          <p:cNvSpPr/>
          <p:nvPr/>
        </p:nvSpPr>
        <p:spPr>
          <a:xfrm>
            <a:off x="4605771" y="2334720"/>
            <a:ext cx="3909580"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Two of Three Signatures</a:t>
            </a:r>
          </a:p>
        </p:txBody>
      </p:sp>
      <p:grpSp>
        <p:nvGrpSpPr>
          <p:cNvPr id="8" name="Group 4"/>
          <p:cNvGrpSpPr/>
          <p:nvPr/>
        </p:nvGrpSpPr>
        <p:grpSpPr>
          <a:xfrm>
            <a:off x="560893" y="2943226"/>
            <a:ext cx="1700213" cy="1793127"/>
            <a:chOff x="747857" y="4025899"/>
            <a:chExt cx="2266950" cy="2390836"/>
          </a:xfrm>
        </p:grpSpPr>
        <p:pic>
          <p:nvPicPr>
            <p:cNvPr id="1028" name="Picture 4" descr="http://www.gobankingrates.com/system/wp/blogs/gobankingrates/joint-savings-accoun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857" y="4025899"/>
              <a:ext cx="2266950" cy="2095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3"/>
            <p:cNvSpPr txBox="1"/>
            <p:nvPr/>
          </p:nvSpPr>
          <p:spPr>
            <a:xfrm>
              <a:off x="1167708" y="6016626"/>
              <a:ext cx="1488270" cy="400109"/>
            </a:xfrm>
            <a:prstGeom prst="rect">
              <a:avLst/>
            </a:prstGeom>
            <a:noFill/>
          </p:spPr>
          <p:txBody>
            <a:bodyPr wrap="none" rtlCol="0">
              <a:spAutoFit/>
            </a:bodyPr>
            <a:lstStyle/>
            <a:p>
              <a:r>
                <a:rPr lang="en-US" sz="1350" dirty="0">
                  <a:solidFill>
                    <a:schemeClr val="tx1">
                      <a:lumMod val="50000"/>
                      <a:lumOff val="50000"/>
                    </a:schemeClr>
                  </a:solidFill>
                </a:rPr>
                <a:t>Joint account</a:t>
              </a:r>
            </a:p>
          </p:txBody>
        </p:sp>
      </p:grpSp>
      <p:grpSp>
        <p:nvGrpSpPr>
          <p:cNvPr id="9" name="Group 19"/>
          <p:cNvGrpSpPr/>
          <p:nvPr/>
        </p:nvGrpSpPr>
        <p:grpSpPr>
          <a:xfrm>
            <a:off x="4605771" y="2881759"/>
            <a:ext cx="1744230" cy="1852919"/>
            <a:chOff x="6141028" y="3943942"/>
            <a:chExt cx="2325640" cy="2470559"/>
          </a:xfrm>
          <a:effectLst/>
        </p:grpSpPr>
        <p:pic>
          <p:nvPicPr>
            <p:cNvPr id="1030" name="Picture 6" descr="http://www.warehousecubed.com/images/testimonials-phot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61" t="1634" r="15913" b="-1634"/>
            <a:stretch/>
          </p:blipFill>
          <p:spPr bwMode="auto">
            <a:xfrm>
              <a:off x="6141028" y="3943942"/>
              <a:ext cx="2325640" cy="2072683"/>
            </a:xfrm>
            <a:prstGeom prst="roundRect">
              <a:avLst>
                <a:gd name="adj" fmla="val 8594"/>
              </a:avLst>
            </a:prstGeom>
            <a:solidFill>
              <a:srgbClr val="FFFFFF">
                <a:shade val="85000"/>
              </a:srgbClr>
            </a:solidFill>
            <a:ln>
              <a:noFill/>
            </a:ln>
            <a:effectLst/>
            <a:extLst/>
          </p:spPr>
        </p:pic>
        <p:sp>
          <p:nvSpPr>
            <p:cNvPr id="12" name="TextBox 21"/>
            <p:cNvSpPr txBox="1"/>
            <p:nvPr/>
          </p:nvSpPr>
          <p:spPr>
            <a:xfrm>
              <a:off x="6389623" y="6014392"/>
              <a:ext cx="1893767" cy="400109"/>
            </a:xfrm>
            <a:prstGeom prst="rect">
              <a:avLst/>
            </a:prstGeom>
            <a:noFill/>
          </p:spPr>
          <p:txBody>
            <a:bodyPr wrap="none" rtlCol="0">
              <a:spAutoFit/>
            </a:bodyPr>
            <a:lstStyle/>
            <a:p>
              <a:r>
                <a:rPr lang="en-US" sz="1350" dirty="0">
                  <a:solidFill>
                    <a:schemeClr val="tx1">
                      <a:lumMod val="50000"/>
                      <a:lumOff val="50000"/>
                    </a:schemeClr>
                  </a:solidFill>
                </a:rPr>
                <a:t>Business Partners</a:t>
              </a:r>
            </a:p>
          </p:txBody>
        </p:sp>
      </p:grpSp>
      <p:grpSp>
        <p:nvGrpSpPr>
          <p:cNvPr id="11" name="Group 25"/>
          <p:cNvGrpSpPr/>
          <p:nvPr/>
        </p:nvGrpSpPr>
        <p:grpSpPr>
          <a:xfrm>
            <a:off x="6553200" y="2912493"/>
            <a:ext cx="1962150" cy="1822185"/>
            <a:chOff x="8737600" y="3984920"/>
            <a:chExt cx="2616200" cy="2429579"/>
          </a:xfrm>
        </p:grpSpPr>
        <p:pic>
          <p:nvPicPr>
            <p:cNvPr id="1032" name="Picture 8" descr="http://www.centerforguiltfreesuccess.com/wp-content/uploads/3-keys.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871" t="5789" r="9482" b="7654"/>
            <a:stretch/>
          </p:blipFill>
          <p:spPr bwMode="auto">
            <a:xfrm>
              <a:off x="8737600" y="3984920"/>
              <a:ext cx="2616200" cy="19907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7"/>
            <p:cNvSpPr txBox="1"/>
            <p:nvPr/>
          </p:nvSpPr>
          <p:spPr>
            <a:xfrm>
              <a:off x="9311781" y="6014390"/>
              <a:ext cx="1535292" cy="400109"/>
            </a:xfrm>
            <a:prstGeom prst="rect">
              <a:avLst/>
            </a:prstGeom>
            <a:noFill/>
          </p:spPr>
          <p:txBody>
            <a:bodyPr wrap="none" rtlCol="0">
              <a:spAutoFit/>
            </a:bodyPr>
            <a:lstStyle/>
            <a:p>
              <a:r>
                <a:rPr lang="en-US" sz="1350" dirty="0">
                  <a:solidFill>
                    <a:schemeClr val="tx1">
                      <a:lumMod val="50000"/>
                      <a:lumOff val="50000"/>
                    </a:schemeClr>
                  </a:solidFill>
                </a:rPr>
                <a:t>Extra Security</a:t>
              </a:r>
            </a:p>
          </p:txBody>
        </p:sp>
      </p:grpSp>
      <p:grpSp>
        <p:nvGrpSpPr>
          <p:cNvPr id="10" name="Group 1023"/>
          <p:cNvGrpSpPr/>
          <p:nvPr/>
        </p:nvGrpSpPr>
        <p:grpSpPr>
          <a:xfrm>
            <a:off x="2279957" y="2917826"/>
            <a:ext cx="2031425" cy="1816851"/>
            <a:chOff x="3039943" y="3992033"/>
            <a:chExt cx="2708566" cy="2422467"/>
          </a:xfrm>
        </p:grpSpPr>
        <p:pic>
          <p:nvPicPr>
            <p:cNvPr id="1034" name="Picture 10" descr="http://www.ellecisystem.it/images/stories/data-recovery.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9943" y="3992033"/>
              <a:ext cx="2708566" cy="23916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025"/>
            <p:cNvSpPr txBox="1"/>
            <p:nvPr/>
          </p:nvSpPr>
          <p:spPr>
            <a:xfrm>
              <a:off x="3865040" y="6014391"/>
              <a:ext cx="927262" cy="400109"/>
            </a:xfrm>
            <a:prstGeom prst="rect">
              <a:avLst/>
            </a:prstGeom>
            <a:noFill/>
          </p:spPr>
          <p:txBody>
            <a:bodyPr wrap="none" rtlCol="0">
              <a:spAutoFit/>
            </a:bodyPr>
            <a:lstStyle/>
            <a:p>
              <a:r>
                <a:rPr lang="en-US" sz="1350" dirty="0">
                  <a:solidFill>
                    <a:schemeClr val="tx1">
                      <a:lumMod val="50000"/>
                      <a:lumOff val="50000"/>
                    </a:schemeClr>
                  </a:solidFill>
                </a:rPr>
                <a:t>Backup</a:t>
              </a:r>
            </a:p>
          </p:txBody>
        </p:sp>
      </p:grpSp>
    </p:spTree>
    <p:extLst>
      <p:ext uri="{BB962C8B-B14F-4D97-AF65-F5344CB8AC3E}">
        <p14:creationId xmlns:p14="http://schemas.microsoft.com/office/powerpoint/2010/main" val="56057065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P2SH</a:t>
            </a:r>
            <a:r>
              <a:rPr lang="en-US" dirty="0"/>
              <a:t> </a:t>
            </a:r>
            <a:r>
              <a:rPr lang="en-US" dirty="0" smtClean="0"/>
              <a:t>Example: Bob Pays Alice 10BTC</a:t>
            </a:r>
            <a:br>
              <a:rPr lang="en-US" dirty="0" smtClean="0"/>
            </a:br>
            <a:r>
              <a:rPr lang="en-US" dirty="0" smtClean="0"/>
              <a:t>Alice Creates a P2SH address</a:t>
            </a:r>
            <a:endParaRPr lang="en-US" dirty="0"/>
          </a:p>
        </p:txBody>
      </p:sp>
      <p:sp>
        <p:nvSpPr>
          <p:cNvPr id="16" name="Rectangle 15"/>
          <p:cNvSpPr/>
          <p:nvPr/>
        </p:nvSpPr>
        <p:spPr>
          <a:xfrm>
            <a:off x="1728862" y="2278777"/>
            <a:ext cx="7186541" cy="415498"/>
          </a:xfrm>
          <a:prstGeom prst="rect">
            <a:avLst/>
          </a:prstGeom>
        </p:spPr>
        <p:txBody>
          <a:bodyPr wrap="square">
            <a:spAutoFit/>
          </a:bodyPr>
          <a:lstStyle/>
          <a:p>
            <a:r>
              <a:rPr lang="en-US" sz="2100" dirty="0"/>
              <a:t>&lt;OP_1&gt; &lt;A </a:t>
            </a:r>
            <a:r>
              <a:rPr lang="en-US" sz="2100" dirty="0" err="1"/>
              <a:t>pubkey</a:t>
            </a:r>
            <a:r>
              <a:rPr lang="en-US" sz="2100" dirty="0"/>
              <a:t>&gt; &lt;B </a:t>
            </a:r>
            <a:r>
              <a:rPr lang="en-US" sz="2100" dirty="0" err="1"/>
              <a:t>pubkey</a:t>
            </a:r>
            <a:r>
              <a:rPr lang="en-US" sz="2100" dirty="0"/>
              <a:t>&gt; &lt;OP_2&gt; &lt;OP_CHECKMULTISIG&gt;</a:t>
            </a:r>
          </a:p>
        </p:txBody>
      </p:sp>
      <p:pic>
        <p:nvPicPr>
          <p:cNvPr id="21" name="Picture 4" descr="http://icons.iconarchive.com/icons/oxygen-icons.org/oxygen/256/Apps-preferences-plugin-scrip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2128468"/>
            <a:ext cx="702299" cy="7022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735590" y="1799000"/>
            <a:ext cx="2475404" cy="461665"/>
          </a:xfrm>
          <a:prstGeom prst="rect">
            <a:avLst/>
          </a:prstGeom>
          <a:noFill/>
        </p:spPr>
        <p:txBody>
          <a:bodyPr wrap="square" rtlCol="0">
            <a:spAutoFit/>
          </a:bodyPr>
          <a:lstStyle/>
          <a:p>
            <a:r>
              <a:rPr lang="en-US" sz="2400" dirty="0">
                <a:solidFill>
                  <a:schemeClr val="tx1">
                    <a:lumMod val="50000"/>
                    <a:lumOff val="50000"/>
                  </a:schemeClr>
                </a:solidFill>
              </a:rPr>
              <a:t>Redeem Script</a:t>
            </a:r>
          </a:p>
        </p:txBody>
      </p:sp>
      <p:sp>
        <p:nvSpPr>
          <p:cNvPr id="22" name="TextBox 21"/>
          <p:cNvSpPr txBox="1"/>
          <p:nvPr/>
        </p:nvSpPr>
        <p:spPr>
          <a:xfrm>
            <a:off x="1434511" y="2276899"/>
            <a:ext cx="338554" cy="461665"/>
          </a:xfrm>
          <a:prstGeom prst="rect">
            <a:avLst/>
          </a:prstGeom>
          <a:noFill/>
        </p:spPr>
        <p:txBody>
          <a:bodyPr wrap="none" rtlCol="0">
            <a:spAutoFit/>
          </a:bodyPr>
          <a:lstStyle/>
          <a:p>
            <a:r>
              <a:rPr lang="en-US" sz="2400" dirty="0">
                <a:solidFill>
                  <a:schemeClr val="tx1">
                    <a:lumMod val="50000"/>
                    <a:lumOff val="50000"/>
                  </a:schemeClr>
                </a:solidFill>
              </a:rPr>
              <a:t>=</a:t>
            </a:r>
          </a:p>
        </p:txBody>
      </p:sp>
      <p:pic>
        <p:nvPicPr>
          <p:cNvPr id="23" name="Picture 4" descr="http://icons.iconarchive.com/icons/oxygen-icons.org/oxygen/256/Apps-preferences-plugin-scrip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3823337"/>
            <a:ext cx="702299" cy="702299"/>
          </a:xfrm>
          <a:prstGeom prst="rect">
            <a:avLst/>
          </a:prstGeom>
          <a:noFill/>
          <a:extLst>
            <a:ext uri="{909E8E84-426E-40DD-AFC4-6F175D3DCCD1}">
              <a14:hiddenFill xmlns:a14="http://schemas.microsoft.com/office/drawing/2010/main">
                <a:solidFill>
                  <a:srgbClr val="FFFFFF"/>
                </a:solidFill>
              </a14:hiddenFill>
            </a:ext>
          </a:extLst>
        </p:spPr>
      </p:pic>
      <p:sp>
        <p:nvSpPr>
          <p:cNvPr id="29" name="Striped Right Arrow 28"/>
          <p:cNvSpPr/>
          <p:nvPr/>
        </p:nvSpPr>
        <p:spPr>
          <a:xfrm>
            <a:off x="1586910" y="3687196"/>
            <a:ext cx="1143000" cy="89979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Hash</a:t>
            </a:r>
          </a:p>
        </p:txBody>
      </p:sp>
      <p:sp>
        <p:nvSpPr>
          <p:cNvPr id="30" name="TextBox 29"/>
          <p:cNvSpPr txBox="1"/>
          <p:nvPr/>
        </p:nvSpPr>
        <p:spPr>
          <a:xfrm>
            <a:off x="5735590" y="3557955"/>
            <a:ext cx="1965025" cy="461665"/>
          </a:xfrm>
          <a:prstGeom prst="rect">
            <a:avLst/>
          </a:prstGeom>
          <a:noFill/>
        </p:spPr>
        <p:txBody>
          <a:bodyPr wrap="none" rtlCol="0">
            <a:spAutoFit/>
          </a:bodyPr>
          <a:lstStyle/>
          <a:p>
            <a:r>
              <a:rPr lang="en-US" sz="2400" dirty="0">
                <a:solidFill>
                  <a:schemeClr val="tx1">
                    <a:lumMod val="50000"/>
                    <a:lumOff val="50000"/>
                  </a:schemeClr>
                </a:solidFill>
              </a:rPr>
              <a:t>Script Address</a:t>
            </a:r>
          </a:p>
        </p:txBody>
      </p:sp>
      <p:sp>
        <p:nvSpPr>
          <p:cNvPr id="31" name="Rectangle 30"/>
          <p:cNvSpPr/>
          <p:nvPr/>
        </p:nvSpPr>
        <p:spPr>
          <a:xfrm>
            <a:off x="4565543" y="3955947"/>
            <a:ext cx="4349859" cy="338554"/>
          </a:xfrm>
          <a:prstGeom prst="rect">
            <a:avLst/>
          </a:prstGeom>
        </p:spPr>
        <p:txBody>
          <a:bodyPr wrap="square">
            <a:spAutoFit/>
          </a:bodyPr>
          <a:lstStyle/>
          <a:p>
            <a:pPr algn="ctr"/>
            <a:r>
              <a:rPr lang="en-US" sz="1600" b="1" dirty="0">
                <a:solidFill>
                  <a:srgbClr val="FF0000"/>
                </a:solidFill>
              </a:rPr>
              <a:t>3</a:t>
            </a:r>
            <a:r>
              <a:rPr lang="en-US" sz="1600" dirty="0"/>
              <a:t>9RF6JqABiHdYHkfChV6USGMe6Nsr66Gzw</a:t>
            </a:r>
          </a:p>
        </p:txBody>
      </p:sp>
      <p:sp>
        <p:nvSpPr>
          <p:cNvPr id="32" name="Striped Right Arrow 31"/>
          <p:cNvSpPr/>
          <p:nvPr/>
        </p:nvSpPr>
        <p:spPr>
          <a:xfrm>
            <a:off x="2885373" y="3687196"/>
            <a:ext cx="1680172" cy="89979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To Address</a:t>
            </a:r>
          </a:p>
        </p:txBody>
      </p:sp>
      <p:sp>
        <p:nvSpPr>
          <p:cNvPr id="33" name="Rectangle 32"/>
          <p:cNvSpPr/>
          <p:nvPr/>
        </p:nvSpPr>
        <p:spPr>
          <a:xfrm>
            <a:off x="628650" y="1305180"/>
            <a:ext cx="8286752"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Step 1 – </a:t>
            </a:r>
            <a:r>
              <a:rPr lang="en-US" sz="2100" dirty="0" smtClean="0"/>
              <a:t>Alice Creates </a:t>
            </a:r>
            <a:r>
              <a:rPr lang="en-US" sz="2100" dirty="0"/>
              <a:t>Redeem Script</a:t>
            </a:r>
          </a:p>
        </p:txBody>
      </p:sp>
      <p:sp>
        <p:nvSpPr>
          <p:cNvPr id="34" name="Rectangle 33"/>
          <p:cNvSpPr/>
          <p:nvPr/>
        </p:nvSpPr>
        <p:spPr>
          <a:xfrm>
            <a:off x="628650" y="3067656"/>
            <a:ext cx="8286752" cy="4102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Step 2 – </a:t>
            </a:r>
            <a:r>
              <a:rPr lang="en-US" sz="2100" dirty="0" smtClean="0"/>
              <a:t>Alice Creates </a:t>
            </a:r>
            <a:r>
              <a:rPr lang="en-US" sz="2100" dirty="0"/>
              <a:t>Address by Hashing the Script</a:t>
            </a:r>
          </a:p>
        </p:txBody>
      </p:sp>
    </p:spTree>
    <p:extLst>
      <p:ext uri="{BB962C8B-B14F-4D97-AF65-F5344CB8AC3E}">
        <p14:creationId xmlns:p14="http://schemas.microsoft.com/office/powerpoint/2010/main" val="122612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P2SH Example: Bob Pays Alice 10BTC</a:t>
            </a:r>
            <a:br>
              <a:rPr lang="en-US" dirty="0"/>
            </a:br>
            <a:r>
              <a:rPr lang="en-US" dirty="0" smtClean="0"/>
              <a:t>Bob Pays Alice, Exactly Like He Did Before</a:t>
            </a:r>
            <a:endParaRPr lang="en-US" dirty="0"/>
          </a:p>
        </p:txBody>
      </p:sp>
      <p:pic>
        <p:nvPicPr>
          <p:cNvPr id="27" name="Picture 20" descr="http://icons.iconarchive.com/icons/icons-land/vista-people/256/Person-Male-Ligh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822" y="158010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http://icons.iconarchive.com/icons/icons-land/vista-people/256/Person-Female-Ligh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5888" y="2393888"/>
            <a:ext cx="199032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icons.iconarchive.com/icons/rockettheme/ecommerce/256/wall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847" y="2879332"/>
            <a:ext cx="1059140" cy="10591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https://bitcoin.org/img/icons/open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1859" y="3301608"/>
            <a:ext cx="511969" cy="5119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icons.iconarchive.com/icons/rockettheme/ecommerce/256/wallet-icon.png"/>
          <p:cNvPicPr>
            <a:picLocks noChangeAspect="1" noChangeArrowheads="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10618" y="3327068"/>
            <a:ext cx="1059140" cy="105914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2"/>
          <p:cNvGrpSpPr/>
          <p:nvPr/>
        </p:nvGrpSpPr>
        <p:grpSpPr>
          <a:xfrm>
            <a:off x="3015484" y="1862353"/>
            <a:ext cx="3465385" cy="2190218"/>
            <a:chOff x="5474186" y="4752182"/>
            <a:chExt cx="3511752" cy="1989994"/>
          </a:xfrm>
        </p:grpSpPr>
        <p:pic>
          <p:nvPicPr>
            <p:cNvPr id="33" name="Picture 26" descr="http://images.clipshrine.com/getimg/PngMedium-Set-of-soft-clouds-1-12810.png"/>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74186" y="4752182"/>
              <a:ext cx="3511752" cy="19899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https://bitcoin.org/img/icons/opengrap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2246" y="5155169"/>
              <a:ext cx="830450" cy="83045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Oval Callout 34"/>
          <p:cNvSpPr/>
          <p:nvPr/>
        </p:nvSpPr>
        <p:spPr>
          <a:xfrm>
            <a:off x="1346708" y="1625834"/>
            <a:ext cx="1963134" cy="1137056"/>
          </a:xfrm>
          <a:prstGeom prst="wedgeEllipseCallout">
            <a:avLst>
              <a:gd name="adj1" fmla="val -36435"/>
              <a:gd name="adj2" fmla="val 637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350" dirty="0"/>
              <a:t>39RF6JqABiHdYHkfChV6USGMe6Nsr66Gzw</a:t>
            </a:r>
          </a:p>
        </p:txBody>
      </p:sp>
      <p:sp>
        <p:nvSpPr>
          <p:cNvPr id="36" name="TextBox 35"/>
          <p:cNvSpPr txBox="1"/>
          <p:nvPr/>
        </p:nvSpPr>
        <p:spPr>
          <a:xfrm>
            <a:off x="7794876" y="1154470"/>
            <a:ext cx="675185" cy="461665"/>
          </a:xfrm>
          <a:prstGeom prst="rect">
            <a:avLst/>
          </a:prstGeom>
          <a:noFill/>
        </p:spPr>
        <p:txBody>
          <a:bodyPr wrap="none" rtlCol="0">
            <a:spAutoFit/>
          </a:bodyPr>
          <a:lstStyle/>
          <a:p>
            <a:r>
              <a:rPr lang="en-US" sz="2400" dirty="0">
                <a:solidFill>
                  <a:schemeClr val="tx1">
                    <a:lumMod val="50000"/>
                    <a:lumOff val="50000"/>
                  </a:schemeClr>
                </a:solidFill>
              </a:rPr>
              <a:t>Bob</a:t>
            </a:r>
          </a:p>
        </p:txBody>
      </p:sp>
      <p:sp>
        <p:nvSpPr>
          <p:cNvPr id="37" name="TextBox 36"/>
          <p:cNvSpPr txBox="1"/>
          <p:nvPr/>
        </p:nvSpPr>
        <p:spPr>
          <a:xfrm>
            <a:off x="517985" y="1955307"/>
            <a:ext cx="787395" cy="461665"/>
          </a:xfrm>
          <a:prstGeom prst="rect">
            <a:avLst/>
          </a:prstGeom>
          <a:noFill/>
        </p:spPr>
        <p:txBody>
          <a:bodyPr wrap="none" rtlCol="0">
            <a:spAutoFit/>
          </a:bodyPr>
          <a:lstStyle/>
          <a:p>
            <a:r>
              <a:rPr lang="en-US" sz="2400" dirty="0">
                <a:solidFill>
                  <a:schemeClr val="tx1">
                    <a:lumMod val="50000"/>
                    <a:lumOff val="50000"/>
                  </a:schemeClr>
                </a:solidFill>
              </a:rPr>
              <a:t>Alice</a:t>
            </a:r>
          </a:p>
        </p:txBody>
      </p:sp>
      <p:sp>
        <p:nvSpPr>
          <p:cNvPr id="38" name="TextBox 37"/>
          <p:cNvSpPr txBox="1"/>
          <p:nvPr/>
        </p:nvSpPr>
        <p:spPr>
          <a:xfrm>
            <a:off x="3790613" y="3938472"/>
            <a:ext cx="2039533" cy="461665"/>
          </a:xfrm>
          <a:prstGeom prst="rect">
            <a:avLst/>
          </a:prstGeom>
          <a:noFill/>
        </p:spPr>
        <p:txBody>
          <a:bodyPr wrap="none" rtlCol="0">
            <a:spAutoFit/>
          </a:bodyPr>
          <a:lstStyle/>
          <a:p>
            <a:r>
              <a:rPr lang="en-US" sz="2400" dirty="0" err="1">
                <a:solidFill>
                  <a:schemeClr val="tx1">
                    <a:lumMod val="50000"/>
                    <a:lumOff val="50000"/>
                  </a:schemeClr>
                </a:solidFill>
              </a:rPr>
              <a:t>Bitcoin</a:t>
            </a:r>
            <a:r>
              <a:rPr lang="en-US" sz="2400" dirty="0">
                <a:solidFill>
                  <a:schemeClr val="tx1">
                    <a:lumMod val="50000"/>
                    <a:lumOff val="50000"/>
                  </a:schemeClr>
                </a:solidFill>
              </a:rPr>
              <a:t> “cloud”</a:t>
            </a:r>
          </a:p>
        </p:txBody>
      </p:sp>
      <p:pic>
        <p:nvPicPr>
          <p:cNvPr id="40" name="Picture 24" descr="https://bitcoin.org/img/icons/opengraph.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9919" y="3749344"/>
            <a:ext cx="511969" cy="511969"/>
          </a:xfrm>
          <a:prstGeom prst="rect">
            <a:avLst/>
          </a:prstGeom>
          <a:noFill/>
          <a:extLst>
            <a:ext uri="{909E8E84-426E-40DD-AFC4-6F175D3DCCD1}">
              <a14:hiddenFill xmlns:a14="http://schemas.microsoft.com/office/drawing/2010/main">
                <a:solidFill>
                  <a:srgbClr val="FFFFFF"/>
                </a:solidFill>
              </a14:hiddenFill>
            </a:ext>
          </a:extLst>
        </p:spPr>
      </p:pic>
      <p:sp>
        <p:nvSpPr>
          <p:cNvPr id="41" name="Striped Right Arrow 40"/>
          <p:cNvSpPr/>
          <p:nvPr/>
        </p:nvSpPr>
        <p:spPr>
          <a:xfrm flipH="1">
            <a:off x="4749448" y="2657259"/>
            <a:ext cx="2295038" cy="1281213"/>
          </a:xfrm>
          <a:prstGeom prst="stripedRightArrow">
            <a:avLst/>
          </a:prstGeom>
        </p:spPr>
        <p:style>
          <a:lnRef idx="1">
            <a:schemeClr val="dk1"/>
          </a:lnRef>
          <a:fillRef idx="2">
            <a:schemeClr val="dk1"/>
          </a:fillRef>
          <a:effectRef idx="1">
            <a:schemeClr val="dk1"/>
          </a:effectRef>
          <a:fontRef idx="minor">
            <a:schemeClr val="dk1"/>
          </a:fontRef>
        </p:style>
        <p:txBody>
          <a:bodyPr rtlCol="0" anchor="ctr" anchorCtr="0"/>
          <a:lstStyle/>
          <a:p>
            <a:pPr algn="ctr"/>
            <a:r>
              <a:rPr lang="en-US" sz="1200" dirty="0"/>
              <a:t>39RF6JqABiHdYHkfChV6USGMe6Nsr66Gzw</a:t>
            </a:r>
          </a:p>
        </p:txBody>
      </p:sp>
    </p:spTree>
    <p:extLst>
      <p:ext uri="{BB962C8B-B14F-4D97-AF65-F5344CB8AC3E}">
        <p14:creationId xmlns:p14="http://schemas.microsoft.com/office/powerpoint/2010/main" val="430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Lst>
  </p:timing>
</p:sld>
</file>

<file path=ppt/theme/theme1.xml><?xml version="1.0" encoding="utf-8"?>
<a:theme xmlns:a="http://schemas.openxmlformats.org/drawingml/2006/main" name="Cyber Security Template">
  <a:themeElements>
    <a:clrScheme name="Stroz Friedberg 2">
      <a:dk1>
        <a:sysClr val="windowText" lastClr="000000"/>
      </a:dk1>
      <a:lt1>
        <a:sysClr val="window" lastClr="FFFFFF"/>
      </a:lt1>
      <a:dk2>
        <a:srgbClr val="777777"/>
      </a:dk2>
      <a:lt2>
        <a:srgbClr val="F3D046"/>
      </a:lt2>
      <a:accent1>
        <a:srgbClr val="F7952B"/>
      </a:accent1>
      <a:accent2>
        <a:srgbClr val="DA5B26"/>
      </a:accent2>
      <a:accent3>
        <a:srgbClr val="FDDE00"/>
      </a:accent3>
      <a:accent4>
        <a:srgbClr val="F3D046"/>
      </a:accent4>
      <a:accent5>
        <a:srgbClr val="BFBFBF"/>
      </a:accent5>
      <a:accent6>
        <a:srgbClr val="F2F2F2"/>
      </a:accent6>
      <a:hlink>
        <a:srgbClr val="DA5B26"/>
      </a:hlink>
      <a:folHlink>
        <a:srgbClr val="DA5B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8d96d0-2a85-478a-a0d0-0c8c31f15eb7">UMTZVCJ4D5XP-532769358-62</_dlc_DocId>
    <_dlc_DocIdUrl xmlns="988d96d0-2a85-478a-a0d0-0c8c31f15eb7">
      <Url>https://sfcentral/Departments/Marketing/_layouts/15/DocIdRedir.aspx?ID=UMTZVCJ4D5XP-532769358-62</Url>
      <Description>UMTZVCJ4D5XP-532769358-62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F2B2C0E7C76C74E95F3F57FB90351DE" ma:contentTypeVersion="0" ma:contentTypeDescription="Create a new document." ma:contentTypeScope="" ma:versionID="59109418c980828483cd1dc70ecc1b86">
  <xsd:schema xmlns:xsd="http://www.w3.org/2001/XMLSchema" xmlns:xs="http://www.w3.org/2001/XMLSchema" xmlns:p="http://schemas.microsoft.com/office/2006/metadata/properties" xmlns:ns2="988d96d0-2a85-478a-a0d0-0c8c31f15eb7" targetNamespace="http://schemas.microsoft.com/office/2006/metadata/properties" ma:root="true" ma:fieldsID="17975fb01a75b82eee2a0a5c26ad74fb" ns2:_="">
    <xsd:import namespace="988d96d0-2a85-478a-a0d0-0c8c31f15eb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d96d0-2a85-478a-a0d0-0c8c31f15e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6804E-19C4-4C93-B281-80BD6E2827D9}">
  <ds:schemaRefs>
    <ds:schemaRef ds:uri="http://schemas.microsoft.com/sharepoint/events"/>
  </ds:schemaRefs>
</ds:datastoreItem>
</file>

<file path=customXml/itemProps2.xml><?xml version="1.0" encoding="utf-8"?>
<ds:datastoreItem xmlns:ds="http://schemas.openxmlformats.org/officeDocument/2006/customXml" ds:itemID="{375602CB-99F7-48E7-A9CC-CB4967A79B72}">
  <ds:schemaRefs>
    <ds:schemaRef ds:uri="988d96d0-2a85-478a-a0d0-0c8c31f15eb7"/>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10EC43F-FB43-4713-AE35-12844A3B646D}">
  <ds:schemaRefs>
    <ds:schemaRef ds:uri="http://schemas.microsoft.com/sharepoint/v3/contenttype/forms"/>
  </ds:schemaRefs>
</ds:datastoreItem>
</file>

<file path=customXml/itemProps4.xml><?xml version="1.0" encoding="utf-8"?>
<ds:datastoreItem xmlns:ds="http://schemas.openxmlformats.org/officeDocument/2006/customXml" ds:itemID="{1E472B0C-90A8-4D37-A40D-6DC48F15B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d96d0-2a85-478a-a0d0-0c8c31f15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3697</Words>
  <Application>Microsoft Office PowerPoint</Application>
  <PresentationFormat>On-screen Show (16:9)</PresentationFormat>
  <Paragraphs>430</Paragraphs>
  <Slides>23</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Adobe Heiti Std R</vt:lpstr>
      <vt:lpstr>Arial</vt:lpstr>
      <vt:lpstr>Arial Black</vt:lpstr>
      <vt:lpstr>Calibri</vt:lpstr>
      <vt:lpstr>Gotham Medium</vt:lpstr>
      <vt:lpstr>Wingdings</vt:lpstr>
      <vt:lpstr>Cyber Security Template</vt:lpstr>
      <vt:lpstr>Dissecting Bitcoin Architecture and Security</vt:lpstr>
      <vt:lpstr> Bitcoin Technology is Game Changer</vt:lpstr>
      <vt:lpstr>Bitcoin Overview Bob Sends 10 BTC to Alice</vt:lpstr>
      <vt:lpstr>Bitcoin Overview Bob Sends 10 BTC to Alice</vt:lpstr>
      <vt:lpstr>Bitcoin Misconceptions</vt:lpstr>
      <vt:lpstr>Pay to Public Key - P2PKH Bitcoin Addresses Are Derived From Public Keys</vt:lpstr>
      <vt:lpstr>Pay-to-Script-Hash (P2SH)</vt:lpstr>
      <vt:lpstr>P2SH Example: Bob Pays Alice 10BTC Alice Creates a P2SH address</vt:lpstr>
      <vt:lpstr>P2SH Example: Bob Pays Alice 10BTC Bob Pays Alice, Exactly Like He Did Before</vt:lpstr>
      <vt:lpstr>P2SH Example: Bob Pays Alice 10BTC To Spend the funds, Alice needs to provide…</vt:lpstr>
      <vt:lpstr>Pay-to-Script-Hash (P2SH)</vt:lpstr>
      <vt:lpstr>Bitcoin Wallets Types and Functions</vt:lpstr>
      <vt:lpstr>Bitcoin Wallets Implementation</vt:lpstr>
      <vt:lpstr>Bitcoin Wallets Implementation</vt:lpstr>
      <vt:lpstr>Bitcoin Overview How Payments (transactions) Work?</vt:lpstr>
      <vt:lpstr>How Payments Work? Essential Transactions Structure Overview</vt:lpstr>
      <vt:lpstr>Bitcoin Overview A Peek Inside the “Cloud”</vt:lpstr>
      <vt:lpstr>Bitcoin Overview A Peek Inside the “Cloud”</vt:lpstr>
      <vt:lpstr>Bitcoin Overview Blockchain</vt:lpstr>
      <vt:lpstr>Proof of Work Like a Lottery or a Game of Sodoku</vt:lpstr>
      <vt:lpstr>Alternative Coins</vt:lpstr>
      <vt:lpstr> In 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2016-04-15T21:26:44Z</dcterms:created>
  <dcterms:modified xsi:type="dcterms:W3CDTF">2016-10-03T22:32:01Z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0x010100EF2B2C0E7C76C74E95F3F57FB90351DE</vt:lpwstr>
  </property>
  <property fmtid="{D5CDD505-2E9C-101B-9397-08002B2CF9AE}" pid="3" name="_dlc_DocIdItemGuid">
    <vt:lpwstr>0495390e-aee0-4f9e-9c0e-47a24b861786</vt:lpwstr>
  </property>
</Properties>
</file>